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8" r:id="rId2"/>
    <p:sldId id="291" r:id="rId3"/>
    <p:sldId id="300" r:id="rId4"/>
    <p:sldId id="312" r:id="rId5"/>
    <p:sldId id="313" r:id="rId6"/>
    <p:sldId id="314" r:id="rId7"/>
    <p:sldId id="309" r:id="rId8"/>
    <p:sldId id="303" r:id="rId9"/>
    <p:sldId id="315" r:id="rId10"/>
    <p:sldId id="311" r:id="rId11"/>
    <p:sldId id="304" r:id="rId12"/>
    <p:sldId id="316" r:id="rId13"/>
    <p:sldId id="301" r:id="rId14"/>
    <p:sldId id="307" r:id="rId15"/>
    <p:sldId id="310" r:id="rId16"/>
    <p:sldId id="293" r:id="rId17"/>
    <p:sldId id="296" r:id="rId18"/>
    <p:sldId id="297" r:id="rId19"/>
    <p:sldId id="298" r:id="rId20"/>
    <p:sldId id="299" r:id="rId21"/>
    <p:sldId id="308" r:id="rId22"/>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un Kit WONG" initials="SKW" lastIdx="1" clrIdx="0">
    <p:extLst>
      <p:ext uri="{19B8F6BF-5375-455C-9EA6-DF929625EA0E}">
        <p15:presenceInfo xmlns:p15="http://schemas.microsoft.com/office/powerpoint/2012/main" userId="Shun Kit WON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5148"/>
    <a:srgbClr val="A53725"/>
    <a:srgbClr val="DBDCDD"/>
    <a:srgbClr val="D0CECE"/>
    <a:srgbClr val="92D050"/>
    <a:srgbClr val="FFFF00"/>
    <a:srgbClr val="C5C7C9"/>
    <a:srgbClr val="AEB0B3"/>
    <a:srgbClr val="AFB1B4"/>
    <a:srgbClr val="C071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40" autoAdjust="0"/>
    <p:restoredTop sz="94660"/>
  </p:normalViewPr>
  <p:slideViewPr>
    <p:cSldViewPr snapToGrid="0">
      <p:cViewPr varScale="1">
        <p:scale>
          <a:sx n="87" d="100"/>
          <a:sy n="87" d="100"/>
        </p:scale>
        <p:origin x="48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D:\Case%20Competition\2017%20UBS%20Group%20T&amp;O%20Case%20Challenge\(2nd%20Round%20Submission)%2018th%20July%202017\Prototypes%20-%20UBS%202nd%20Round\EM%20Algorithm\EM-Algorithm%20(0005HK_Missing%20Value%20Estimation).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(14/7/2017) 0005.HK - HSBC Holdings PLC:</a:t>
            </a:r>
            <a:r>
              <a:rPr lang="en-US" altLang="zh-TW" baseline="0"/>
              <a:t> Minute Quote</a:t>
            </a:r>
            <a:r>
              <a:rPr lang="en-US" altLang="zh-TW"/>
              <a:t>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val>
            <c:numRef>
              <c:f>'14-July Bloomberg Minute Data'!$B$3:$B$333</c:f>
              <c:numCache>
                <c:formatCode>General</c:formatCode>
                <c:ptCount val="331"/>
                <c:pt idx="0">
                  <c:v>75.150000000000006</c:v>
                </c:pt>
                <c:pt idx="1">
                  <c:v>75.099999999999994</c:v>
                </c:pt>
                <c:pt idx="2">
                  <c:v>75.05</c:v>
                </c:pt>
                <c:pt idx="3">
                  <c:v>75.05</c:v>
                </c:pt>
                <c:pt idx="4">
                  <c:v>75.05</c:v>
                </c:pt>
                <c:pt idx="5">
                  <c:v>75.05</c:v>
                </c:pt>
                <c:pt idx="6">
                  <c:v>75</c:v>
                </c:pt>
                <c:pt idx="7">
                  <c:v>75</c:v>
                </c:pt>
                <c:pt idx="8">
                  <c:v>75.05</c:v>
                </c:pt>
                <c:pt idx="9">
                  <c:v>75.05</c:v>
                </c:pt>
                <c:pt idx="10">
                  <c:v>75</c:v>
                </c:pt>
                <c:pt idx="11">
                  <c:v>75</c:v>
                </c:pt>
                <c:pt idx="12">
                  <c:v>75.05</c:v>
                </c:pt>
                <c:pt idx="13">
                  <c:v>75.05</c:v>
                </c:pt>
                <c:pt idx="14">
                  <c:v>75.05</c:v>
                </c:pt>
                <c:pt idx="15">
                  <c:v>75</c:v>
                </c:pt>
                <c:pt idx="16">
                  <c:v>75</c:v>
                </c:pt>
                <c:pt idx="17">
                  <c:v>75.05</c:v>
                </c:pt>
                <c:pt idx="18">
                  <c:v>75.05</c:v>
                </c:pt>
                <c:pt idx="19">
                  <c:v>75</c:v>
                </c:pt>
                <c:pt idx="20">
                  <c:v>75.099999999999994</c:v>
                </c:pt>
                <c:pt idx="21">
                  <c:v>75.05</c:v>
                </c:pt>
                <c:pt idx="22">
                  <c:v>75.05</c:v>
                </c:pt>
                <c:pt idx="23">
                  <c:v>75.05</c:v>
                </c:pt>
                <c:pt idx="24">
                  <c:v>75.05</c:v>
                </c:pt>
                <c:pt idx="25">
                  <c:v>75.05</c:v>
                </c:pt>
                <c:pt idx="26">
                  <c:v>75.05</c:v>
                </c:pt>
                <c:pt idx="27">
                  <c:v>75.05</c:v>
                </c:pt>
                <c:pt idx="28">
                  <c:v>75.05</c:v>
                </c:pt>
                <c:pt idx="29">
                  <c:v>75.05</c:v>
                </c:pt>
                <c:pt idx="30">
                  <c:v>75.05</c:v>
                </c:pt>
                <c:pt idx="31">
                  <c:v>75.05</c:v>
                </c:pt>
                <c:pt idx="32">
                  <c:v>75.099999999999994</c:v>
                </c:pt>
                <c:pt idx="33">
                  <c:v>75.05</c:v>
                </c:pt>
                <c:pt idx="34">
                  <c:v>75.05</c:v>
                </c:pt>
                <c:pt idx="35">
                  <c:v>75.05</c:v>
                </c:pt>
                <c:pt idx="36">
                  <c:v>75.05</c:v>
                </c:pt>
                <c:pt idx="37">
                  <c:v>75</c:v>
                </c:pt>
                <c:pt idx="38">
                  <c:v>75</c:v>
                </c:pt>
                <c:pt idx="39">
                  <c:v>75.099999999999994</c:v>
                </c:pt>
                <c:pt idx="40">
                  <c:v>75.099999999999994</c:v>
                </c:pt>
                <c:pt idx="41">
                  <c:v>75.05</c:v>
                </c:pt>
                <c:pt idx="42">
                  <c:v>75.05</c:v>
                </c:pt>
                <c:pt idx="43">
                  <c:v>75.099999999999994</c:v>
                </c:pt>
                <c:pt idx="44">
                  <c:v>75.099999999999994</c:v>
                </c:pt>
                <c:pt idx="45">
                  <c:v>75.099999999999994</c:v>
                </c:pt>
                <c:pt idx="46">
                  <c:v>75.099999999999994</c:v>
                </c:pt>
                <c:pt idx="47">
                  <c:v>75.099999999999994</c:v>
                </c:pt>
                <c:pt idx="48">
                  <c:v>75.099999999999994</c:v>
                </c:pt>
                <c:pt idx="49">
                  <c:v>75.099999999999994</c:v>
                </c:pt>
                <c:pt idx="50">
                  <c:v>75.099999999999994</c:v>
                </c:pt>
                <c:pt idx="51">
                  <c:v>75.099999999999994</c:v>
                </c:pt>
                <c:pt idx="52">
                  <c:v>75.05</c:v>
                </c:pt>
                <c:pt idx="53">
                  <c:v>75.05</c:v>
                </c:pt>
                <c:pt idx="54">
                  <c:v>75.05</c:v>
                </c:pt>
                <c:pt idx="55">
                  <c:v>75.05</c:v>
                </c:pt>
                <c:pt idx="56">
                  <c:v>75.099999999999994</c:v>
                </c:pt>
                <c:pt idx="57">
                  <c:v>75.099999999999994</c:v>
                </c:pt>
                <c:pt idx="58">
                  <c:v>75.150000000000006</c:v>
                </c:pt>
                <c:pt idx="59">
                  <c:v>75.150000000000006</c:v>
                </c:pt>
                <c:pt idx="60">
                  <c:v>75.099999999999994</c:v>
                </c:pt>
                <c:pt idx="61">
                  <c:v>75.099999999999994</c:v>
                </c:pt>
                <c:pt idx="62">
                  <c:v>75.05</c:v>
                </c:pt>
                <c:pt idx="63">
                  <c:v>75.099999999999994</c:v>
                </c:pt>
                <c:pt idx="64">
                  <c:v>75.099999999999994</c:v>
                </c:pt>
                <c:pt idx="65">
                  <c:v>75.150000000000006</c:v>
                </c:pt>
                <c:pt idx="66">
                  <c:v>75.099999999999994</c:v>
                </c:pt>
                <c:pt idx="67">
                  <c:v>75.099999999999994</c:v>
                </c:pt>
                <c:pt idx="68">
                  <c:v>75.099999999999994</c:v>
                </c:pt>
                <c:pt idx="69">
                  <c:v>75.099999999999994</c:v>
                </c:pt>
                <c:pt idx="70">
                  <c:v>75.099999999999994</c:v>
                </c:pt>
                <c:pt idx="71">
                  <c:v>75.099999999999994</c:v>
                </c:pt>
                <c:pt idx="72">
                  <c:v>75.099999999999994</c:v>
                </c:pt>
                <c:pt idx="73">
                  <c:v>75.150000000000006</c:v>
                </c:pt>
                <c:pt idx="74">
                  <c:v>75.150000000000006</c:v>
                </c:pt>
                <c:pt idx="75">
                  <c:v>75.150000000000006</c:v>
                </c:pt>
                <c:pt idx="76">
                  <c:v>75.150000000000006</c:v>
                </c:pt>
                <c:pt idx="77">
                  <c:v>75.099999999999994</c:v>
                </c:pt>
                <c:pt idx="78">
                  <c:v>75.099999999999994</c:v>
                </c:pt>
                <c:pt idx="79">
                  <c:v>75.099999999999994</c:v>
                </c:pt>
                <c:pt idx="80">
                  <c:v>75.150000000000006</c:v>
                </c:pt>
                <c:pt idx="81">
                  <c:v>75.099999999999994</c:v>
                </c:pt>
                <c:pt idx="82">
                  <c:v>75.099999999999994</c:v>
                </c:pt>
                <c:pt idx="83">
                  <c:v>75.099999999999994</c:v>
                </c:pt>
                <c:pt idx="84">
                  <c:v>75.099999999999994</c:v>
                </c:pt>
                <c:pt idx="85">
                  <c:v>75.150000000000006</c:v>
                </c:pt>
                <c:pt idx="86">
                  <c:v>75.2</c:v>
                </c:pt>
                <c:pt idx="87">
                  <c:v>75.2</c:v>
                </c:pt>
                <c:pt idx="88">
                  <c:v>75.2</c:v>
                </c:pt>
                <c:pt idx="89">
                  <c:v>75.2</c:v>
                </c:pt>
                <c:pt idx="90">
                  <c:v>75.2</c:v>
                </c:pt>
                <c:pt idx="91">
                  <c:v>75.150000000000006</c:v>
                </c:pt>
                <c:pt idx="92">
                  <c:v>75.150000000000006</c:v>
                </c:pt>
                <c:pt idx="93">
                  <c:v>75.150000000000006</c:v>
                </c:pt>
                <c:pt idx="94">
                  <c:v>75.150000000000006</c:v>
                </c:pt>
                <c:pt idx="95">
                  <c:v>75.150000000000006</c:v>
                </c:pt>
                <c:pt idx="96">
                  <c:v>75.150000000000006</c:v>
                </c:pt>
                <c:pt idx="97">
                  <c:v>75.150000000000006</c:v>
                </c:pt>
                <c:pt idx="98">
                  <c:v>75.150000000000006</c:v>
                </c:pt>
                <c:pt idx="99">
                  <c:v>75.150000000000006</c:v>
                </c:pt>
                <c:pt idx="100">
                  <c:v>75.150000000000006</c:v>
                </c:pt>
                <c:pt idx="101">
                  <c:v>75.150000000000006</c:v>
                </c:pt>
                <c:pt idx="102">
                  <c:v>75.150000000000006</c:v>
                </c:pt>
                <c:pt idx="103">
                  <c:v>75.150000000000006</c:v>
                </c:pt>
                <c:pt idx="104">
                  <c:v>75.150000000000006</c:v>
                </c:pt>
                <c:pt idx="105">
                  <c:v>75.2</c:v>
                </c:pt>
                <c:pt idx="106">
                  <c:v>75.2</c:v>
                </c:pt>
                <c:pt idx="107">
                  <c:v>75.150000000000006</c:v>
                </c:pt>
                <c:pt idx="108">
                  <c:v>75.150000000000006</c:v>
                </c:pt>
                <c:pt idx="109">
                  <c:v>75.099999999999994</c:v>
                </c:pt>
                <c:pt idx="110">
                  <c:v>75.150000000000006</c:v>
                </c:pt>
                <c:pt idx="111">
                  <c:v>75.150000000000006</c:v>
                </c:pt>
                <c:pt idx="112">
                  <c:v>75.150000000000006</c:v>
                </c:pt>
                <c:pt idx="113">
                  <c:v>75.150000000000006</c:v>
                </c:pt>
                <c:pt idx="114">
                  <c:v>75.2</c:v>
                </c:pt>
                <c:pt idx="115">
                  <c:v>75.150000000000006</c:v>
                </c:pt>
                <c:pt idx="116">
                  <c:v>75.150000000000006</c:v>
                </c:pt>
                <c:pt idx="117">
                  <c:v>75.150000000000006</c:v>
                </c:pt>
                <c:pt idx="118">
                  <c:v>75.150000000000006</c:v>
                </c:pt>
                <c:pt idx="119">
                  <c:v>75.150000000000006</c:v>
                </c:pt>
                <c:pt idx="120">
                  <c:v>75.150000000000006</c:v>
                </c:pt>
                <c:pt idx="121">
                  <c:v>75.150000000000006</c:v>
                </c:pt>
                <c:pt idx="122">
                  <c:v>75.150000000000006</c:v>
                </c:pt>
                <c:pt idx="123">
                  <c:v>75.150000000000006</c:v>
                </c:pt>
                <c:pt idx="124">
                  <c:v>75.150000000000006</c:v>
                </c:pt>
                <c:pt idx="125">
                  <c:v>75.2</c:v>
                </c:pt>
                <c:pt idx="126">
                  <c:v>75.150000000000006</c:v>
                </c:pt>
                <c:pt idx="127">
                  <c:v>75.150000000000006</c:v>
                </c:pt>
                <c:pt idx="128">
                  <c:v>75.150000000000006</c:v>
                </c:pt>
                <c:pt idx="129">
                  <c:v>75.150000000000006</c:v>
                </c:pt>
                <c:pt idx="130">
                  <c:v>75.150000000000006</c:v>
                </c:pt>
                <c:pt idx="131">
                  <c:v>75.150000000000006</c:v>
                </c:pt>
                <c:pt idx="132">
                  <c:v>75.2</c:v>
                </c:pt>
                <c:pt idx="133">
                  <c:v>75.150000000000006</c:v>
                </c:pt>
                <c:pt idx="134">
                  <c:v>75.150000000000006</c:v>
                </c:pt>
                <c:pt idx="135">
                  <c:v>75.150000000000006</c:v>
                </c:pt>
                <c:pt idx="136">
                  <c:v>75.150000000000006</c:v>
                </c:pt>
                <c:pt idx="137">
                  <c:v>75.150000000000006</c:v>
                </c:pt>
                <c:pt idx="138">
                  <c:v>75.150000000000006</c:v>
                </c:pt>
                <c:pt idx="139">
                  <c:v>75.150000000000006</c:v>
                </c:pt>
                <c:pt idx="140">
                  <c:v>75.2</c:v>
                </c:pt>
                <c:pt idx="141">
                  <c:v>75.150000000000006</c:v>
                </c:pt>
                <c:pt idx="142">
                  <c:v>75.2</c:v>
                </c:pt>
                <c:pt idx="143">
                  <c:v>75.150000000000006</c:v>
                </c:pt>
                <c:pt idx="144">
                  <c:v>75.150000000000006</c:v>
                </c:pt>
                <c:pt idx="145">
                  <c:v>75.150000000000006</c:v>
                </c:pt>
                <c:pt idx="146">
                  <c:v>75.099999999999994</c:v>
                </c:pt>
                <c:pt idx="147">
                  <c:v>75.099999999999994</c:v>
                </c:pt>
                <c:pt idx="148">
                  <c:v>75.099999999999994</c:v>
                </c:pt>
                <c:pt idx="149">
                  <c:v>75.099999999999994</c:v>
                </c:pt>
                <c:pt idx="150">
                  <c:v>75.099999999999994</c:v>
                </c:pt>
                <c:pt idx="151">
                  <c:v>75.099999999999994</c:v>
                </c:pt>
                <c:pt idx="152">
                  <c:v>75.150000000000006</c:v>
                </c:pt>
                <c:pt idx="153">
                  <c:v>75.099999999999994</c:v>
                </c:pt>
                <c:pt idx="154">
                  <c:v>75.150000000000006</c:v>
                </c:pt>
                <c:pt idx="155">
                  <c:v>75.099999999999994</c:v>
                </c:pt>
                <c:pt idx="156">
                  <c:v>75.150000000000006</c:v>
                </c:pt>
                <c:pt idx="157">
                  <c:v>75.099999999999994</c:v>
                </c:pt>
                <c:pt idx="158">
                  <c:v>75.150000000000006</c:v>
                </c:pt>
                <c:pt idx="159">
                  <c:v>75.150000000000006</c:v>
                </c:pt>
                <c:pt idx="160">
                  <c:v>75.150000000000006</c:v>
                </c:pt>
                <c:pt idx="161">
                  <c:v>75.150000000000006</c:v>
                </c:pt>
                <c:pt idx="162">
                  <c:v>75.2</c:v>
                </c:pt>
                <c:pt idx="163">
                  <c:v>75.150000000000006</c:v>
                </c:pt>
                <c:pt idx="164">
                  <c:v>75.150000000000006</c:v>
                </c:pt>
                <c:pt idx="165">
                  <c:v>75.099999999999994</c:v>
                </c:pt>
                <c:pt idx="166">
                  <c:v>75.150000000000006</c:v>
                </c:pt>
                <c:pt idx="167">
                  <c:v>75.150000000000006</c:v>
                </c:pt>
                <c:pt idx="168">
                  <c:v>75.150000000000006</c:v>
                </c:pt>
                <c:pt idx="169">
                  <c:v>75.099999999999994</c:v>
                </c:pt>
                <c:pt idx="170">
                  <c:v>75.099999999999994</c:v>
                </c:pt>
                <c:pt idx="171">
                  <c:v>75.099999999999994</c:v>
                </c:pt>
                <c:pt idx="172">
                  <c:v>75.150000000000006</c:v>
                </c:pt>
                <c:pt idx="173">
                  <c:v>75.150000000000006</c:v>
                </c:pt>
                <c:pt idx="174">
                  <c:v>75.099999999999994</c:v>
                </c:pt>
                <c:pt idx="175">
                  <c:v>75.150000000000006</c:v>
                </c:pt>
                <c:pt idx="176">
                  <c:v>75.150000000000006</c:v>
                </c:pt>
                <c:pt idx="177">
                  <c:v>75.150000000000006</c:v>
                </c:pt>
                <c:pt idx="178">
                  <c:v>75.150000000000006</c:v>
                </c:pt>
                <c:pt idx="179">
                  <c:v>75.150000000000006</c:v>
                </c:pt>
                <c:pt idx="180">
                  <c:v>75.25</c:v>
                </c:pt>
                <c:pt idx="181">
                  <c:v>75.25</c:v>
                </c:pt>
                <c:pt idx="182">
                  <c:v>75.25</c:v>
                </c:pt>
                <c:pt idx="183">
                  <c:v>75.2</c:v>
                </c:pt>
                <c:pt idx="184">
                  <c:v>75.150000000000006</c:v>
                </c:pt>
                <c:pt idx="185">
                  <c:v>75.2</c:v>
                </c:pt>
                <c:pt idx="186">
                  <c:v>75.2</c:v>
                </c:pt>
                <c:pt idx="187">
                  <c:v>75.2</c:v>
                </c:pt>
                <c:pt idx="188">
                  <c:v>75.150000000000006</c:v>
                </c:pt>
                <c:pt idx="189">
                  <c:v>75.2</c:v>
                </c:pt>
                <c:pt idx="190">
                  <c:v>75.150000000000006</c:v>
                </c:pt>
                <c:pt idx="191">
                  <c:v>75.150000000000006</c:v>
                </c:pt>
                <c:pt idx="192">
                  <c:v>75.150000000000006</c:v>
                </c:pt>
                <c:pt idx="193">
                  <c:v>75.2</c:v>
                </c:pt>
                <c:pt idx="194">
                  <c:v>75.150000000000006</c:v>
                </c:pt>
                <c:pt idx="195">
                  <c:v>75.150000000000006</c:v>
                </c:pt>
                <c:pt idx="196">
                  <c:v>75.2</c:v>
                </c:pt>
                <c:pt idx="197">
                  <c:v>75.2</c:v>
                </c:pt>
                <c:pt idx="198">
                  <c:v>75.150000000000006</c:v>
                </c:pt>
                <c:pt idx="199">
                  <c:v>75.2</c:v>
                </c:pt>
                <c:pt idx="200">
                  <c:v>75.150000000000006</c:v>
                </c:pt>
                <c:pt idx="201">
                  <c:v>75.2</c:v>
                </c:pt>
                <c:pt idx="202">
                  <c:v>75.2</c:v>
                </c:pt>
                <c:pt idx="203">
                  <c:v>75.2</c:v>
                </c:pt>
                <c:pt idx="204">
                  <c:v>75.25</c:v>
                </c:pt>
                <c:pt idx="205">
                  <c:v>75.2</c:v>
                </c:pt>
                <c:pt idx="206">
                  <c:v>75.2</c:v>
                </c:pt>
                <c:pt idx="207">
                  <c:v>75.2</c:v>
                </c:pt>
                <c:pt idx="208">
                  <c:v>75.2</c:v>
                </c:pt>
                <c:pt idx="209">
                  <c:v>75.2</c:v>
                </c:pt>
                <c:pt idx="210">
                  <c:v>75.150000000000006</c:v>
                </c:pt>
                <c:pt idx="211">
                  <c:v>75.150000000000006</c:v>
                </c:pt>
                <c:pt idx="212">
                  <c:v>75.150000000000006</c:v>
                </c:pt>
                <c:pt idx="213">
                  <c:v>75.2</c:v>
                </c:pt>
                <c:pt idx="214">
                  <c:v>75.150000000000006</c:v>
                </c:pt>
                <c:pt idx="215">
                  <c:v>75.2</c:v>
                </c:pt>
                <c:pt idx="216">
                  <c:v>75.2</c:v>
                </c:pt>
                <c:pt idx="217">
                  <c:v>75.2</c:v>
                </c:pt>
                <c:pt idx="218">
                  <c:v>75.2</c:v>
                </c:pt>
                <c:pt idx="219">
                  <c:v>75.150000000000006</c:v>
                </c:pt>
                <c:pt idx="220">
                  <c:v>75.2</c:v>
                </c:pt>
                <c:pt idx="221">
                  <c:v>75.150000000000006</c:v>
                </c:pt>
                <c:pt idx="222">
                  <c:v>75.150000000000006</c:v>
                </c:pt>
                <c:pt idx="223">
                  <c:v>75.150000000000006</c:v>
                </c:pt>
                <c:pt idx="224">
                  <c:v>75.150000000000006</c:v>
                </c:pt>
                <c:pt idx="225">
                  <c:v>75.150000000000006</c:v>
                </c:pt>
                <c:pt idx="226">
                  <c:v>75.150000000000006</c:v>
                </c:pt>
                <c:pt idx="227">
                  <c:v>75.150000000000006</c:v>
                </c:pt>
                <c:pt idx="228">
                  <c:v>75.099999999999994</c:v>
                </c:pt>
                <c:pt idx="229">
                  <c:v>75.099999999999994</c:v>
                </c:pt>
                <c:pt idx="230">
                  <c:v>75.099999999999994</c:v>
                </c:pt>
                <c:pt idx="231">
                  <c:v>75.099999999999994</c:v>
                </c:pt>
                <c:pt idx="232">
                  <c:v>75.099999999999994</c:v>
                </c:pt>
                <c:pt idx="233">
                  <c:v>75.099999999999994</c:v>
                </c:pt>
                <c:pt idx="234">
                  <c:v>75.099999999999994</c:v>
                </c:pt>
                <c:pt idx="235">
                  <c:v>75.099999999999994</c:v>
                </c:pt>
                <c:pt idx="236">
                  <c:v>75.05</c:v>
                </c:pt>
                <c:pt idx="237">
                  <c:v>75.05</c:v>
                </c:pt>
                <c:pt idx="238">
                  <c:v>75.05</c:v>
                </c:pt>
                <c:pt idx="239">
                  <c:v>75.05</c:v>
                </c:pt>
                <c:pt idx="240">
                  <c:v>75.099999999999994</c:v>
                </c:pt>
                <c:pt idx="241">
                  <c:v>75.099999999999994</c:v>
                </c:pt>
                <c:pt idx="242">
                  <c:v>75.05</c:v>
                </c:pt>
                <c:pt idx="243">
                  <c:v>75.099999999999994</c:v>
                </c:pt>
                <c:pt idx="244">
                  <c:v>75.099999999999994</c:v>
                </c:pt>
                <c:pt idx="245">
                  <c:v>75.099999999999994</c:v>
                </c:pt>
                <c:pt idx="246">
                  <c:v>75.099999999999994</c:v>
                </c:pt>
                <c:pt idx="247">
                  <c:v>75.099999999999994</c:v>
                </c:pt>
                <c:pt idx="248">
                  <c:v>75.099999999999994</c:v>
                </c:pt>
                <c:pt idx="249">
                  <c:v>75.150000000000006</c:v>
                </c:pt>
                <c:pt idx="250">
                  <c:v>75.150000000000006</c:v>
                </c:pt>
                <c:pt idx="251">
                  <c:v>75.099999999999994</c:v>
                </c:pt>
                <c:pt idx="252">
                  <c:v>75.099999999999994</c:v>
                </c:pt>
                <c:pt idx="253">
                  <c:v>75.099999999999994</c:v>
                </c:pt>
                <c:pt idx="254">
                  <c:v>75.099999999999994</c:v>
                </c:pt>
                <c:pt idx="255">
                  <c:v>75.099999999999994</c:v>
                </c:pt>
                <c:pt idx="256">
                  <c:v>75.099999999999994</c:v>
                </c:pt>
                <c:pt idx="257">
                  <c:v>75.05</c:v>
                </c:pt>
                <c:pt idx="258">
                  <c:v>75.099999999999994</c:v>
                </c:pt>
                <c:pt idx="259">
                  <c:v>75.099999999999994</c:v>
                </c:pt>
                <c:pt idx="260">
                  <c:v>75.099999999999994</c:v>
                </c:pt>
                <c:pt idx="261">
                  <c:v>75.05</c:v>
                </c:pt>
                <c:pt idx="262">
                  <c:v>75.099999999999994</c:v>
                </c:pt>
                <c:pt idx="263">
                  <c:v>75.2</c:v>
                </c:pt>
                <c:pt idx="264">
                  <c:v>75.150000000000006</c:v>
                </c:pt>
                <c:pt idx="265">
                  <c:v>75.150000000000006</c:v>
                </c:pt>
                <c:pt idx="266">
                  <c:v>75.150000000000006</c:v>
                </c:pt>
                <c:pt idx="267">
                  <c:v>75.150000000000006</c:v>
                </c:pt>
                <c:pt idx="268">
                  <c:v>75.150000000000006</c:v>
                </c:pt>
                <c:pt idx="269">
                  <c:v>75.099999999999994</c:v>
                </c:pt>
                <c:pt idx="270">
                  <c:v>75.150000000000006</c:v>
                </c:pt>
                <c:pt idx="271">
                  <c:v>75.150000000000006</c:v>
                </c:pt>
                <c:pt idx="272">
                  <c:v>75.099999999999994</c:v>
                </c:pt>
                <c:pt idx="273">
                  <c:v>75.05</c:v>
                </c:pt>
                <c:pt idx="274">
                  <c:v>75.099999999999994</c:v>
                </c:pt>
                <c:pt idx="275">
                  <c:v>75.099999999999994</c:v>
                </c:pt>
                <c:pt idx="276">
                  <c:v>75.05</c:v>
                </c:pt>
                <c:pt idx="277">
                  <c:v>75.099999999999994</c:v>
                </c:pt>
                <c:pt idx="278">
                  <c:v>75.099999999999994</c:v>
                </c:pt>
                <c:pt idx="279">
                  <c:v>75.099999999999994</c:v>
                </c:pt>
                <c:pt idx="280">
                  <c:v>75.099999999999994</c:v>
                </c:pt>
                <c:pt idx="281">
                  <c:v>75.05</c:v>
                </c:pt>
                <c:pt idx="282">
                  <c:v>75.05</c:v>
                </c:pt>
                <c:pt idx="283">
                  <c:v>75.099999999999994</c:v>
                </c:pt>
                <c:pt idx="284">
                  <c:v>75.099999999999994</c:v>
                </c:pt>
                <c:pt idx="285">
                  <c:v>75.099999999999994</c:v>
                </c:pt>
                <c:pt idx="286">
                  <c:v>75.099999999999994</c:v>
                </c:pt>
                <c:pt idx="287">
                  <c:v>75.099999999999994</c:v>
                </c:pt>
                <c:pt idx="288">
                  <c:v>75.099999999999994</c:v>
                </c:pt>
                <c:pt idx="289">
                  <c:v>75.05</c:v>
                </c:pt>
                <c:pt idx="290">
                  <c:v>75.099999999999994</c:v>
                </c:pt>
                <c:pt idx="291">
                  <c:v>75.099999999999994</c:v>
                </c:pt>
                <c:pt idx="292">
                  <c:v>75.099999999999994</c:v>
                </c:pt>
                <c:pt idx="293">
                  <c:v>75.099999999999994</c:v>
                </c:pt>
                <c:pt idx="294">
                  <c:v>75</c:v>
                </c:pt>
                <c:pt idx="295">
                  <c:v>75.099999999999994</c:v>
                </c:pt>
                <c:pt idx="296">
                  <c:v>75</c:v>
                </c:pt>
                <c:pt idx="297">
                  <c:v>75.05</c:v>
                </c:pt>
                <c:pt idx="298">
                  <c:v>75</c:v>
                </c:pt>
                <c:pt idx="299">
                  <c:v>75.05</c:v>
                </c:pt>
                <c:pt idx="300">
                  <c:v>75.05</c:v>
                </c:pt>
                <c:pt idx="301">
                  <c:v>75.05</c:v>
                </c:pt>
                <c:pt idx="302">
                  <c:v>75.05</c:v>
                </c:pt>
                <c:pt idx="303">
                  <c:v>75.05</c:v>
                </c:pt>
                <c:pt idx="304">
                  <c:v>75.05</c:v>
                </c:pt>
                <c:pt idx="305">
                  <c:v>75.099999999999994</c:v>
                </c:pt>
                <c:pt idx="306">
                  <c:v>75.099999999999994</c:v>
                </c:pt>
                <c:pt idx="307">
                  <c:v>75.099999999999994</c:v>
                </c:pt>
                <c:pt idx="308">
                  <c:v>75.05</c:v>
                </c:pt>
                <c:pt idx="309">
                  <c:v>75.05</c:v>
                </c:pt>
                <c:pt idx="310">
                  <c:v>75.099999999999994</c:v>
                </c:pt>
                <c:pt idx="311">
                  <c:v>75</c:v>
                </c:pt>
                <c:pt idx="312">
                  <c:v>75</c:v>
                </c:pt>
                <c:pt idx="313">
                  <c:v>75.05</c:v>
                </c:pt>
                <c:pt idx="314">
                  <c:v>75</c:v>
                </c:pt>
                <c:pt idx="315">
                  <c:v>75</c:v>
                </c:pt>
                <c:pt idx="316">
                  <c:v>75.05</c:v>
                </c:pt>
                <c:pt idx="317">
                  <c:v>75.099999999999994</c:v>
                </c:pt>
                <c:pt idx="318">
                  <c:v>75.2</c:v>
                </c:pt>
                <c:pt idx="319">
                  <c:v>75.2</c:v>
                </c:pt>
                <c:pt idx="320">
                  <c:v>75.150000000000006</c:v>
                </c:pt>
                <c:pt idx="321">
                  <c:v>75.2</c:v>
                </c:pt>
                <c:pt idx="322">
                  <c:v>75.25</c:v>
                </c:pt>
                <c:pt idx="323">
                  <c:v>75.2</c:v>
                </c:pt>
                <c:pt idx="324">
                  <c:v>75.150000000000006</c:v>
                </c:pt>
                <c:pt idx="325">
                  <c:v>75.2</c:v>
                </c:pt>
                <c:pt idx="326">
                  <c:v>75.2</c:v>
                </c:pt>
                <c:pt idx="327">
                  <c:v>75.3</c:v>
                </c:pt>
                <c:pt idx="328">
                  <c:v>75.25</c:v>
                </c:pt>
                <c:pt idx="329">
                  <c:v>75.3</c:v>
                </c:pt>
                <c:pt idx="330">
                  <c:v>75.3</c:v>
                </c:pt>
              </c:numCache>
            </c:numRef>
          </c:val>
          <c:smooth val="0"/>
          <c:extLst>
            <c:ext xmlns:c16="http://schemas.microsoft.com/office/drawing/2014/chart" uri="{C3380CC4-5D6E-409C-BE32-E72D297353CC}">
              <c16:uniqueId val="{00000000-C4C3-43F5-A435-AB0C55BCC256}"/>
            </c:ext>
          </c:extLst>
        </c:ser>
        <c:dLbls>
          <c:showLegendKey val="0"/>
          <c:showVal val="0"/>
          <c:showCatName val="0"/>
          <c:showSerName val="0"/>
          <c:showPercent val="0"/>
          <c:showBubbleSize val="0"/>
        </c:dLbls>
        <c:smooth val="0"/>
        <c:axId val="214588719"/>
        <c:axId val="71279455"/>
      </c:lineChart>
      <c:catAx>
        <c:axId val="214588719"/>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279455"/>
        <c:crosses val="autoZero"/>
        <c:auto val="1"/>
        <c:lblAlgn val="ctr"/>
        <c:lblOffset val="100"/>
        <c:noMultiLvlLbl val="0"/>
      </c:catAx>
      <c:valAx>
        <c:axId val="71279455"/>
        <c:scaling>
          <c:orientation val="minMax"/>
          <c:min val="74.9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8871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66459A-D40E-451F-ABF7-6E37A57FFB57}" type="datetimeFigureOut">
              <a:rPr lang="zh-TW" altLang="en-US" smtClean="0"/>
              <a:t>2017/8/7</a:t>
            </a:fld>
            <a:endParaRPr lang="zh-TW"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3ABC9E-B3A0-453B-A3AF-77159126D50E}" type="slidenum">
              <a:rPr lang="zh-TW" altLang="en-US" smtClean="0"/>
              <a:t>‹#›</a:t>
            </a:fld>
            <a:endParaRPr lang="zh-TW" altLang="en-US"/>
          </a:p>
        </p:txBody>
      </p:sp>
    </p:spTree>
    <p:extLst>
      <p:ext uri="{BB962C8B-B14F-4D97-AF65-F5344CB8AC3E}">
        <p14:creationId xmlns:p14="http://schemas.microsoft.com/office/powerpoint/2010/main" val="2279698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a:extLst>
              <a:ext uri="{FF2B5EF4-FFF2-40B4-BE49-F238E27FC236}">
                <a16:creationId xmlns:a16="http://schemas.microsoft.com/office/drawing/2014/main" id="{14757A89-5386-4389-ACE5-52DA183115D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备注占位符 2">
            <a:extLst>
              <a:ext uri="{FF2B5EF4-FFF2-40B4-BE49-F238E27FC236}">
                <a16:creationId xmlns:a16="http://schemas.microsoft.com/office/drawing/2014/main" id="{50CE6491-492F-4ED2-8582-864016D761E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a:ea typeface="宋体" panose="02010600030101010101" pitchFamily="2" charset="-122"/>
              </a:rPr>
              <a:t>版权声明：</a:t>
            </a:r>
            <a:r>
              <a:rPr lang="en-US" altLang="zh-CN">
                <a:ea typeface="宋体" panose="02010600030101010101" pitchFamily="2" charset="-122"/>
              </a:rPr>
              <a:t>300</a:t>
            </a:r>
            <a:r>
              <a:rPr lang="zh-CN" altLang="en-US">
                <a:ea typeface="宋体" panose="02010600030101010101" pitchFamily="2" charset="-122"/>
              </a:rPr>
              <a:t>套精品模板商业授权，请联系</a:t>
            </a:r>
            <a:r>
              <a:rPr lang="en-US" altLang="zh-CN">
                <a:ea typeface="宋体" panose="02010600030101010101" pitchFamily="2" charset="-122"/>
              </a:rPr>
              <a:t>【</a:t>
            </a:r>
            <a:r>
              <a:rPr lang="zh-CN" altLang="en-US">
                <a:ea typeface="宋体" panose="02010600030101010101" pitchFamily="2" charset="-122"/>
              </a:rPr>
              <a:t>锐旗设计</a:t>
            </a:r>
            <a:r>
              <a:rPr lang="en-US" altLang="zh-CN">
                <a:ea typeface="宋体" panose="02010600030101010101" pitchFamily="2" charset="-122"/>
              </a:rPr>
              <a:t>】:https://9ppt.taobao.com</a:t>
            </a:r>
            <a:r>
              <a:rPr lang="zh-CN" altLang="en-US">
                <a:ea typeface="宋体" panose="02010600030101010101" pitchFamily="2" charset="-122"/>
              </a:rPr>
              <a:t>，专业</a:t>
            </a:r>
            <a:r>
              <a:rPr lang="en-US" altLang="zh-CN">
                <a:ea typeface="宋体" panose="02010600030101010101" pitchFamily="2" charset="-122"/>
              </a:rPr>
              <a:t>PPT</a:t>
            </a:r>
            <a:r>
              <a:rPr lang="zh-CN" altLang="en-US">
                <a:ea typeface="宋体" panose="02010600030101010101" pitchFamily="2" charset="-122"/>
              </a:rPr>
              <a:t>老师为你解决所有</a:t>
            </a:r>
            <a:r>
              <a:rPr lang="en-US" altLang="zh-CN">
                <a:ea typeface="宋体" panose="02010600030101010101" pitchFamily="2" charset="-122"/>
              </a:rPr>
              <a:t>PPT</a:t>
            </a:r>
            <a:r>
              <a:rPr lang="zh-CN" altLang="en-US">
                <a:ea typeface="宋体" panose="02010600030101010101" pitchFamily="2" charset="-122"/>
              </a:rPr>
              <a:t>问题！</a:t>
            </a:r>
          </a:p>
        </p:txBody>
      </p:sp>
      <p:sp>
        <p:nvSpPr>
          <p:cNvPr id="12292" name="灯片编号占位符 3">
            <a:extLst>
              <a:ext uri="{FF2B5EF4-FFF2-40B4-BE49-F238E27FC236}">
                <a16:creationId xmlns:a16="http://schemas.microsoft.com/office/drawing/2014/main" id="{59967E09-AA66-4EDE-A23B-11BCAF12478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Segoe UI" panose="020B0502040204020203" pitchFamily="34" charset="0"/>
                <a:ea typeface="微软雅黑" panose="020B0503020204020204" pitchFamily="34" charset="-122"/>
              </a:defRPr>
            </a:lvl9pPr>
          </a:lstStyle>
          <a:p>
            <a:fld id="{80393B36-0C69-4AF4-BFA5-DF7BC30489F8}" type="slidenum">
              <a:rPr lang="zh-CN" altLang="en-US" smtClean="0"/>
              <a:pPr/>
              <a:t>1</a:t>
            </a:fld>
            <a:endParaRPr lang="zh-CN" altLang="en-US"/>
          </a:p>
        </p:txBody>
      </p:sp>
    </p:spTree>
    <p:extLst>
      <p:ext uri="{BB962C8B-B14F-4D97-AF65-F5344CB8AC3E}">
        <p14:creationId xmlns:p14="http://schemas.microsoft.com/office/powerpoint/2010/main" val="2988806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93C1-7702-4BD2-A8C1-0AF513AA5B1A}"/>
              </a:ext>
            </a:extLst>
          </p:cNvPr>
          <p:cNvSpPr>
            <a:spLocks noGrp="1"/>
          </p:cNvSpPr>
          <p:nvPr>
            <p:ph type="ctrTitle"/>
          </p:nvPr>
        </p:nvSpPr>
        <p:spPr>
          <a:xfrm>
            <a:off x="1524000" y="1122363"/>
            <a:ext cx="9144000" cy="2387600"/>
          </a:xfrm>
        </p:spPr>
        <p:txBody>
          <a:bodyPr anchor="b"/>
          <a:lstStyle>
            <a:lvl1pPr algn="ctr">
              <a:defRPr sz="6000"/>
            </a:lvl1pPr>
          </a:lstStyle>
          <a:p>
            <a:r>
              <a:rPr lang="en-US" altLang="zh-TW"/>
              <a:t>Click to edit Master title style</a:t>
            </a:r>
            <a:endParaRPr lang="zh-TW" altLang="en-US"/>
          </a:p>
        </p:txBody>
      </p:sp>
      <p:sp>
        <p:nvSpPr>
          <p:cNvPr id="3" name="Subtitle 2">
            <a:extLst>
              <a:ext uri="{FF2B5EF4-FFF2-40B4-BE49-F238E27FC236}">
                <a16:creationId xmlns:a16="http://schemas.microsoft.com/office/drawing/2014/main" id="{E95D5D12-9EA2-4AFD-93D8-AB737111EB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zh-TW" altLang="en-US"/>
          </a:p>
        </p:txBody>
      </p:sp>
      <p:sp>
        <p:nvSpPr>
          <p:cNvPr id="4" name="Date Placeholder 3">
            <a:extLst>
              <a:ext uri="{FF2B5EF4-FFF2-40B4-BE49-F238E27FC236}">
                <a16:creationId xmlns:a16="http://schemas.microsoft.com/office/drawing/2014/main" id="{73BF2754-0458-4070-9A2A-73097340F855}"/>
              </a:ext>
            </a:extLst>
          </p:cNvPr>
          <p:cNvSpPr>
            <a:spLocks noGrp="1"/>
          </p:cNvSpPr>
          <p:nvPr>
            <p:ph type="dt" sz="half" idx="10"/>
          </p:nvPr>
        </p:nvSpPr>
        <p:spPr/>
        <p:txBody>
          <a:bodyPr/>
          <a:lstStyle/>
          <a:p>
            <a:fld id="{E1F00B49-FE9D-4BB7-8882-EC332969FA91}" type="datetimeFigureOut">
              <a:rPr lang="zh-TW" altLang="en-US" smtClean="0"/>
              <a:t>2017/8/7</a:t>
            </a:fld>
            <a:endParaRPr lang="zh-TW" altLang="en-US"/>
          </a:p>
        </p:txBody>
      </p:sp>
      <p:sp>
        <p:nvSpPr>
          <p:cNvPr id="5" name="Footer Placeholder 4">
            <a:extLst>
              <a:ext uri="{FF2B5EF4-FFF2-40B4-BE49-F238E27FC236}">
                <a16:creationId xmlns:a16="http://schemas.microsoft.com/office/drawing/2014/main" id="{1043E211-336E-403D-A279-3E9BE8881394}"/>
              </a:ext>
            </a:extLst>
          </p:cNvPr>
          <p:cNvSpPr>
            <a:spLocks noGrp="1"/>
          </p:cNvSpPr>
          <p:nvPr>
            <p:ph type="ftr" sz="quarter" idx="11"/>
          </p:nvPr>
        </p:nvSpPr>
        <p:spPr/>
        <p:txBody>
          <a:bodyPr/>
          <a:lstStyle/>
          <a:p>
            <a:endParaRPr lang="zh-TW" altLang="en-US"/>
          </a:p>
        </p:txBody>
      </p:sp>
      <p:sp>
        <p:nvSpPr>
          <p:cNvPr id="6" name="Slide Number Placeholder 5">
            <a:extLst>
              <a:ext uri="{FF2B5EF4-FFF2-40B4-BE49-F238E27FC236}">
                <a16:creationId xmlns:a16="http://schemas.microsoft.com/office/drawing/2014/main" id="{C6D961CB-E331-403F-BC2D-A390CFC57B13}"/>
              </a:ext>
            </a:extLst>
          </p:cNvPr>
          <p:cNvSpPr>
            <a:spLocks noGrp="1"/>
          </p:cNvSpPr>
          <p:nvPr>
            <p:ph type="sldNum" sz="quarter" idx="12"/>
          </p:nvPr>
        </p:nvSpPr>
        <p:spPr/>
        <p:txBody>
          <a:bodyPr/>
          <a:lstStyle/>
          <a:p>
            <a:fld id="{99A2A493-F809-4D10-BDDA-F58FCBCCE642}" type="slidenum">
              <a:rPr lang="zh-TW" altLang="en-US" smtClean="0"/>
              <a:t>‹#›</a:t>
            </a:fld>
            <a:endParaRPr lang="zh-TW" altLang="en-US"/>
          </a:p>
        </p:txBody>
      </p:sp>
    </p:spTree>
    <p:extLst>
      <p:ext uri="{BB962C8B-B14F-4D97-AF65-F5344CB8AC3E}">
        <p14:creationId xmlns:p14="http://schemas.microsoft.com/office/powerpoint/2010/main" val="901340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C50A0-16D2-4304-A8A2-482D78D66E11}"/>
              </a:ext>
            </a:extLst>
          </p:cNvPr>
          <p:cNvSpPr>
            <a:spLocks noGrp="1"/>
          </p:cNvSpPr>
          <p:nvPr>
            <p:ph type="title"/>
          </p:nvPr>
        </p:nvSpPr>
        <p:spPr/>
        <p:txBody>
          <a:bodyPr/>
          <a:lstStyle/>
          <a:p>
            <a:r>
              <a:rPr lang="en-US" altLang="zh-TW"/>
              <a:t>Click to edit Master title style</a:t>
            </a:r>
            <a:endParaRPr lang="zh-TW" altLang="en-US"/>
          </a:p>
        </p:txBody>
      </p:sp>
      <p:sp>
        <p:nvSpPr>
          <p:cNvPr id="3" name="Vertical Text Placeholder 2">
            <a:extLst>
              <a:ext uri="{FF2B5EF4-FFF2-40B4-BE49-F238E27FC236}">
                <a16:creationId xmlns:a16="http://schemas.microsoft.com/office/drawing/2014/main" id="{E3D60AAB-FC0C-46C0-AB70-47ADA8EF9649}"/>
              </a:ext>
            </a:extLst>
          </p:cNvPr>
          <p:cNvSpPr>
            <a:spLocks noGrp="1"/>
          </p:cNvSpPr>
          <p:nvPr>
            <p:ph type="body" orient="vert" idx="1"/>
          </p:nvPr>
        </p:nvSpPr>
        <p:spPr/>
        <p:txBody>
          <a:bodyPr vert="eaVert"/>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Date Placeholder 3">
            <a:extLst>
              <a:ext uri="{FF2B5EF4-FFF2-40B4-BE49-F238E27FC236}">
                <a16:creationId xmlns:a16="http://schemas.microsoft.com/office/drawing/2014/main" id="{5DC5D2E6-25DC-4346-BC37-8AF3C88ACB13}"/>
              </a:ext>
            </a:extLst>
          </p:cNvPr>
          <p:cNvSpPr>
            <a:spLocks noGrp="1"/>
          </p:cNvSpPr>
          <p:nvPr>
            <p:ph type="dt" sz="half" idx="10"/>
          </p:nvPr>
        </p:nvSpPr>
        <p:spPr/>
        <p:txBody>
          <a:bodyPr/>
          <a:lstStyle/>
          <a:p>
            <a:fld id="{E1F00B49-FE9D-4BB7-8882-EC332969FA91}" type="datetimeFigureOut">
              <a:rPr lang="zh-TW" altLang="en-US" smtClean="0"/>
              <a:t>2017/8/7</a:t>
            </a:fld>
            <a:endParaRPr lang="zh-TW" altLang="en-US"/>
          </a:p>
        </p:txBody>
      </p:sp>
      <p:sp>
        <p:nvSpPr>
          <p:cNvPr id="5" name="Footer Placeholder 4">
            <a:extLst>
              <a:ext uri="{FF2B5EF4-FFF2-40B4-BE49-F238E27FC236}">
                <a16:creationId xmlns:a16="http://schemas.microsoft.com/office/drawing/2014/main" id="{EDEE78EC-725B-4490-948D-EFCDF7A546C7}"/>
              </a:ext>
            </a:extLst>
          </p:cNvPr>
          <p:cNvSpPr>
            <a:spLocks noGrp="1"/>
          </p:cNvSpPr>
          <p:nvPr>
            <p:ph type="ftr" sz="quarter" idx="11"/>
          </p:nvPr>
        </p:nvSpPr>
        <p:spPr/>
        <p:txBody>
          <a:bodyPr/>
          <a:lstStyle/>
          <a:p>
            <a:endParaRPr lang="zh-TW" altLang="en-US"/>
          </a:p>
        </p:txBody>
      </p:sp>
      <p:sp>
        <p:nvSpPr>
          <p:cNvPr id="6" name="Slide Number Placeholder 5">
            <a:extLst>
              <a:ext uri="{FF2B5EF4-FFF2-40B4-BE49-F238E27FC236}">
                <a16:creationId xmlns:a16="http://schemas.microsoft.com/office/drawing/2014/main" id="{DAA6C974-4569-4E8D-86A6-23CF9B7A0E28}"/>
              </a:ext>
            </a:extLst>
          </p:cNvPr>
          <p:cNvSpPr>
            <a:spLocks noGrp="1"/>
          </p:cNvSpPr>
          <p:nvPr>
            <p:ph type="sldNum" sz="quarter" idx="12"/>
          </p:nvPr>
        </p:nvSpPr>
        <p:spPr/>
        <p:txBody>
          <a:bodyPr/>
          <a:lstStyle/>
          <a:p>
            <a:fld id="{99A2A493-F809-4D10-BDDA-F58FCBCCE642}" type="slidenum">
              <a:rPr lang="zh-TW" altLang="en-US" smtClean="0"/>
              <a:t>‹#›</a:t>
            </a:fld>
            <a:endParaRPr lang="zh-TW" altLang="en-US"/>
          </a:p>
        </p:txBody>
      </p:sp>
    </p:spTree>
    <p:extLst>
      <p:ext uri="{BB962C8B-B14F-4D97-AF65-F5344CB8AC3E}">
        <p14:creationId xmlns:p14="http://schemas.microsoft.com/office/powerpoint/2010/main" val="33945277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9E7FF0-53E6-4191-ADBB-0CBBD654F0EC}"/>
              </a:ext>
            </a:extLst>
          </p:cNvPr>
          <p:cNvSpPr>
            <a:spLocks noGrp="1"/>
          </p:cNvSpPr>
          <p:nvPr>
            <p:ph type="title" orient="vert"/>
          </p:nvPr>
        </p:nvSpPr>
        <p:spPr>
          <a:xfrm>
            <a:off x="8724900" y="365125"/>
            <a:ext cx="2628900" cy="5811838"/>
          </a:xfrm>
        </p:spPr>
        <p:txBody>
          <a:bodyPr vert="eaVert"/>
          <a:lstStyle/>
          <a:p>
            <a:r>
              <a:rPr lang="en-US" altLang="zh-TW"/>
              <a:t>Click to edit Master title style</a:t>
            </a:r>
            <a:endParaRPr lang="zh-TW" altLang="en-US"/>
          </a:p>
        </p:txBody>
      </p:sp>
      <p:sp>
        <p:nvSpPr>
          <p:cNvPr id="3" name="Vertical Text Placeholder 2">
            <a:extLst>
              <a:ext uri="{FF2B5EF4-FFF2-40B4-BE49-F238E27FC236}">
                <a16:creationId xmlns:a16="http://schemas.microsoft.com/office/drawing/2014/main" id="{067BCACA-1A6C-401B-A60E-627F61DF00CA}"/>
              </a:ext>
            </a:extLst>
          </p:cNvPr>
          <p:cNvSpPr>
            <a:spLocks noGrp="1"/>
          </p:cNvSpPr>
          <p:nvPr>
            <p:ph type="body" orient="vert" idx="1"/>
          </p:nvPr>
        </p:nvSpPr>
        <p:spPr>
          <a:xfrm>
            <a:off x="838200" y="365125"/>
            <a:ext cx="7734300" cy="5811838"/>
          </a:xfrm>
        </p:spPr>
        <p:txBody>
          <a:bodyPr vert="eaVert"/>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Date Placeholder 3">
            <a:extLst>
              <a:ext uri="{FF2B5EF4-FFF2-40B4-BE49-F238E27FC236}">
                <a16:creationId xmlns:a16="http://schemas.microsoft.com/office/drawing/2014/main" id="{8A06DEAB-92B3-4A7B-BFFC-AF12C857FB50}"/>
              </a:ext>
            </a:extLst>
          </p:cNvPr>
          <p:cNvSpPr>
            <a:spLocks noGrp="1"/>
          </p:cNvSpPr>
          <p:nvPr>
            <p:ph type="dt" sz="half" idx="10"/>
          </p:nvPr>
        </p:nvSpPr>
        <p:spPr/>
        <p:txBody>
          <a:bodyPr/>
          <a:lstStyle/>
          <a:p>
            <a:fld id="{E1F00B49-FE9D-4BB7-8882-EC332969FA91}" type="datetimeFigureOut">
              <a:rPr lang="zh-TW" altLang="en-US" smtClean="0"/>
              <a:t>2017/8/7</a:t>
            </a:fld>
            <a:endParaRPr lang="zh-TW" altLang="en-US"/>
          </a:p>
        </p:txBody>
      </p:sp>
      <p:sp>
        <p:nvSpPr>
          <p:cNvPr id="5" name="Footer Placeholder 4">
            <a:extLst>
              <a:ext uri="{FF2B5EF4-FFF2-40B4-BE49-F238E27FC236}">
                <a16:creationId xmlns:a16="http://schemas.microsoft.com/office/drawing/2014/main" id="{7A06603A-48ED-480F-9390-87F289BAC86C}"/>
              </a:ext>
            </a:extLst>
          </p:cNvPr>
          <p:cNvSpPr>
            <a:spLocks noGrp="1"/>
          </p:cNvSpPr>
          <p:nvPr>
            <p:ph type="ftr" sz="quarter" idx="11"/>
          </p:nvPr>
        </p:nvSpPr>
        <p:spPr/>
        <p:txBody>
          <a:bodyPr/>
          <a:lstStyle/>
          <a:p>
            <a:endParaRPr lang="zh-TW" altLang="en-US"/>
          </a:p>
        </p:txBody>
      </p:sp>
      <p:sp>
        <p:nvSpPr>
          <p:cNvPr id="6" name="Slide Number Placeholder 5">
            <a:extLst>
              <a:ext uri="{FF2B5EF4-FFF2-40B4-BE49-F238E27FC236}">
                <a16:creationId xmlns:a16="http://schemas.microsoft.com/office/drawing/2014/main" id="{DF99822C-38BB-4158-A748-728B2432E6B4}"/>
              </a:ext>
            </a:extLst>
          </p:cNvPr>
          <p:cNvSpPr>
            <a:spLocks noGrp="1"/>
          </p:cNvSpPr>
          <p:nvPr>
            <p:ph type="sldNum" sz="quarter" idx="12"/>
          </p:nvPr>
        </p:nvSpPr>
        <p:spPr/>
        <p:txBody>
          <a:bodyPr/>
          <a:lstStyle/>
          <a:p>
            <a:fld id="{99A2A493-F809-4D10-BDDA-F58FCBCCE642}" type="slidenum">
              <a:rPr lang="zh-TW" altLang="en-US" smtClean="0"/>
              <a:t>‹#›</a:t>
            </a:fld>
            <a:endParaRPr lang="zh-TW" altLang="en-US"/>
          </a:p>
        </p:txBody>
      </p:sp>
    </p:spTree>
    <p:extLst>
      <p:ext uri="{BB962C8B-B14F-4D97-AF65-F5344CB8AC3E}">
        <p14:creationId xmlns:p14="http://schemas.microsoft.com/office/powerpoint/2010/main" val="895639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5D57E-E960-4829-B60D-1875FDFBDBD3}"/>
              </a:ext>
            </a:extLst>
          </p:cNvPr>
          <p:cNvSpPr>
            <a:spLocks noGrp="1"/>
          </p:cNvSpPr>
          <p:nvPr>
            <p:ph type="title"/>
          </p:nvPr>
        </p:nvSpPr>
        <p:spPr/>
        <p:txBody>
          <a:bodyPr/>
          <a:lstStyle/>
          <a:p>
            <a:r>
              <a:rPr lang="en-US" altLang="zh-TW"/>
              <a:t>Click to edit Master title style</a:t>
            </a:r>
            <a:endParaRPr lang="zh-TW" altLang="en-US"/>
          </a:p>
        </p:txBody>
      </p:sp>
      <p:sp>
        <p:nvSpPr>
          <p:cNvPr id="3" name="Content Placeholder 2">
            <a:extLst>
              <a:ext uri="{FF2B5EF4-FFF2-40B4-BE49-F238E27FC236}">
                <a16:creationId xmlns:a16="http://schemas.microsoft.com/office/drawing/2014/main" id="{1ED89C59-E0C2-40E9-B30A-E3396681D9EE}"/>
              </a:ext>
            </a:extLst>
          </p:cNvPr>
          <p:cNvSpPr>
            <a:spLocks noGrp="1"/>
          </p:cNvSpPr>
          <p:nvPr>
            <p:ph idx="1"/>
          </p:nvPr>
        </p:nvSpPr>
        <p:spPr/>
        <p:txBody>
          <a:body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Date Placeholder 3">
            <a:extLst>
              <a:ext uri="{FF2B5EF4-FFF2-40B4-BE49-F238E27FC236}">
                <a16:creationId xmlns:a16="http://schemas.microsoft.com/office/drawing/2014/main" id="{9D062ECB-A27F-4108-B3DA-0A86DC50E435}"/>
              </a:ext>
            </a:extLst>
          </p:cNvPr>
          <p:cNvSpPr>
            <a:spLocks noGrp="1"/>
          </p:cNvSpPr>
          <p:nvPr>
            <p:ph type="dt" sz="half" idx="10"/>
          </p:nvPr>
        </p:nvSpPr>
        <p:spPr/>
        <p:txBody>
          <a:bodyPr/>
          <a:lstStyle/>
          <a:p>
            <a:fld id="{E1F00B49-FE9D-4BB7-8882-EC332969FA91}" type="datetimeFigureOut">
              <a:rPr lang="zh-TW" altLang="en-US" smtClean="0"/>
              <a:t>2017/8/7</a:t>
            </a:fld>
            <a:endParaRPr lang="zh-TW" altLang="en-US"/>
          </a:p>
        </p:txBody>
      </p:sp>
      <p:sp>
        <p:nvSpPr>
          <p:cNvPr id="5" name="Footer Placeholder 4">
            <a:extLst>
              <a:ext uri="{FF2B5EF4-FFF2-40B4-BE49-F238E27FC236}">
                <a16:creationId xmlns:a16="http://schemas.microsoft.com/office/drawing/2014/main" id="{5F630072-E872-4C1A-89E5-425DB1BDEA2C}"/>
              </a:ext>
            </a:extLst>
          </p:cNvPr>
          <p:cNvSpPr>
            <a:spLocks noGrp="1"/>
          </p:cNvSpPr>
          <p:nvPr>
            <p:ph type="ftr" sz="quarter" idx="11"/>
          </p:nvPr>
        </p:nvSpPr>
        <p:spPr/>
        <p:txBody>
          <a:bodyPr/>
          <a:lstStyle/>
          <a:p>
            <a:endParaRPr lang="zh-TW" altLang="en-US"/>
          </a:p>
        </p:txBody>
      </p:sp>
      <p:sp>
        <p:nvSpPr>
          <p:cNvPr id="6" name="Slide Number Placeholder 5">
            <a:extLst>
              <a:ext uri="{FF2B5EF4-FFF2-40B4-BE49-F238E27FC236}">
                <a16:creationId xmlns:a16="http://schemas.microsoft.com/office/drawing/2014/main" id="{8BE85E2C-F4F9-4CBC-8726-5062868D7600}"/>
              </a:ext>
            </a:extLst>
          </p:cNvPr>
          <p:cNvSpPr>
            <a:spLocks noGrp="1"/>
          </p:cNvSpPr>
          <p:nvPr>
            <p:ph type="sldNum" sz="quarter" idx="12"/>
          </p:nvPr>
        </p:nvSpPr>
        <p:spPr/>
        <p:txBody>
          <a:bodyPr/>
          <a:lstStyle/>
          <a:p>
            <a:fld id="{99A2A493-F809-4D10-BDDA-F58FCBCCE642}" type="slidenum">
              <a:rPr lang="zh-TW" altLang="en-US" smtClean="0"/>
              <a:t>‹#›</a:t>
            </a:fld>
            <a:endParaRPr lang="zh-TW" altLang="en-US"/>
          </a:p>
        </p:txBody>
      </p:sp>
    </p:spTree>
    <p:extLst>
      <p:ext uri="{BB962C8B-B14F-4D97-AF65-F5344CB8AC3E}">
        <p14:creationId xmlns:p14="http://schemas.microsoft.com/office/powerpoint/2010/main" val="732588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0FAA8-CBBB-43B0-A4FB-EEDC76BD479B}"/>
              </a:ext>
            </a:extLst>
          </p:cNvPr>
          <p:cNvSpPr>
            <a:spLocks noGrp="1"/>
          </p:cNvSpPr>
          <p:nvPr>
            <p:ph type="title"/>
          </p:nvPr>
        </p:nvSpPr>
        <p:spPr>
          <a:xfrm>
            <a:off x="831850" y="1709738"/>
            <a:ext cx="10515600" cy="2852737"/>
          </a:xfrm>
        </p:spPr>
        <p:txBody>
          <a:bodyPr anchor="b"/>
          <a:lstStyle>
            <a:lvl1pPr>
              <a:defRPr sz="6000"/>
            </a:lvl1pPr>
          </a:lstStyle>
          <a:p>
            <a:r>
              <a:rPr lang="en-US" altLang="zh-TW"/>
              <a:t>Click to edit Master title style</a:t>
            </a:r>
            <a:endParaRPr lang="zh-TW" altLang="en-US"/>
          </a:p>
        </p:txBody>
      </p:sp>
      <p:sp>
        <p:nvSpPr>
          <p:cNvPr id="3" name="Text Placeholder 2">
            <a:extLst>
              <a:ext uri="{FF2B5EF4-FFF2-40B4-BE49-F238E27FC236}">
                <a16:creationId xmlns:a16="http://schemas.microsoft.com/office/drawing/2014/main" id="{373F75A5-2DD7-4E4D-AC3F-ABD039B81F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TW"/>
              <a:t>Edit Master text styles</a:t>
            </a:r>
          </a:p>
        </p:txBody>
      </p:sp>
      <p:sp>
        <p:nvSpPr>
          <p:cNvPr id="4" name="Date Placeholder 3">
            <a:extLst>
              <a:ext uri="{FF2B5EF4-FFF2-40B4-BE49-F238E27FC236}">
                <a16:creationId xmlns:a16="http://schemas.microsoft.com/office/drawing/2014/main" id="{1246A9A0-0FF2-497D-91ED-8ED892F1ED7E}"/>
              </a:ext>
            </a:extLst>
          </p:cNvPr>
          <p:cNvSpPr>
            <a:spLocks noGrp="1"/>
          </p:cNvSpPr>
          <p:nvPr>
            <p:ph type="dt" sz="half" idx="10"/>
          </p:nvPr>
        </p:nvSpPr>
        <p:spPr/>
        <p:txBody>
          <a:bodyPr/>
          <a:lstStyle/>
          <a:p>
            <a:fld id="{E1F00B49-FE9D-4BB7-8882-EC332969FA91}" type="datetimeFigureOut">
              <a:rPr lang="zh-TW" altLang="en-US" smtClean="0"/>
              <a:t>2017/8/7</a:t>
            </a:fld>
            <a:endParaRPr lang="zh-TW" altLang="en-US"/>
          </a:p>
        </p:txBody>
      </p:sp>
      <p:sp>
        <p:nvSpPr>
          <p:cNvPr id="5" name="Footer Placeholder 4">
            <a:extLst>
              <a:ext uri="{FF2B5EF4-FFF2-40B4-BE49-F238E27FC236}">
                <a16:creationId xmlns:a16="http://schemas.microsoft.com/office/drawing/2014/main" id="{ED40031B-5600-48C6-ACC9-7F555E6D2AD5}"/>
              </a:ext>
            </a:extLst>
          </p:cNvPr>
          <p:cNvSpPr>
            <a:spLocks noGrp="1"/>
          </p:cNvSpPr>
          <p:nvPr>
            <p:ph type="ftr" sz="quarter" idx="11"/>
          </p:nvPr>
        </p:nvSpPr>
        <p:spPr/>
        <p:txBody>
          <a:bodyPr/>
          <a:lstStyle/>
          <a:p>
            <a:endParaRPr lang="zh-TW" altLang="en-US"/>
          </a:p>
        </p:txBody>
      </p:sp>
      <p:sp>
        <p:nvSpPr>
          <p:cNvPr id="6" name="Slide Number Placeholder 5">
            <a:extLst>
              <a:ext uri="{FF2B5EF4-FFF2-40B4-BE49-F238E27FC236}">
                <a16:creationId xmlns:a16="http://schemas.microsoft.com/office/drawing/2014/main" id="{C3FEEA0A-0BD7-4BFB-8D7B-77639BBA5089}"/>
              </a:ext>
            </a:extLst>
          </p:cNvPr>
          <p:cNvSpPr>
            <a:spLocks noGrp="1"/>
          </p:cNvSpPr>
          <p:nvPr>
            <p:ph type="sldNum" sz="quarter" idx="12"/>
          </p:nvPr>
        </p:nvSpPr>
        <p:spPr/>
        <p:txBody>
          <a:bodyPr/>
          <a:lstStyle/>
          <a:p>
            <a:fld id="{99A2A493-F809-4D10-BDDA-F58FCBCCE642}" type="slidenum">
              <a:rPr lang="zh-TW" altLang="en-US" smtClean="0"/>
              <a:t>‹#›</a:t>
            </a:fld>
            <a:endParaRPr lang="zh-TW" altLang="en-US"/>
          </a:p>
        </p:txBody>
      </p:sp>
    </p:spTree>
    <p:extLst>
      <p:ext uri="{BB962C8B-B14F-4D97-AF65-F5344CB8AC3E}">
        <p14:creationId xmlns:p14="http://schemas.microsoft.com/office/powerpoint/2010/main" val="1640960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B4C20-9146-4978-BB03-A8777DC51BBC}"/>
              </a:ext>
            </a:extLst>
          </p:cNvPr>
          <p:cNvSpPr>
            <a:spLocks noGrp="1"/>
          </p:cNvSpPr>
          <p:nvPr>
            <p:ph type="title"/>
          </p:nvPr>
        </p:nvSpPr>
        <p:spPr/>
        <p:txBody>
          <a:bodyPr/>
          <a:lstStyle/>
          <a:p>
            <a:r>
              <a:rPr lang="en-US" altLang="zh-TW"/>
              <a:t>Click to edit Master title style</a:t>
            </a:r>
            <a:endParaRPr lang="zh-TW" altLang="en-US"/>
          </a:p>
        </p:txBody>
      </p:sp>
      <p:sp>
        <p:nvSpPr>
          <p:cNvPr id="3" name="Content Placeholder 2">
            <a:extLst>
              <a:ext uri="{FF2B5EF4-FFF2-40B4-BE49-F238E27FC236}">
                <a16:creationId xmlns:a16="http://schemas.microsoft.com/office/drawing/2014/main" id="{A2D533A1-4A52-4A6F-822B-16E397A8D8E7}"/>
              </a:ext>
            </a:extLst>
          </p:cNvPr>
          <p:cNvSpPr>
            <a:spLocks noGrp="1"/>
          </p:cNvSpPr>
          <p:nvPr>
            <p:ph sz="half" idx="1"/>
          </p:nvPr>
        </p:nvSpPr>
        <p:spPr>
          <a:xfrm>
            <a:off x="838200" y="1825625"/>
            <a:ext cx="5181600" cy="4351338"/>
          </a:xfrm>
        </p:spPr>
        <p:txBody>
          <a:body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a:extLst>
              <a:ext uri="{FF2B5EF4-FFF2-40B4-BE49-F238E27FC236}">
                <a16:creationId xmlns:a16="http://schemas.microsoft.com/office/drawing/2014/main" id="{671F929C-5D33-4B96-B006-503E0F65C3E5}"/>
              </a:ext>
            </a:extLst>
          </p:cNvPr>
          <p:cNvSpPr>
            <a:spLocks noGrp="1"/>
          </p:cNvSpPr>
          <p:nvPr>
            <p:ph sz="half" idx="2"/>
          </p:nvPr>
        </p:nvSpPr>
        <p:spPr>
          <a:xfrm>
            <a:off x="6172200" y="1825625"/>
            <a:ext cx="5181600" cy="4351338"/>
          </a:xfrm>
        </p:spPr>
        <p:txBody>
          <a:body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Date Placeholder 4">
            <a:extLst>
              <a:ext uri="{FF2B5EF4-FFF2-40B4-BE49-F238E27FC236}">
                <a16:creationId xmlns:a16="http://schemas.microsoft.com/office/drawing/2014/main" id="{AE4B08C0-9860-4E9A-B259-6E17A40E8733}"/>
              </a:ext>
            </a:extLst>
          </p:cNvPr>
          <p:cNvSpPr>
            <a:spLocks noGrp="1"/>
          </p:cNvSpPr>
          <p:nvPr>
            <p:ph type="dt" sz="half" idx="10"/>
          </p:nvPr>
        </p:nvSpPr>
        <p:spPr/>
        <p:txBody>
          <a:bodyPr/>
          <a:lstStyle/>
          <a:p>
            <a:fld id="{E1F00B49-FE9D-4BB7-8882-EC332969FA91}" type="datetimeFigureOut">
              <a:rPr lang="zh-TW" altLang="en-US" smtClean="0"/>
              <a:t>2017/8/7</a:t>
            </a:fld>
            <a:endParaRPr lang="zh-TW" altLang="en-US"/>
          </a:p>
        </p:txBody>
      </p:sp>
      <p:sp>
        <p:nvSpPr>
          <p:cNvPr id="6" name="Footer Placeholder 5">
            <a:extLst>
              <a:ext uri="{FF2B5EF4-FFF2-40B4-BE49-F238E27FC236}">
                <a16:creationId xmlns:a16="http://schemas.microsoft.com/office/drawing/2014/main" id="{11E406C9-6E26-4E21-A009-81212FAA35A2}"/>
              </a:ext>
            </a:extLst>
          </p:cNvPr>
          <p:cNvSpPr>
            <a:spLocks noGrp="1"/>
          </p:cNvSpPr>
          <p:nvPr>
            <p:ph type="ftr" sz="quarter" idx="11"/>
          </p:nvPr>
        </p:nvSpPr>
        <p:spPr/>
        <p:txBody>
          <a:bodyPr/>
          <a:lstStyle/>
          <a:p>
            <a:endParaRPr lang="zh-TW" altLang="en-US"/>
          </a:p>
        </p:txBody>
      </p:sp>
      <p:sp>
        <p:nvSpPr>
          <p:cNvPr id="7" name="Slide Number Placeholder 6">
            <a:extLst>
              <a:ext uri="{FF2B5EF4-FFF2-40B4-BE49-F238E27FC236}">
                <a16:creationId xmlns:a16="http://schemas.microsoft.com/office/drawing/2014/main" id="{770766C2-7D04-43CA-BF05-36294FF605DE}"/>
              </a:ext>
            </a:extLst>
          </p:cNvPr>
          <p:cNvSpPr>
            <a:spLocks noGrp="1"/>
          </p:cNvSpPr>
          <p:nvPr>
            <p:ph type="sldNum" sz="quarter" idx="12"/>
          </p:nvPr>
        </p:nvSpPr>
        <p:spPr/>
        <p:txBody>
          <a:bodyPr/>
          <a:lstStyle/>
          <a:p>
            <a:fld id="{99A2A493-F809-4D10-BDDA-F58FCBCCE642}" type="slidenum">
              <a:rPr lang="zh-TW" altLang="en-US" smtClean="0"/>
              <a:t>‹#›</a:t>
            </a:fld>
            <a:endParaRPr lang="zh-TW" altLang="en-US"/>
          </a:p>
        </p:txBody>
      </p:sp>
    </p:spTree>
    <p:extLst>
      <p:ext uri="{BB962C8B-B14F-4D97-AF65-F5344CB8AC3E}">
        <p14:creationId xmlns:p14="http://schemas.microsoft.com/office/powerpoint/2010/main" val="2945614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88DBE-D999-495C-8D7D-D8ED1E0B7F6D}"/>
              </a:ext>
            </a:extLst>
          </p:cNvPr>
          <p:cNvSpPr>
            <a:spLocks noGrp="1"/>
          </p:cNvSpPr>
          <p:nvPr>
            <p:ph type="title"/>
          </p:nvPr>
        </p:nvSpPr>
        <p:spPr>
          <a:xfrm>
            <a:off x="839788" y="365125"/>
            <a:ext cx="10515600" cy="1325563"/>
          </a:xfrm>
        </p:spPr>
        <p:txBody>
          <a:bodyPr/>
          <a:lstStyle/>
          <a:p>
            <a:r>
              <a:rPr lang="en-US" altLang="zh-TW"/>
              <a:t>Click to edit Master title style</a:t>
            </a:r>
            <a:endParaRPr lang="zh-TW" altLang="en-US"/>
          </a:p>
        </p:txBody>
      </p:sp>
      <p:sp>
        <p:nvSpPr>
          <p:cNvPr id="3" name="Text Placeholder 2">
            <a:extLst>
              <a:ext uri="{FF2B5EF4-FFF2-40B4-BE49-F238E27FC236}">
                <a16:creationId xmlns:a16="http://schemas.microsoft.com/office/drawing/2014/main" id="{FCA8F18F-6057-4B5E-838E-E748943C49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Edit Master text styles</a:t>
            </a:r>
          </a:p>
        </p:txBody>
      </p:sp>
      <p:sp>
        <p:nvSpPr>
          <p:cNvPr id="4" name="Content Placeholder 3">
            <a:extLst>
              <a:ext uri="{FF2B5EF4-FFF2-40B4-BE49-F238E27FC236}">
                <a16:creationId xmlns:a16="http://schemas.microsoft.com/office/drawing/2014/main" id="{E089A89D-C4E5-4508-8730-A5AB5F2CED46}"/>
              </a:ext>
            </a:extLst>
          </p:cNvPr>
          <p:cNvSpPr>
            <a:spLocks noGrp="1"/>
          </p:cNvSpPr>
          <p:nvPr>
            <p:ph sz="half" idx="2"/>
          </p:nvPr>
        </p:nvSpPr>
        <p:spPr>
          <a:xfrm>
            <a:off x="839788" y="2505075"/>
            <a:ext cx="5157787" cy="3684588"/>
          </a:xfrm>
        </p:spPr>
        <p:txBody>
          <a:body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Text Placeholder 4">
            <a:extLst>
              <a:ext uri="{FF2B5EF4-FFF2-40B4-BE49-F238E27FC236}">
                <a16:creationId xmlns:a16="http://schemas.microsoft.com/office/drawing/2014/main" id="{91032456-07AF-4888-B93F-7643DF5FFD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Edit Master text styles</a:t>
            </a:r>
          </a:p>
        </p:txBody>
      </p:sp>
      <p:sp>
        <p:nvSpPr>
          <p:cNvPr id="6" name="Content Placeholder 5">
            <a:extLst>
              <a:ext uri="{FF2B5EF4-FFF2-40B4-BE49-F238E27FC236}">
                <a16:creationId xmlns:a16="http://schemas.microsoft.com/office/drawing/2014/main" id="{EE60BFAC-9B1B-4AE8-8383-A9490D9F0C05}"/>
              </a:ext>
            </a:extLst>
          </p:cNvPr>
          <p:cNvSpPr>
            <a:spLocks noGrp="1"/>
          </p:cNvSpPr>
          <p:nvPr>
            <p:ph sz="quarter" idx="4"/>
          </p:nvPr>
        </p:nvSpPr>
        <p:spPr>
          <a:xfrm>
            <a:off x="6172200" y="2505075"/>
            <a:ext cx="5183188" cy="3684588"/>
          </a:xfrm>
        </p:spPr>
        <p:txBody>
          <a:body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Date Placeholder 6">
            <a:extLst>
              <a:ext uri="{FF2B5EF4-FFF2-40B4-BE49-F238E27FC236}">
                <a16:creationId xmlns:a16="http://schemas.microsoft.com/office/drawing/2014/main" id="{2D18F23B-2436-4A49-920B-24245A84CCA1}"/>
              </a:ext>
            </a:extLst>
          </p:cNvPr>
          <p:cNvSpPr>
            <a:spLocks noGrp="1"/>
          </p:cNvSpPr>
          <p:nvPr>
            <p:ph type="dt" sz="half" idx="10"/>
          </p:nvPr>
        </p:nvSpPr>
        <p:spPr/>
        <p:txBody>
          <a:bodyPr/>
          <a:lstStyle/>
          <a:p>
            <a:fld id="{E1F00B49-FE9D-4BB7-8882-EC332969FA91}" type="datetimeFigureOut">
              <a:rPr lang="zh-TW" altLang="en-US" smtClean="0"/>
              <a:t>2017/8/7</a:t>
            </a:fld>
            <a:endParaRPr lang="zh-TW" altLang="en-US"/>
          </a:p>
        </p:txBody>
      </p:sp>
      <p:sp>
        <p:nvSpPr>
          <p:cNvPr id="8" name="Footer Placeholder 7">
            <a:extLst>
              <a:ext uri="{FF2B5EF4-FFF2-40B4-BE49-F238E27FC236}">
                <a16:creationId xmlns:a16="http://schemas.microsoft.com/office/drawing/2014/main" id="{1096AA4D-3E36-4462-82AB-6484CE9CA882}"/>
              </a:ext>
            </a:extLst>
          </p:cNvPr>
          <p:cNvSpPr>
            <a:spLocks noGrp="1"/>
          </p:cNvSpPr>
          <p:nvPr>
            <p:ph type="ftr" sz="quarter" idx="11"/>
          </p:nvPr>
        </p:nvSpPr>
        <p:spPr/>
        <p:txBody>
          <a:bodyPr/>
          <a:lstStyle/>
          <a:p>
            <a:endParaRPr lang="zh-TW" altLang="en-US"/>
          </a:p>
        </p:txBody>
      </p:sp>
      <p:sp>
        <p:nvSpPr>
          <p:cNvPr id="9" name="Slide Number Placeholder 8">
            <a:extLst>
              <a:ext uri="{FF2B5EF4-FFF2-40B4-BE49-F238E27FC236}">
                <a16:creationId xmlns:a16="http://schemas.microsoft.com/office/drawing/2014/main" id="{B5F99756-BD8B-4066-AA2E-43AFA12CE41C}"/>
              </a:ext>
            </a:extLst>
          </p:cNvPr>
          <p:cNvSpPr>
            <a:spLocks noGrp="1"/>
          </p:cNvSpPr>
          <p:nvPr>
            <p:ph type="sldNum" sz="quarter" idx="12"/>
          </p:nvPr>
        </p:nvSpPr>
        <p:spPr/>
        <p:txBody>
          <a:bodyPr/>
          <a:lstStyle/>
          <a:p>
            <a:fld id="{99A2A493-F809-4D10-BDDA-F58FCBCCE642}" type="slidenum">
              <a:rPr lang="zh-TW" altLang="en-US" smtClean="0"/>
              <a:t>‹#›</a:t>
            </a:fld>
            <a:endParaRPr lang="zh-TW" altLang="en-US"/>
          </a:p>
        </p:txBody>
      </p:sp>
    </p:spTree>
    <p:extLst>
      <p:ext uri="{BB962C8B-B14F-4D97-AF65-F5344CB8AC3E}">
        <p14:creationId xmlns:p14="http://schemas.microsoft.com/office/powerpoint/2010/main" val="2104010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0F708-29F1-4771-944E-086ACD2807FA}"/>
              </a:ext>
            </a:extLst>
          </p:cNvPr>
          <p:cNvSpPr>
            <a:spLocks noGrp="1"/>
          </p:cNvSpPr>
          <p:nvPr>
            <p:ph type="title"/>
          </p:nvPr>
        </p:nvSpPr>
        <p:spPr/>
        <p:txBody>
          <a:bodyPr/>
          <a:lstStyle/>
          <a:p>
            <a:r>
              <a:rPr lang="en-US" altLang="zh-TW"/>
              <a:t>Click to edit Master title style</a:t>
            </a:r>
            <a:endParaRPr lang="zh-TW" altLang="en-US"/>
          </a:p>
        </p:txBody>
      </p:sp>
      <p:sp>
        <p:nvSpPr>
          <p:cNvPr id="3" name="Date Placeholder 2">
            <a:extLst>
              <a:ext uri="{FF2B5EF4-FFF2-40B4-BE49-F238E27FC236}">
                <a16:creationId xmlns:a16="http://schemas.microsoft.com/office/drawing/2014/main" id="{857E49B8-BF0B-486F-A793-D938B9CABDD8}"/>
              </a:ext>
            </a:extLst>
          </p:cNvPr>
          <p:cNvSpPr>
            <a:spLocks noGrp="1"/>
          </p:cNvSpPr>
          <p:nvPr>
            <p:ph type="dt" sz="half" idx="10"/>
          </p:nvPr>
        </p:nvSpPr>
        <p:spPr/>
        <p:txBody>
          <a:bodyPr/>
          <a:lstStyle/>
          <a:p>
            <a:fld id="{E1F00B49-FE9D-4BB7-8882-EC332969FA91}" type="datetimeFigureOut">
              <a:rPr lang="zh-TW" altLang="en-US" smtClean="0"/>
              <a:t>2017/8/7</a:t>
            </a:fld>
            <a:endParaRPr lang="zh-TW" altLang="en-US"/>
          </a:p>
        </p:txBody>
      </p:sp>
      <p:sp>
        <p:nvSpPr>
          <p:cNvPr id="4" name="Footer Placeholder 3">
            <a:extLst>
              <a:ext uri="{FF2B5EF4-FFF2-40B4-BE49-F238E27FC236}">
                <a16:creationId xmlns:a16="http://schemas.microsoft.com/office/drawing/2014/main" id="{F34F54EF-746A-46BC-9A5B-3B74D1361E60}"/>
              </a:ext>
            </a:extLst>
          </p:cNvPr>
          <p:cNvSpPr>
            <a:spLocks noGrp="1"/>
          </p:cNvSpPr>
          <p:nvPr>
            <p:ph type="ftr" sz="quarter" idx="11"/>
          </p:nvPr>
        </p:nvSpPr>
        <p:spPr/>
        <p:txBody>
          <a:bodyPr/>
          <a:lstStyle/>
          <a:p>
            <a:endParaRPr lang="zh-TW" altLang="en-US"/>
          </a:p>
        </p:txBody>
      </p:sp>
      <p:sp>
        <p:nvSpPr>
          <p:cNvPr id="5" name="Slide Number Placeholder 4">
            <a:extLst>
              <a:ext uri="{FF2B5EF4-FFF2-40B4-BE49-F238E27FC236}">
                <a16:creationId xmlns:a16="http://schemas.microsoft.com/office/drawing/2014/main" id="{0FB970B8-A819-4D52-8E4F-A8C32B8CBD0A}"/>
              </a:ext>
            </a:extLst>
          </p:cNvPr>
          <p:cNvSpPr>
            <a:spLocks noGrp="1"/>
          </p:cNvSpPr>
          <p:nvPr>
            <p:ph type="sldNum" sz="quarter" idx="12"/>
          </p:nvPr>
        </p:nvSpPr>
        <p:spPr/>
        <p:txBody>
          <a:bodyPr/>
          <a:lstStyle/>
          <a:p>
            <a:fld id="{99A2A493-F809-4D10-BDDA-F58FCBCCE642}" type="slidenum">
              <a:rPr lang="zh-TW" altLang="en-US" smtClean="0"/>
              <a:t>‹#›</a:t>
            </a:fld>
            <a:endParaRPr lang="zh-TW" altLang="en-US"/>
          </a:p>
        </p:txBody>
      </p:sp>
    </p:spTree>
    <p:extLst>
      <p:ext uri="{BB962C8B-B14F-4D97-AF65-F5344CB8AC3E}">
        <p14:creationId xmlns:p14="http://schemas.microsoft.com/office/powerpoint/2010/main" val="3910995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4E7830-ADA6-4D4E-AED8-18150ECA90DF}"/>
              </a:ext>
            </a:extLst>
          </p:cNvPr>
          <p:cNvSpPr>
            <a:spLocks noGrp="1"/>
          </p:cNvSpPr>
          <p:nvPr>
            <p:ph type="dt" sz="half" idx="10"/>
          </p:nvPr>
        </p:nvSpPr>
        <p:spPr/>
        <p:txBody>
          <a:bodyPr/>
          <a:lstStyle/>
          <a:p>
            <a:fld id="{E1F00B49-FE9D-4BB7-8882-EC332969FA91}" type="datetimeFigureOut">
              <a:rPr lang="zh-TW" altLang="en-US" smtClean="0"/>
              <a:t>2017/8/7</a:t>
            </a:fld>
            <a:endParaRPr lang="zh-TW" altLang="en-US"/>
          </a:p>
        </p:txBody>
      </p:sp>
      <p:sp>
        <p:nvSpPr>
          <p:cNvPr id="3" name="Footer Placeholder 2">
            <a:extLst>
              <a:ext uri="{FF2B5EF4-FFF2-40B4-BE49-F238E27FC236}">
                <a16:creationId xmlns:a16="http://schemas.microsoft.com/office/drawing/2014/main" id="{B2CCEDE9-352B-498D-B2EB-C9789607381A}"/>
              </a:ext>
            </a:extLst>
          </p:cNvPr>
          <p:cNvSpPr>
            <a:spLocks noGrp="1"/>
          </p:cNvSpPr>
          <p:nvPr>
            <p:ph type="ftr" sz="quarter" idx="11"/>
          </p:nvPr>
        </p:nvSpPr>
        <p:spPr/>
        <p:txBody>
          <a:bodyPr/>
          <a:lstStyle/>
          <a:p>
            <a:endParaRPr lang="zh-TW" altLang="en-US"/>
          </a:p>
        </p:txBody>
      </p:sp>
      <p:sp>
        <p:nvSpPr>
          <p:cNvPr id="4" name="Slide Number Placeholder 3">
            <a:extLst>
              <a:ext uri="{FF2B5EF4-FFF2-40B4-BE49-F238E27FC236}">
                <a16:creationId xmlns:a16="http://schemas.microsoft.com/office/drawing/2014/main" id="{4AB1D312-EF58-4B15-9CDE-8A8C6DB89E94}"/>
              </a:ext>
            </a:extLst>
          </p:cNvPr>
          <p:cNvSpPr>
            <a:spLocks noGrp="1"/>
          </p:cNvSpPr>
          <p:nvPr>
            <p:ph type="sldNum" sz="quarter" idx="12"/>
          </p:nvPr>
        </p:nvSpPr>
        <p:spPr/>
        <p:txBody>
          <a:bodyPr/>
          <a:lstStyle/>
          <a:p>
            <a:fld id="{99A2A493-F809-4D10-BDDA-F58FCBCCE642}" type="slidenum">
              <a:rPr lang="zh-TW" altLang="en-US" smtClean="0"/>
              <a:t>‹#›</a:t>
            </a:fld>
            <a:endParaRPr lang="zh-TW" altLang="en-US"/>
          </a:p>
        </p:txBody>
      </p:sp>
    </p:spTree>
    <p:extLst>
      <p:ext uri="{BB962C8B-B14F-4D97-AF65-F5344CB8AC3E}">
        <p14:creationId xmlns:p14="http://schemas.microsoft.com/office/powerpoint/2010/main" val="4104011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9C04C-CC60-4050-B01B-3F8AAD49AD3B}"/>
              </a:ext>
            </a:extLst>
          </p:cNvPr>
          <p:cNvSpPr>
            <a:spLocks noGrp="1"/>
          </p:cNvSpPr>
          <p:nvPr>
            <p:ph type="title"/>
          </p:nvPr>
        </p:nvSpPr>
        <p:spPr>
          <a:xfrm>
            <a:off x="839788" y="457200"/>
            <a:ext cx="3932237" cy="1600200"/>
          </a:xfrm>
        </p:spPr>
        <p:txBody>
          <a:bodyPr anchor="b"/>
          <a:lstStyle>
            <a:lvl1pPr>
              <a:defRPr sz="3200"/>
            </a:lvl1pPr>
          </a:lstStyle>
          <a:p>
            <a:r>
              <a:rPr lang="en-US" altLang="zh-TW"/>
              <a:t>Click to edit Master title style</a:t>
            </a:r>
            <a:endParaRPr lang="zh-TW" altLang="en-US"/>
          </a:p>
        </p:txBody>
      </p:sp>
      <p:sp>
        <p:nvSpPr>
          <p:cNvPr id="3" name="Content Placeholder 2">
            <a:extLst>
              <a:ext uri="{FF2B5EF4-FFF2-40B4-BE49-F238E27FC236}">
                <a16:creationId xmlns:a16="http://schemas.microsoft.com/office/drawing/2014/main" id="{CCFCB42A-4355-4BCF-BF91-189C9A1059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Text Placeholder 3">
            <a:extLst>
              <a:ext uri="{FF2B5EF4-FFF2-40B4-BE49-F238E27FC236}">
                <a16:creationId xmlns:a16="http://schemas.microsoft.com/office/drawing/2014/main" id="{786A5B2C-B755-4193-BAAF-CD0FC69A32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Edit Master text styles</a:t>
            </a:r>
          </a:p>
        </p:txBody>
      </p:sp>
      <p:sp>
        <p:nvSpPr>
          <p:cNvPr id="5" name="Date Placeholder 4">
            <a:extLst>
              <a:ext uri="{FF2B5EF4-FFF2-40B4-BE49-F238E27FC236}">
                <a16:creationId xmlns:a16="http://schemas.microsoft.com/office/drawing/2014/main" id="{D162291F-3F78-4A2B-B50E-5824449B1979}"/>
              </a:ext>
            </a:extLst>
          </p:cNvPr>
          <p:cNvSpPr>
            <a:spLocks noGrp="1"/>
          </p:cNvSpPr>
          <p:nvPr>
            <p:ph type="dt" sz="half" idx="10"/>
          </p:nvPr>
        </p:nvSpPr>
        <p:spPr/>
        <p:txBody>
          <a:bodyPr/>
          <a:lstStyle/>
          <a:p>
            <a:fld id="{E1F00B49-FE9D-4BB7-8882-EC332969FA91}" type="datetimeFigureOut">
              <a:rPr lang="zh-TW" altLang="en-US" smtClean="0"/>
              <a:t>2017/8/7</a:t>
            </a:fld>
            <a:endParaRPr lang="zh-TW" altLang="en-US"/>
          </a:p>
        </p:txBody>
      </p:sp>
      <p:sp>
        <p:nvSpPr>
          <p:cNvPr id="6" name="Footer Placeholder 5">
            <a:extLst>
              <a:ext uri="{FF2B5EF4-FFF2-40B4-BE49-F238E27FC236}">
                <a16:creationId xmlns:a16="http://schemas.microsoft.com/office/drawing/2014/main" id="{AB28FBBE-A823-4F99-9835-E08D4E8001CE}"/>
              </a:ext>
            </a:extLst>
          </p:cNvPr>
          <p:cNvSpPr>
            <a:spLocks noGrp="1"/>
          </p:cNvSpPr>
          <p:nvPr>
            <p:ph type="ftr" sz="quarter" idx="11"/>
          </p:nvPr>
        </p:nvSpPr>
        <p:spPr/>
        <p:txBody>
          <a:bodyPr/>
          <a:lstStyle/>
          <a:p>
            <a:endParaRPr lang="zh-TW" altLang="en-US"/>
          </a:p>
        </p:txBody>
      </p:sp>
      <p:sp>
        <p:nvSpPr>
          <p:cNvPr id="7" name="Slide Number Placeholder 6">
            <a:extLst>
              <a:ext uri="{FF2B5EF4-FFF2-40B4-BE49-F238E27FC236}">
                <a16:creationId xmlns:a16="http://schemas.microsoft.com/office/drawing/2014/main" id="{DC002CAB-EF77-4243-911C-857C5CC56160}"/>
              </a:ext>
            </a:extLst>
          </p:cNvPr>
          <p:cNvSpPr>
            <a:spLocks noGrp="1"/>
          </p:cNvSpPr>
          <p:nvPr>
            <p:ph type="sldNum" sz="quarter" idx="12"/>
          </p:nvPr>
        </p:nvSpPr>
        <p:spPr/>
        <p:txBody>
          <a:bodyPr/>
          <a:lstStyle/>
          <a:p>
            <a:fld id="{99A2A493-F809-4D10-BDDA-F58FCBCCE642}" type="slidenum">
              <a:rPr lang="zh-TW" altLang="en-US" smtClean="0"/>
              <a:t>‹#›</a:t>
            </a:fld>
            <a:endParaRPr lang="zh-TW" altLang="en-US"/>
          </a:p>
        </p:txBody>
      </p:sp>
    </p:spTree>
    <p:extLst>
      <p:ext uri="{BB962C8B-B14F-4D97-AF65-F5344CB8AC3E}">
        <p14:creationId xmlns:p14="http://schemas.microsoft.com/office/powerpoint/2010/main" val="42701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97964-1C35-47EC-8775-D73634677D5C}"/>
              </a:ext>
            </a:extLst>
          </p:cNvPr>
          <p:cNvSpPr>
            <a:spLocks noGrp="1"/>
          </p:cNvSpPr>
          <p:nvPr>
            <p:ph type="title"/>
          </p:nvPr>
        </p:nvSpPr>
        <p:spPr>
          <a:xfrm>
            <a:off x="839788" y="457200"/>
            <a:ext cx="3932237" cy="1600200"/>
          </a:xfrm>
        </p:spPr>
        <p:txBody>
          <a:bodyPr anchor="b"/>
          <a:lstStyle>
            <a:lvl1pPr>
              <a:defRPr sz="3200"/>
            </a:lvl1pPr>
          </a:lstStyle>
          <a:p>
            <a:r>
              <a:rPr lang="en-US" altLang="zh-TW"/>
              <a:t>Click to edit Master title style</a:t>
            </a:r>
            <a:endParaRPr lang="zh-TW" altLang="en-US"/>
          </a:p>
        </p:txBody>
      </p:sp>
      <p:sp>
        <p:nvSpPr>
          <p:cNvPr id="3" name="Picture Placeholder 2">
            <a:extLst>
              <a:ext uri="{FF2B5EF4-FFF2-40B4-BE49-F238E27FC236}">
                <a16:creationId xmlns:a16="http://schemas.microsoft.com/office/drawing/2014/main" id="{AC83AC19-C248-44E5-BA1D-975685F962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Text Placeholder 3">
            <a:extLst>
              <a:ext uri="{FF2B5EF4-FFF2-40B4-BE49-F238E27FC236}">
                <a16:creationId xmlns:a16="http://schemas.microsoft.com/office/drawing/2014/main" id="{9313F1EE-FB92-4E81-8CE2-9713B79EBC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Edit Master text styles</a:t>
            </a:r>
          </a:p>
        </p:txBody>
      </p:sp>
      <p:sp>
        <p:nvSpPr>
          <p:cNvPr id="5" name="Date Placeholder 4">
            <a:extLst>
              <a:ext uri="{FF2B5EF4-FFF2-40B4-BE49-F238E27FC236}">
                <a16:creationId xmlns:a16="http://schemas.microsoft.com/office/drawing/2014/main" id="{BE075BAE-6BCF-46A8-B100-179AE03006AC}"/>
              </a:ext>
            </a:extLst>
          </p:cNvPr>
          <p:cNvSpPr>
            <a:spLocks noGrp="1"/>
          </p:cNvSpPr>
          <p:nvPr>
            <p:ph type="dt" sz="half" idx="10"/>
          </p:nvPr>
        </p:nvSpPr>
        <p:spPr/>
        <p:txBody>
          <a:bodyPr/>
          <a:lstStyle/>
          <a:p>
            <a:fld id="{E1F00B49-FE9D-4BB7-8882-EC332969FA91}" type="datetimeFigureOut">
              <a:rPr lang="zh-TW" altLang="en-US" smtClean="0"/>
              <a:t>2017/8/7</a:t>
            </a:fld>
            <a:endParaRPr lang="zh-TW" altLang="en-US"/>
          </a:p>
        </p:txBody>
      </p:sp>
      <p:sp>
        <p:nvSpPr>
          <p:cNvPr id="6" name="Footer Placeholder 5">
            <a:extLst>
              <a:ext uri="{FF2B5EF4-FFF2-40B4-BE49-F238E27FC236}">
                <a16:creationId xmlns:a16="http://schemas.microsoft.com/office/drawing/2014/main" id="{98A2F84A-6292-4F16-811A-B5D0481F2671}"/>
              </a:ext>
            </a:extLst>
          </p:cNvPr>
          <p:cNvSpPr>
            <a:spLocks noGrp="1"/>
          </p:cNvSpPr>
          <p:nvPr>
            <p:ph type="ftr" sz="quarter" idx="11"/>
          </p:nvPr>
        </p:nvSpPr>
        <p:spPr/>
        <p:txBody>
          <a:bodyPr/>
          <a:lstStyle/>
          <a:p>
            <a:endParaRPr lang="zh-TW" altLang="en-US"/>
          </a:p>
        </p:txBody>
      </p:sp>
      <p:sp>
        <p:nvSpPr>
          <p:cNvPr id="7" name="Slide Number Placeholder 6">
            <a:extLst>
              <a:ext uri="{FF2B5EF4-FFF2-40B4-BE49-F238E27FC236}">
                <a16:creationId xmlns:a16="http://schemas.microsoft.com/office/drawing/2014/main" id="{CD561219-6BCD-4DB6-8D8C-74D8062FE39E}"/>
              </a:ext>
            </a:extLst>
          </p:cNvPr>
          <p:cNvSpPr>
            <a:spLocks noGrp="1"/>
          </p:cNvSpPr>
          <p:nvPr>
            <p:ph type="sldNum" sz="quarter" idx="12"/>
          </p:nvPr>
        </p:nvSpPr>
        <p:spPr/>
        <p:txBody>
          <a:bodyPr/>
          <a:lstStyle/>
          <a:p>
            <a:fld id="{99A2A493-F809-4D10-BDDA-F58FCBCCE642}" type="slidenum">
              <a:rPr lang="zh-TW" altLang="en-US" smtClean="0"/>
              <a:t>‹#›</a:t>
            </a:fld>
            <a:endParaRPr lang="zh-TW" altLang="en-US"/>
          </a:p>
        </p:txBody>
      </p:sp>
    </p:spTree>
    <p:extLst>
      <p:ext uri="{BB962C8B-B14F-4D97-AF65-F5344CB8AC3E}">
        <p14:creationId xmlns:p14="http://schemas.microsoft.com/office/powerpoint/2010/main" val="3616115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C82057-6808-4AC9-B320-D949FB8D23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TW"/>
              <a:t>Click to edit Master title style</a:t>
            </a:r>
            <a:endParaRPr lang="zh-TW" altLang="en-US"/>
          </a:p>
        </p:txBody>
      </p:sp>
      <p:sp>
        <p:nvSpPr>
          <p:cNvPr id="3" name="Text Placeholder 2">
            <a:extLst>
              <a:ext uri="{FF2B5EF4-FFF2-40B4-BE49-F238E27FC236}">
                <a16:creationId xmlns:a16="http://schemas.microsoft.com/office/drawing/2014/main" id="{BE229B5C-9DED-4EF8-BD44-5F088E4EBA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Date Placeholder 3">
            <a:extLst>
              <a:ext uri="{FF2B5EF4-FFF2-40B4-BE49-F238E27FC236}">
                <a16:creationId xmlns:a16="http://schemas.microsoft.com/office/drawing/2014/main" id="{5A6E1629-537B-4715-8A0E-D5EB57AEB7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F00B49-FE9D-4BB7-8882-EC332969FA91}" type="datetimeFigureOut">
              <a:rPr lang="zh-TW" altLang="en-US" smtClean="0"/>
              <a:t>2017/8/7</a:t>
            </a:fld>
            <a:endParaRPr lang="zh-TW" altLang="en-US"/>
          </a:p>
        </p:txBody>
      </p:sp>
      <p:sp>
        <p:nvSpPr>
          <p:cNvPr id="5" name="Footer Placeholder 4">
            <a:extLst>
              <a:ext uri="{FF2B5EF4-FFF2-40B4-BE49-F238E27FC236}">
                <a16:creationId xmlns:a16="http://schemas.microsoft.com/office/drawing/2014/main" id="{0E6D08F7-D266-475D-9901-2E6BFF3A20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a:extLst>
              <a:ext uri="{FF2B5EF4-FFF2-40B4-BE49-F238E27FC236}">
                <a16:creationId xmlns:a16="http://schemas.microsoft.com/office/drawing/2014/main" id="{A5997040-BC84-4790-A587-1DE2910E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A2A493-F809-4D10-BDDA-F58FCBCCE642}" type="slidenum">
              <a:rPr lang="zh-TW" altLang="en-US" smtClean="0"/>
              <a:t>‹#›</a:t>
            </a:fld>
            <a:endParaRPr lang="zh-TW" altLang="en-US"/>
          </a:p>
        </p:txBody>
      </p:sp>
    </p:spTree>
    <p:extLst>
      <p:ext uri="{BB962C8B-B14F-4D97-AF65-F5344CB8AC3E}">
        <p14:creationId xmlns:p14="http://schemas.microsoft.com/office/powerpoint/2010/main" val="27854258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0.jp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jpeg"/><Relationship Id="rId4" Type="http://schemas.openxmlformats.org/officeDocument/2006/relationships/image" Target="../media/image41.jpe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13.xml.rels><?xml version="1.0" encoding="UTF-8" standalone="yes"?>
<Relationships xmlns="http://schemas.openxmlformats.org/package/2006/relationships"><Relationship Id="rId8" Type="http://schemas.openxmlformats.org/officeDocument/2006/relationships/image" Target="../media/image49.tiff"/><Relationship Id="rId3" Type="http://schemas.openxmlformats.org/officeDocument/2006/relationships/image" Target="../media/image7.svg"/><Relationship Id="rId7" Type="http://schemas.openxmlformats.org/officeDocument/2006/relationships/image" Target="../media/image48.tiff"/><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7.tiff"/><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tiff"/></Relationships>
</file>

<file path=ppt/slides/_rels/slide14.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57.jpg"/><Relationship Id="rId3" Type="http://schemas.openxmlformats.org/officeDocument/2006/relationships/image" Target="../media/image7.svg"/><Relationship Id="rId7" Type="http://schemas.openxmlformats.org/officeDocument/2006/relationships/image" Target="../media/image54.png"/><Relationship Id="rId12" Type="http://schemas.microsoft.com/office/2007/relationships/hdphoto" Target="../media/hdphoto6.wdp"/><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56.png"/><Relationship Id="rId5" Type="http://schemas.openxmlformats.org/officeDocument/2006/relationships/image" Target="../media/image52.png"/><Relationship Id="rId10" Type="http://schemas.microsoft.com/office/2007/relationships/hdphoto" Target="../media/hdphoto5.wdp"/><Relationship Id="rId4" Type="http://schemas.openxmlformats.org/officeDocument/2006/relationships/image" Target="../media/image51.png"/><Relationship Id="rId9" Type="http://schemas.openxmlformats.org/officeDocument/2006/relationships/image" Target="../media/image55.png"/><Relationship Id="rId14" Type="http://schemas.openxmlformats.org/officeDocument/2006/relationships/image" Target="../media/image58.jp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9.jpg"/><Relationship Id="rId1" Type="http://schemas.openxmlformats.org/officeDocument/2006/relationships/slideLayout" Target="../slideLayouts/slideLayout7.xml"/><Relationship Id="rId6" Type="http://schemas.microsoft.com/office/2007/relationships/hdphoto" Target="../media/hdphoto7.wdp"/><Relationship Id="rId5" Type="http://schemas.openxmlformats.org/officeDocument/2006/relationships/image" Target="../media/image60.png"/><Relationship Id="rId4" Type="http://schemas.openxmlformats.org/officeDocument/2006/relationships/image" Target="../media/image7.sv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1.jpe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1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13.png"/><Relationship Id="rId5" Type="http://schemas.openxmlformats.org/officeDocument/2006/relationships/image" Target="../media/image8.png"/><Relationship Id="rId10" Type="http://schemas.openxmlformats.org/officeDocument/2006/relationships/image" Target="../media/image12.jpg"/><Relationship Id="rId4" Type="http://schemas.openxmlformats.org/officeDocument/2006/relationships/image" Target="../media/image7.svg"/><Relationship Id="rId9" Type="http://schemas.openxmlformats.org/officeDocument/2006/relationships/image" Target="../media/image11.jpg"/></Relationships>
</file>

<file path=ppt/slides/_rels/slide2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63.jpg"/><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64.jp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6.png"/><Relationship Id="rId7" Type="http://schemas.openxmlformats.org/officeDocument/2006/relationships/image" Target="../media/image18.png"/><Relationship Id="rId12" Type="http://schemas.openxmlformats.org/officeDocument/2006/relationships/image" Target="../media/image23.jpe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7.jpe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jpeg"/><Relationship Id="rId4" Type="http://schemas.openxmlformats.org/officeDocument/2006/relationships/image" Target="../media/image7.sv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7.svg"/><Relationship Id="rId7" Type="http://schemas.openxmlformats.org/officeDocument/2006/relationships/image" Target="../media/image26.png"/><Relationship Id="rId2" Type="http://schemas.openxmlformats.org/officeDocument/2006/relationships/image" Target="../media/image6.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chart" Target="../charts/chart1.xml"/><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8" Type="http://schemas.openxmlformats.org/officeDocument/2006/relationships/image" Target="../media/image30.jpg"/><Relationship Id="rId13" Type="http://schemas.openxmlformats.org/officeDocument/2006/relationships/image" Target="../media/image34.png"/><Relationship Id="rId3" Type="http://schemas.openxmlformats.org/officeDocument/2006/relationships/image" Target="../media/image7.sv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22.png"/><Relationship Id="rId5" Type="http://schemas.openxmlformats.org/officeDocument/2006/relationships/image" Target="../media/image18.png"/><Relationship Id="rId10" Type="http://schemas.openxmlformats.org/officeDocument/2006/relationships/image" Target="../media/image32.png"/><Relationship Id="rId4" Type="http://schemas.openxmlformats.org/officeDocument/2006/relationships/image" Target="../media/image17.jpeg"/><Relationship Id="rId9" Type="http://schemas.openxmlformats.org/officeDocument/2006/relationships/image" Target="../media/image31.jpeg"/></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38.jp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7.jpg"/><Relationship Id="rId5" Type="http://schemas.openxmlformats.org/officeDocument/2006/relationships/image" Target="../media/image36.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wall street night lights 4k ultra hd wallpaper">
            <a:extLst>
              <a:ext uri="{FF2B5EF4-FFF2-40B4-BE49-F238E27FC236}">
                <a16:creationId xmlns:a16="http://schemas.microsoft.com/office/drawing/2014/main" id="{CA6875A4-C6D5-407D-83C8-BE066A8064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3877"/>
          <a:stretch/>
        </p:blipFill>
        <p:spPr bwMode="auto">
          <a:xfrm>
            <a:off x="0" y="0"/>
            <a:ext cx="12192000" cy="489423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78153C4-A1E2-4DBE-ADC5-15CE023B762C}"/>
              </a:ext>
            </a:extLst>
          </p:cNvPr>
          <p:cNvSpPr/>
          <p:nvPr/>
        </p:nvSpPr>
        <p:spPr>
          <a:xfrm>
            <a:off x="0" y="-5128"/>
            <a:ext cx="12192000" cy="4894233"/>
          </a:xfrm>
          <a:prstGeom prst="rect">
            <a:avLst/>
          </a:prstGeom>
          <a:gradFill flip="none" rotWithShape="1">
            <a:gsLst>
              <a:gs pos="8000">
                <a:schemeClr val="tx1">
                  <a:lumMod val="0"/>
                  <a:alpha val="0"/>
                </a:schemeClr>
              </a:gs>
              <a:gs pos="100000">
                <a:schemeClr val="bg1"/>
              </a:gs>
            </a:gsLst>
            <a:path path="circle">
              <a:fillToRect l="100000" t="100000"/>
            </a:path>
            <a:tileRect r="-100000" b="-100000"/>
          </a:gra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dirty="0"/>
          </a:p>
        </p:txBody>
      </p:sp>
      <p:cxnSp>
        <p:nvCxnSpPr>
          <p:cNvPr id="8" name="Straight Connector 7">
            <a:extLst>
              <a:ext uri="{FF2B5EF4-FFF2-40B4-BE49-F238E27FC236}">
                <a16:creationId xmlns:a16="http://schemas.microsoft.com/office/drawing/2014/main" id="{FB0009C0-FCF3-4B35-867F-9E36B2A96D8D}"/>
              </a:ext>
            </a:extLst>
          </p:cNvPr>
          <p:cNvCxnSpPr>
            <a:cxnSpLocks/>
          </p:cNvCxnSpPr>
          <p:nvPr/>
        </p:nvCxnSpPr>
        <p:spPr>
          <a:xfrm>
            <a:off x="-6000" y="4915478"/>
            <a:ext cx="12204000" cy="0"/>
          </a:xfrm>
          <a:prstGeom prst="line">
            <a:avLst/>
          </a:prstGeom>
          <a:ln w="82550">
            <a:solidFill>
              <a:srgbClr val="EF0000"/>
            </a:solidFill>
          </a:ln>
          <a:effectLst>
            <a:outerShdw blurRad="127000" dist="38100" dir="2700000" sx="103000" sy="103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B53D4C4-A808-420A-8611-D0223F6BBEF0}"/>
              </a:ext>
            </a:extLst>
          </p:cNvPr>
          <p:cNvSpPr>
            <a:spLocks noChangeAspect="1"/>
          </p:cNvSpPr>
          <p:nvPr/>
        </p:nvSpPr>
        <p:spPr>
          <a:xfrm>
            <a:off x="5556000" y="4364855"/>
            <a:ext cx="1080001" cy="1080000"/>
          </a:xfrm>
          <a:prstGeom prst="ellipse">
            <a:avLst/>
          </a:prstGeom>
          <a:solidFill>
            <a:srgbClr val="E60000"/>
          </a:solidFill>
          <a:ln>
            <a:noFill/>
          </a:ln>
          <a:effectLst>
            <a:outerShdw blurRad="127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21" name="Group 20">
            <a:extLst>
              <a:ext uri="{FF2B5EF4-FFF2-40B4-BE49-F238E27FC236}">
                <a16:creationId xmlns:a16="http://schemas.microsoft.com/office/drawing/2014/main" id="{934881DE-9382-4E10-A372-26A60F969C37}"/>
              </a:ext>
            </a:extLst>
          </p:cNvPr>
          <p:cNvGrpSpPr/>
          <p:nvPr/>
        </p:nvGrpSpPr>
        <p:grpSpPr>
          <a:xfrm>
            <a:off x="514747" y="1839673"/>
            <a:ext cx="11568906" cy="1932169"/>
            <a:chOff x="485717" y="1877513"/>
            <a:chExt cx="11568906" cy="1932169"/>
          </a:xfrm>
        </p:grpSpPr>
        <p:sp>
          <p:nvSpPr>
            <p:cNvPr id="19" name="标题 6">
              <a:extLst>
                <a:ext uri="{FF2B5EF4-FFF2-40B4-BE49-F238E27FC236}">
                  <a16:creationId xmlns:a16="http://schemas.microsoft.com/office/drawing/2014/main" id="{BD9CBC86-F8B2-4D39-9E7D-4BE14ECB8006}"/>
                </a:ext>
              </a:extLst>
            </p:cNvPr>
            <p:cNvSpPr txBox="1">
              <a:spLocks noChangeArrowheads="1"/>
            </p:cNvSpPr>
            <p:nvPr/>
          </p:nvSpPr>
          <p:spPr>
            <a:xfrm>
              <a:off x="485717" y="1877513"/>
              <a:ext cx="11568906" cy="14509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4900" dirty="0">
                  <a:solidFill>
                    <a:schemeClr val="bg1"/>
                  </a:solidFill>
                  <a:effectLst>
                    <a:outerShdw blurRad="38100" dist="38100" dir="2700000" algn="tl">
                      <a:srgbClr val="000000">
                        <a:alpha val="43137"/>
                      </a:srgbClr>
                    </a:outerShdw>
                  </a:effectLst>
                  <a:latin typeface="+mn-lt"/>
                  <a:cs typeface="Arial" panose="020B0604020202020204" pitchFamily="34" charset="0"/>
                </a:rPr>
                <a:t>Revealing the Promised Land:</a:t>
              </a:r>
            </a:p>
            <a:p>
              <a:pPr>
                <a:lnSpc>
                  <a:spcPts val="4080"/>
                </a:lnSpc>
              </a:pPr>
              <a:r>
                <a:rPr lang="en-US" altLang="zh-TW" sz="3400" dirty="0">
                  <a:solidFill>
                    <a:schemeClr val="bg1"/>
                  </a:solidFill>
                  <a:effectLst>
                    <a:outerShdw blurRad="38100" dist="38100" dir="2700000" algn="tl">
                      <a:srgbClr val="000000">
                        <a:alpha val="43137"/>
                      </a:srgbClr>
                    </a:outerShdw>
                  </a:effectLst>
                  <a:latin typeface="+mn-lt"/>
                  <a:cs typeface="Arial" panose="020B0604020202020204" pitchFamily="34" charset="0"/>
                </a:rPr>
                <a:t>Synergy for Achieving Financial Excellence</a:t>
              </a:r>
              <a:endParaRPr lang="zh-TW" altLang="zh-TW" sz="3400" dirty="0">
                <a:solidFill>
                  <a:schemeClr val="bg1"/>
                </a:solidFill>
                <a:effectLst>
                  <a:outerShdw blurRad="38100" dist="38100" dir="2700000" algn="tl">
                    <a:srgbClr val="000000">
                      <a:alpha val="43137"/>
                    </a:srgbClr>
                  </a:outerShdw>
                </a:effectLst>
                <a:latin typeface="+mn-lt"/>
                <a:cs typeface="Arial" panose="020B0604020202020204" pitchFamily="34" charset="0"/>
              </a:endParaRPr>
            </a:p>
          </p:txBody>
        </p:sp>
        <p:sp>
          <p:nvSpPr>
            <p:cNvPr id="14" name="AutoShape 14" descr="New York City Wallpapers">
              <a:extLst>
                <a:ext uri="{FF2B5EF4-FFF2-40B4-BE49-F238E27FC236}">
                  <a16:creationId xmlns:a16="http://schemas.microsoft.com/office/drawing/2014/main" id="{4DE62E71-15EC-43FD-8C94-8BFDF4E6C5D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9" name="文本框 12">
              <a:extLst>
                <a:ext uri="{FF2B5EF4-FFF2-40B4-BE49-F238E27FC236}">
                  <a16:creationId xmlns:a16="http://schemas.microsoft.com/office/drawing/2014/main" id="{400FC66C-9C12-4EDD-B81A-055769471BDD}"/>
                </a:ext>
              </a:extLst>
            </p:cNvPr>
            <p:cNvSpPr txBox="1">
              <a:spLocks noChangeArrowheads="1"/>
            </p:cNvSpPr>
            <p:nvPr/>
          </p:nvSpPr>
          <p:spPr bwMode="auto">
            <a:xfrm>
              <a:off x="520700" y="3332628"/>
              <a:ext cx="10437812"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微软雅黑"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微软雅黑"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微软雅黑"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9pPr>
            </a:lstStyle>
            <a:p>
              <a:pPr>
                <a:buNone/>
              </a:pPr>
              <a:r>
                <a:rPr lang="en-US" altLang="zh-TW" b="1" dirty="0">
                  <a:solidFill>
                    <a:schemeClr val="bg1"/>
                  </a:solidFill>
                  <a:effectLst>
                    <a:outerShdw blurRad="38100" dist="38100" dir="2700000" algn="tl">
                      <a:srgbClr val="000000">
                        <a:alpha val="43137"/>
                      </a:srgbClr>
                    </a:outerShdw>
                  </a:effectLst>
                  <a:latin typeface="+mj-lt"/>
                  <a:cs typeface="Arial" panose="020B0604020202020204" pitchFamily="34" charset="0"/>
                </a:rPr>
                <a:t>9</a:t>
              </a:r>
              <a:r>
                <a:rPr lang="en-US" altLang="zh-TW" b="1" baseline="30000" dirty="0">
                  <a:solidFill>
                    <a:schemeClr val="bg1"/>
                  </a:solidFill>
                  <a:effectLst>
                    <a:outerShdw blurRad="38100" dist="38100" dir="2700000" algn="tl">
                      <a:srgbClr val="000000">
                        <a:alpha val="43137"/>
                      </a:srgbClr>
                    </a:outerShdw>
                  </a:effectLst>
                  <a:latin typeface="+mj-lt"/>
                  <a:cs typeface="Arial" panose="020B0604020202020204" pitchFamily="34" charset="0"/>
                </a:rPr>
                <a:t>th</a:t>
              </a:r>
              <a:r>
                <a:rPr lang="en-US" altLang="zh-TW" b="1" dirty="0">
                  <a:solidFill>
                    <a:schemeClr val="bg1"/>
                  </a:solidFill>
                  <a:effectLst>
                    <a:outerShdw blurRad="38100" dist="38100" dir="2700000" algn="tl">
                      <a:srgbClr val="000000">
                        <a:alpha val="43137"/>
                      </a:srgbClr>
                    </a:outerShdw>
                  </a:effectLst>
                  <a:latin typeface="+mj-lt"/>
                  <a:cs typeface="Arial" panose="020B0604020202020204" pitchFamily="34" charset="0"/>
                </a:rPr>
                <a:t> AUGUST 2017  </a:t>
              </a:r>
              <a:r>
                <a:rPr lang="en-US" altLang="zh-TW"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t>
              </a:r>
              <a:r>
                <a:rPr lang="en-US" altLang="zh-TW" b="1" dirty="0">
                  <a:solidFill>
                    <a:schemeClr val="bg1"/>
                  </a:solidFill>
                  <a:effectLst>
                    <a:outerShdw blurRad="38100" dist="38100" dir="2700000" algn="tl">
                      <a:srgbClr val="000000">
                        <a:alpha val="43137"/>
                      </a:srgbClr>
                    </a:outerShdw>
                  </a:effectLst>
                  <a:latin typeface="+mj-lt"/>
                  <a:cs typeface="Arial" panose="020B0604020202020204" pitchFamily="34" charset="0"/>
                </a:rPr>
                <a:t>  Technically Driven. Intrinsically Motivated.</a:t>
              </a:r>
              <a:endParaRPr lang="zh-TW" altLang="zh-TW" b="1" dirty="0">
                <a:solidFill>
                  <a:schemeClr val="bg1"/>
                </a:solidFill>
                <a:effectLst>
                  <a:outerShdw blurRad="38100" dist="38100" dir="2700000" algn="tl">
                    <a:srgbClr val="000000">
                      <a:alpha val="43137"/>
                    </a:srgbClr>
                  </a:outerShdw>
                </a:effectLst>
                <a:latin typeface="+mj-lt"/>
                <a:cs typeface="Arial" panose="020B0604020202020204" pitchFamily="34" charset="0"/>
              </a:endParaRPr>
            </a:p>
          </p:txBody>
        </p:sp>
      </p:grpSp>
      <p:sp>
        <p:nvSpPr>
          <p:cNvPr id="18" name="Rectangle 17">
            <a:extLst>
              <a:ext uri="{FF2B5EF4-FFF2-40B4-BE49-F238E27FC236}">
                <a16:creationId xmlns:a16="http://schemas.microsoft.com/office/drawing/2014/main" id="{22DAE149-CC2C-41C3-B16C-E25CA32EF07E}"/>
              </a:ext>
            </a:extLst>
          </p:cNvPr>
          <p:cNvSpPr/>
          <p:nvPr/>
        </p:nvSpPr>
        <p:spPr>
          <a:xfrm>
            <a:off x="311548" y="2034598"/>
            <a:ext cx="94853" cy="1692000"/>
          </a:xfrm>
          <a:prstGeom prst="rect">
            <a:avLst/>
          </a:prstGeom>
          <a:solidFill>
            <a:srgbClr val="E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 name="TextBox 21">
            <a:extLst>
              <a:ext uri="{FF2B5EF4-FFF2-40B4-BE49-F238E27FC236}">
                <a16:creationId xmlns:a16="http://schemas.microsoft.com/office/drawing/2014/main" id="{58F1FF9C-7682-4474-A9EA-A34897BC4D75}"/>
              </a:ext>
            </a:extLst>
          </p:cNvPr>
          <p:cNvSpPr txBox="1"/>
          <p:nvPr/>
        </p:nvSpPr>
        <p:spPr>
          <a:xfrm>
            <a:off x="2233652" y="5559235"/>
            <a:ext cx="7724696" cy="600164"/>
          </a:xfrm>
          <a:prstGeom prst="rect">
            <a:avLst/>
          </a:prstGeom>
          <a:noFill/>
        </p:spPr>
        <p:txBody>
          <a:bodyPr wrap="square" rtlCol="0">
            <a:spAutoFit/>
          </a:bodyPr>
          <a:lstStyle/>
          <a:p>
            <a:pPr algn="ctr"/>
            <a:r>
              <a:rPr lang="en-US" altLang="zh-TW" sz="3300" b="1" dirty="0">
                <a:solidFill>
                  <a:srgbClr val="595959"/>
                </a:solidFill>
                <a:cs typeface="Arial" panose="020B0604020202020204" pitchFamily="34" charset="0"/>
              </a:rPr>
              <a:t>ELITE BANK</a:t>
            </a:r>
            <a:endParaRPr lang="zh-TW" altLang="en-US" sz="3300" b="1" dirty="0">
              <a:solidFill>
                <a:srgbClr val="595959"/>
              </a:solidFill>
              <a:cs typeface="Arial" panose="020B0604020202020204" pitchFamily="34" charset="0"/>
            </a:endParaRPr>
          </a:p>
        </p:txBody>
      </p:sp>
      <p:sp>
        <p:nvSpPr>
          <p:cNvPr id="33" name="文本框 12">
            <a:extLst>
              <a:ext uri="{FF2B5EF4-FFF2-40B4-BE49-F238E27FC236}">
                <a16:creationId xmlns:a16="http://schemas.microsoft.com/office/drawing/2014/main" id="{3A67DF42-8890-4168-A9E3-00200007E062}"/>
              </a:ext>
            </a:extLst>
          </p:cNvPr>
          <p:cNvSpPr txBox="1">
            <a:spLocks noChangeArrowheads="1"/>
          </p:cNvSpPr>
          <p:nvPr/>
        </p:nvSpPr>
        <p:spPr bwMode="auto">
          <a:xfrm>
            <a:off x="877094" y="6071048"/>
            <a:ext cx="104378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微软雅黑"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微软雅黑"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微软雅黑"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9pPr>
          </a:lstStyle>
          <a:p>
            <a:pPr algn="ctr">
              <a:buNone/>
            </a:pPr>
            <a:r>
              <a:rPr lang="en-US" altLang="zh-TW" sz="1600" dirty="0">
                <a:solidFill>
                  <a:schemeClr val="tx1">
                    <a:lumMod val="65000"/>
                    <a:lumOff val="35000"/>
                  </a:schemeClr>
                </a:solidFill>
                <a:latin typeface="+mn-lt"/>
                <a:cs typeface="Segoe UI" panose="020B0502040204020203" pitchFamily="34" charset="0"/>
              </a:rPr>
              <a:t>Charles WONG | Ken CHEUNG | Michelle MA</a:t>
            </a:r>
            <a:endParaRPr lang="zh-TW" altLang="zh-TW" sz="1600" dirty="0">
              <a:solidFill>
                <a:schemeClr val="tx1">
                  <a:lumMod val="65000"/>
                  <a:lumOff val="35000"/>
                </a:schemeClr>
              </a:solidFill>
              <a:latin typeface="+mn-lt"/>
              <a:cs typeface="Segoe UI" panose="020B0502040204020203" pitchFamily="34" charset="0"/>
            </a:endParaRPr>
          </a:p>
        </p:txBody>
      </p:sp>
      <p:pic>
        <p:nvPicPr>
          <p:cNvPr id="1028" name="Picture 4" descr="UBS logo的圖片搜尋結果">
            <a:extLst>
              <a:ext uri="{FF2B5EF4-FFF2-40B4-BE49-F238E27FC236}">
                <a16:creationId xmlns:a16="http://schemas.microsoft.com/office/drawing/2014/main" id="{2C9B04E8-54E6-4B28-A6C2-35E6E06549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548" y="206360"/>
            <a:ext cx="1730829" cy="633916"/>
          </a:xfrm>
          <a:prstGeom prst="rect">
            <a:avLst/>
          </a:prstGeom>
          <a:noFill/>
          <a:effectLst>
            <a:outerShdw blurRad="127000" dist="38100" dir="2700000" sx="104000" sy="104000" algn="tl" rotWithShape="0">
              <a:schemeClr val="bg1">
                <a:alpha val="40000"/>
              </a:schemeClr>
            </a:outerShdw>
          </a:effectLst>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3825D83B-326B-4C21-B295-DB26F2EC03EE}"/>
              </a:ext>
            </a:extLst>
          </p:cNvPr>
          <p:cNvPicPr>
            <a:picLocks noChangeAspect="1"/>
          </p:cNvPicPr>
          <p:nvPr/>
        </p:nvPicPr>
        <p:blipFill rotWithShape="1">
          <a:blip r:embed="rId5">
            <a:lum bright="10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b="10258"/>
          <a:stretch/>
        </p:blipFill>
        <p:spPr>
          <a:xfrm rot="-180000">
            <a:off x="5620127" y="4487102"/>
            <a:ext cx="951745" cy="804006"/>
          </a:xfrm>
          <a:prstGeom prst="rect">
            <a:avLst/>
          </a:prstGeom>
          <a:effectLst>
            <a:innerShdw blurRad="63500" dist="50800" dir="2700000">
              <a:prstClr val="black">
                <a:alpha val="50000"/>
              </a:prstClr>
            </a:innerShdw>
          </a:effectLst>
        </p:spPr>
      </p:pic>
    </p:spTree>
    <p:extLst>
      <p:ext uri="{BB962C8B-B14F-4D97-AF65-F5344CB8AC3E}">
        <p14:creationId xmlns:p14="http://schemas.microsoft.com/office/powerpoint/2010/main" val="1126540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3C1034D9-8C30-4475-ADA9-4BC5AF9CEBEB}"/>
              </a:ext>
            </a:extLst>
          </p:cNvPr>
          <p:cNvSpPr/>
          <p:nvPr/>
        </p:nvSpPr>
        <p:spPr>
          <a:xfrm rot="5400000">
            <a:off x="3653747" y="-2108709"/>
            <a:ext cx="4898393" cy="11645639"/>
          </a:xfrm>
          <a:prstGeom prst="rect">
            <a:avLst/>
          </a:prstGeom>
          <a:solidFill>
            <a:srgbClr val="F7F7F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rgbClr val="F0F0F0"/>
              </a:solidFill>
              <a:latin typeface="+mj-lt"/>
            </a:endParaRPr>
          </a:p>
        </p:txBody>
      </p:sp>
      <p:pic>
        <p:nvPicPr>
          <p:cNvPr id="86" name="Picture 85">
            <a:extLst>
              <a:ext uri="{FF2B5EF4-FFF2-40B4-BE49-F238E27FC236}">
                <a16:creationId xmlns:a16="http://schemas.microsoft.com/office/drawing/2014/main" id="{182D42A2-4E10-4765-898C-A92104F67DC8}"/>
              </a:ext>
            </a:extLst>
          </p:cNvPr>
          <p:cNvPicPr>
            <a:picLocks noChangeAspect="1"/>
          </p:cNvPicPr>
          <p:nvPr/>
        </p:nvPicPr>
        <p:blipFill rotWithShape="1">
          <a:blip r:embed="rId2">
            <a:clrChange>
              <a:clrFrom>
                <a:srgbClr val="E2DBD3"/>
              </a:clrFrom>
              <a:clrTo>
                <a:srgbClr val="E2DBD3">
                  <a:alpha val="0"/>
                </a:srgbClr>
              </a:clrTo>
            </a:clrChange>
            <a:extLst>
              <a:ext uri="{28A0092B-C50C-407E-A947-70E740481C1C}">
                <a14:useLocalDpi xmlns:a14="http://schemas.microsoft.com/office/drawing/2010/main" val="0"/>
              </a:ext>
            </a:extLst>
          </a:blip>
          <a:srcRect l="17467" r="23770"/>
          <a:stretch/>
        </p:blipFill>
        <p:spPr>
          <a:xfrm>
            <a:off x="299511" y="1283963"/>
            <a:ext cx="3798093" cy="4847531"/>
          </a:xfrm>
          <a:prstGeom prst="rect">
            <a:avLst/>
          </a:prstGeom>
        </p:spPr>
      </p:pic>
      <p:graphicFrame>
        <p:nvGraphicFramePr>
          <p:cNvPr id="2" name="Table 1">
            <a:extLst>
              <a:ext uri="{FF2B5EF4-FFF2-40B4-BE49-F238E27FC236}">
                <a16:creationId xmlns:a16="http://schemas.microsoft.com/office/drawing/2014/main" id="{731CC9B8-D9D2-4AC4-971B-06C56C1911B3}"/>
              </a:ext>
            </a:extLst>
          </p:cNvPr>
          <p:cNvGraphicFramePr>
            <a:graphicFrameLocks noGrp="1"/>
          </p:cNvGraphicFramePr>
          <p:nvPr>
            <p:extLst>
              <p:ext uri="{D42A27DB-BD31-4B8C-83A1-F6EECF244321}">
                <p14:modId xmlns:p14="http://schemas.microsoft.com/office/powerpoint/2010/main" val="3210959279"/>
              </p:ext>
            </p:extLst>
          </p:nvPr>
        </p:nvGraphicFramePr>
        <p:xfrm>
          <a:off x="130969" y="6482291"/>
          <a:ext cx="11930063" cy="370840"/>
        </p:xfrm>
        <a:graphic>
          <a:graphicData uri="http://schemas.openxmlformats.org/drawingml/2006/table">
            <a:tbl>
              <a:tblPr firstRow="1" bandRow="1">
                <a:tableStyleId>{5C22544A-7EE6-4342-B048-85BDC9FD1C3A}</a:tableStyleId>
              </a:tblPr>
              <a:tblGrid>
                <a:gridCol w="10994928">
                  <a:extLst>
                    <a:ext uri="{9D8B030D-6E8A-4147-A177-3AD203B41FA5}">
                      <a16:colId xmlns:a16="http://schemas.microsoft.com/office/drawing/2014/main" val="1547589924"/>
                    </a:ext>
                  </a:extLst>
                </a:gridCol>
                <a:gridCol w="935135">
                  <a:extLst>
                    <a:ext uri="{9D8B030D-6E8A-4147-A177-3AD203B41FA5}">
                      <a16:colId xmlns:a16="http://schemas.microsoft.com/office/drawing/2014/main" val="3562895224"/>
                    </a:ext>
                  </a:extLst>
                </a:gridCol>
              </a:tblGrid>
              <a:tr h="370840">
                <a:tc>
                  <a:txBody>
                    <a:bodyPr/>
                    <a:lstStyle/>
                    <a:p>
                      <a:pPr algn="l"/>
                      <a:r>
                        <a:rPr lang="en-US" altLang="zh-TW" sz="1600" dirty="0">
                          <a:solidFill>
                            <a:schemeClr val="bg1">
                              <a:lumMod val="85000"/>
                            </a:schemeClr>
                          </a:solidFill>
                          <a:latin typeface="+mn-lt"/>
                        </a:rPr>
                        <a:t>Situation Analysis</a:t>
                      </a:r>
                      <a:r>
                        <a:rPr lang="zh-TW" altLang="en-US" sz="1600" dirty="0">
                          <a:solidFill>
                            <a:schemeClr val="bg1">
                              <a:lumMod val="85000"/>
                            </a:schemeClr>
                          </a:solidFill>
                          <a:latin typeface="+mn-lt"/>
                        </a:rPr>
                        <a:t> </a:t>
                      </a:r>
                      <a:r>
                        <a:rPr lang="en-US" altLang="zh-TW" sz="1600" dirty="0">
                          <a:solidFill>
                            <a:schemeClr val="bg1">
                              <a:lumMod val="85000"/>
                            </a:schemeClr>
                          </a:solidFill>
                          <a:latin typeface="+mn-lt"/>
                        </a:rPr>
                        <a:t>|</a:t>
                      </a:r>
                      <a:r>
                        <a:rPr lang="zh-TW" altLang="en-US" sz="1600" dirty="0">
                          <a:solidFill>
                            <a:schemeClr val="bg1">
                              <a:lumMod val="85000"/>
                            </a:schemeClr>
                          </a:solidFill>
                          <a:latin typeface="+mn-lt"/>
                        </a:rPr>
                        <a:t> </a:t>
                      </a:r>
                      <a:r>
                        <a:rPr lang="en-US" altLang="zh-TW" sz="1600" dirty="0">
                          <a:solidFill>
                            <a:schemeClr val="bg1">
                              <a:lumMod val="85000"/>
                            </a:schemeClr>
                          </a:solidFill>
                          <a:latin typeface="+mn-lt"/>
                        </a:rPr>
                        <a:t>Technological Synergy |</a:t>
                      </a:r>
                      <a:r>
                        <a:rPr lang="zh-TW" altLang="en-US" sz="1600" dirty="0">
                          <a:solidFill>
                            <a:schemeClr val="bg1">
                              <a:lumMod val="85000"/>
                            </a:schemeClr>
                          </a:solidFill>
                          <a:latin typeface="+mn-lt"/>
                        </a:rPr>
                        <a:t> </a:t>
                      </a:r>
                      <a:r>
                        <a:rPr lang="en-US" altLang="zh-TW" sz="1600" dirty="0">
                          <a:solidFill>
                            <a:srgbClr val="A43725"/>
                          </a:solidFill>
                          <a:latin typeface="+mn-lt"/>
                        </a:rPr>
                        <a:t>Operational Synergy </a:t>
                      </a:r>
                      <a:r>
                        <a:rPr lang="en-US" altLang="zh-TW" sz="1600" dirty="0">
                          <a:solidFill>
                            <a:schemeClr val="bg1">
                              <a:lumMod val="85000"/>
                            </a:schemeClr>
                          </a:solidFill>
                          <a:latin typeface="+mn-lt"/>
                        </a:rPr>
                        <a:t>|</a:t>
                      </a:r>
                      <a:r>
                        <a:rPr lang="zh-TW" altLang="en-US" sz="1600" dirty="0">
                          <a:solidFill>
                            <a:schemeClr val="bg1">
                              <a:lumMod val="85000"/>
                            </a:schemeClr>
                          </a:solidFill>
                          <a:latin typeface="+mn-lt"/>
                        </a:rPr>
                        <a:t> </a:t>
                      </a:r>
                      <a:r>
                        <a:rPr lang="en-US" altLang="zh-TW" sz="1600" dirty="0">
                          <a:solidFill>
                            <a:schemeClr val="bg1">
                              <a:lumMod val="85000"/>
                            </a:schemeClr>
                          </a:solidFill>
                          <a:latin typeface="+mn-lt"/>
                        </a:rPr>
                        <a:t>Implementation and Benefits</a:t>
                      </a:r>
                      <a:endParaRPr lang="zh-TW" altLang="en-US" sz="1600" dirty="0">
                        <a:solidFill>
                          <a:schemeClr val="bg1">
                            <a:lumMod val="85000"/>
                          </a:schemeClr>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altLang="zh-TW" sz="1600" dirty="0">
                          <a:solidFill>
                            <a:srgbClr val="A43725"/>
                          </a:solidFill>
                          <a:latin typeface="+mn-lt"/>
                        </a:rPr>
                        <a:t>Page 10</a:t>
                      </a:r>
                      <a:endParaRPr lang="zh-TW" altLang="en-US" sz="1600" dirty="0">
                        <a:solidFill>
                          <a:srgbClr val="A43725"/>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7840695"/>
                  </a:ext>
                </a:extLst>
              </a:tr>
            </a:tbl>
          </a:graphicData>
        </a:graphic>
      </p:graphicFrame>
      <p:cxnSp>
        <p:nvCxnSpPr>
          <p:cNvPr id="3" name="Straight Connector 2">
            <a:extLst>
              <a:ext uri="{FF2B5EF4-FFF2-40B4-BE49-F238E27FC236}">
                <a16:creationId xmlns:a16="http://schemas.microsoft.com/office/drawing/2014/main" id="{CE25E008-8E04-4A4E-A50B-BB062A1C51B9}"/>
              </a:ext>
            </a:extLst>
          </p:cNvPr>
          <p:cNvCxnSpPr>
            <a:cxnSpLocks/>
          </p:cNvCxnSpPr>
          <p:nvPr/>
        </p:nvCxnSpPr>
        <p:spPr>
          <a:xfrm>
            <a:off x="0" y="6463241"/>
            <a:ext cx="12204000" cy="0"/>
          </a:xfrm>
          <a:prstGeom prst="line">
            <a:avLst/>
          </a:prstGeom>
          <a:ln w="9525">
            <a:solidFill>
              <a:srgbClr val="990000"/>
            </a:solidFill>
          </a:ln>
          <a:effectLst/>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D83169C-8C10-4350-A15E-3B5CB4912A0E}"/>
              </a:ext>
            </a:extLst>
          </p:cNvPr>
          <p:cNvGrpSpPr/>
          <p:nvPr/>
        </p:nvGrpSpPr>
        <p:grpSpPr>
          <a:xfrm>
            <a:off x="9874849" y="87287"/>
            <a:ext cx="2230065" cy="576000"/>
            <a:chOff x="9552360" y="268262"/>
            <a:chExt cx="2230065" cy="576000"/>
          </a:xfrm>
        </p:grpSpPr>
        <p:pic>
          <p:nvPicPr>
            <p:cNvPr id="5" name="Graphic 4">
              <a:extLst>
                <a:ext uri="{FF2B5EF4-FFF2-40B4-BE49-F238E27FC236}">
                  <a16:creationId xmlns:a16="http://schemas.microsoft.com/office/drawing/2014/main" id="{4921D831-C599-45EC-9453-C53FE15E8146}"/>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2802" r="12644" b="9600"/>
            <a:stretch/>
          </p:blipFill>
          <p:spPr>
            <a:xfrm rot="-180000">
              <a:off x="9552360" y="268262"/>
              <a:ext cx="504637" cy="576000"/>
            </a:xfrm>
            <a:prstGeom prst="rect">
              <a:avLst/>
            </a:prstGeom>
          </p:spPr>
        </p:pic>
        <p:sp>
          <p:nvSpPr>
            <p:cNvPr id="7" name="TextBox 6">
              <a:extLst>
                <a:ext uri="{FF2B5EF4-FFF2-40B4-BE49-F238E27FC236}">
                  <a16:creationId xmlns:a16="http://schemas.microsoft.com/office/drawing/2014/main" id="{607B1CFA-65AC-4312-863E-6543406F315E}"/>
                </a:ext>
              </a:extLst>
            </p:cNvPr>
            <p:cNvSpPr txBox="1"/>
            <p:nvPr/>
          </p:nvSpPr>
          <p:spPr>
            <a:xfrm>
              <a:off x="10071723" y="349795"/>
              <a:ext cx="1710702" cy="412934"/>
            </a:xfrm>
            <a:prstGeom prst="rect">
              <a:avLst/>
            </a:prstGeom>
            <a:noFill/>
          </p:spPr>
          <p:txBody>
            <a:bodyPr wrap="square" rtlCol="0" anchor="b">
              <a:spAutoFit/>
            </a:bodyPr>
            <a:lstStyle/>
            <a:p>
              <a:pPr>
                <a:lnSpc>
                  <a:spcPts val="2500"/>
                </a:lnSpc>
              </a:pPr>
              <a:r>
                <a:rPr lang="en-US" altLang="zh-TW" sz="2400" b="1" dirty="0">
                  <a:solidFill>
                    <a:srgbClr val="A43725"/>
                  </a:solidFill>
                  <a:cs typeface="Arial" panose="020B0604020202020204" pitchFamily="34" charset="0"/>
                </a:rPr>
                <a:t>ELITE BANK</a:t>
              </a:r>
              <a:endParaRPr lang="zh-TW" altLang="en-US" sz="2400" b="1" dirty="0">
                <a:solidFill>
                  <a:srgbClr val="A43725"/>
                </a:solidFill>
                <a:cs typeface="Arial" panose="020B0604020202020204" pitchFamily="34" charset="0"/>
              </a:endParaRPr>
            </a:p>
          </p:txBody>
        </p:sp>
      </p:grpSp>
      <p:cxnSp>
        <p:nvCxnSpPr>
          <p:cNvPr id="9" name="Straight Connector 8">
            <a:extLst>
              <a:ext uri="{FF2B5EF4-FFF2-40B4-BE49-F238E27FC236}">
                <a16:creationId xmlns:a16="http://schemas.microsoft.com/office/drawing/2014/main" id="{D132EE42-51B7-4259-A415-A888CB573514}"/>
              </a:ext>
            </a:extLst>
          </p:cNvPr>
          <p:cNvCxnSpPr>
            <a:cxnSpLocks/>
          </p:cNvCxnSpPr>
          <p:nvPr/>
        </p:nvCxnSpPr>
        <p:spPr>
          <a:xfrm>
            <a:off x="-12000" y="748241"/>
            <a:ext cx="12204000" cy="0"/>
          </a:xfrm>
          <a:prstGeom prst="line">
            <a:avLst/>
          </a:prstGeom>
          <a:ln w="9525">
            <a:solidFill>
              <a:srgbClr val="990000"/>
            </a:solidFill>
          </a:ln>
          <a:effectLst/>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C227BE5-D5BD-4A69-961D-A7732FD93500}"/>
              </a:ext>
            </a:extLst>
          </p:cNvPr>
          <p:cNvSpPr/>
          <p:nvPr/>
        </p:nvSpPr>
        <p:spPr>
          <a:xfrm>
            <a:off x="130969" y="84524"/>
            <a:ext cx="149158" cy="580473"/>
          </a:xfrm>
          <a:prstGeom prst="rect">
            <a:avLst/>
          </a:prstGeom>
          <a:solidFill>
            <a:srgbClr val="E7E7E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rgbClr val="E71D1C"/>
              </a:solidFill>
              <a:latin typeface="+mj-lt"/>
            </a:endParaRPr>
          </a:p>
        </p:txBody>
      </p:sp>
      <p:sp>
        <p:nvSpPr>
          <p:cNvPr id="12" name="Title 1">
            <a:extLst>
              <a:ext uri="{FF2B5EF4-FFF2-40B4-BE49-F238E27FC236}">
                <a16:creationId xmlns:a16="http://schemas.microsoft.com/office/drawing/2014/main" id="{2A463884-BEA3-4A2D-B7CA-84B46E5E4281}"/>
              </a:ext>
            </a:extLst>
          </p:cNvPr>
          <p:cNvSpPr txBox="1">
            <a:spLocks/>
          </p:cNvSpPr>
          <p:nvPr/>
        </p:nvSpPr>
        <p:spPr>
          <a:xfrm>
            <a:off x="280127" y="52497"/>
            <a:ext cx="10080625" cy="644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0"/>
              </a:spcAft>
            </a:pPr>
            <a:r>
              <a:rPr lang="en-US" altLang="zh-TW" sz="2400" b="1" dirty="0">
                <a:solidFill>
                  <a:srgbClr val="585148"/>
                </a:solidFill>
                <a:latin typeface="+mn-lt"/>
              </a:rPr>
              <a:t>[2] </a:t>
            </a:r>
            <a:r>
              <a:rPr lang="en-US" altLang="zh-TW" sz="2400" b="1" kern="100" dirty="0">
                <a:solidFill>
                  <a:srgbClr val="585148"/>
                </a:solidFill>
                <a:latin typeface="+mn-lt"/>
              </a:rPr>
              <a:t>Chatbot for In-House Support</a:t>
            </a:r>
            <a:endParaRPr lang="zh-TW" altLang="zh-TW" sz="2400" b="1" kern="100" dirty="0">
              <a:solidFill>
                <a:srgbClr val="585148"/>
              </a:solidFill>
              <a:latin typeface="+mn-lt"/>
            </a:endParaRPr>
          </a:p>
        </p:txBody>
      </p:sp>
      <p:sp>
        <p:nvSpPr>
          <p:cNvPr id="4" name="Rectangle 3">
            <a:extLst>
              <a:ext uri="{FF2B5EF4-FFF2-40B4-BE49-F238E27FC236}">
                <a16:creationId xmlns:a16="http://schemas.microsoft.com/office/drawing/2014/main" id="{C604DDE0-E1B3-4271-ACA4-E2E8BCC15B86}"/>
              </a:ext>
            </a:extLst>
          </p:cNvPr>
          <p:cNvSpPr/>
          <p:nvPr/>
        </p:nvSpPr>
        <p:spPr>
          <a:xfrm>
            <a:off x="280125" y="6196972"/>
            <a:ext cx="11645640" cy="246221"/>
          </a:xfrm>
          <a:prstGeom prst="rect">
            <a:avLst/>
          </a:prstGeom>
        </p:spPr>
        <p:txBody>
          <a:bodyPr wrap="square" anchor="ctr">
            <a:spAutoFit/>
          </a:bodyPr>
          <a:lstStyle/>
          <a:p>
            <a:r>
              <a:rPr lang="en-US" altLang="zh-TW" sz="1000" b="1" dirty="0">
                <a:solidFill>
                  <a:srgbClr val="585148"/>
                </a:solidFill>
              </a:rPr>
              <a:t>Source: </a:t>
            </a:r>
            <a:r>
              <a:rPr lang="en-US" altLang="zh-TW" sz="1000" dirty="0">
                <a:solidFill>
                  <a:srgbClr val="585148"/>
                </a:solidFill>
              </a:rPr>
              <a:t>BCG Analysis, Deloitte, Accenture, Forbes. (2016). UBS And Amazon Team Up For 'Ask UBS' Chatbot</a:t>
            </a:r>
            <a:r>
              <a:rPr lang="en-US" altLang="zh-TW" sz="1000" dirty="0"/>
              <a:t>.</a:t>
            </a:r>
            <a:endParaRPr lang="en-US" altLang="zh-TW" sz="1000" b="1" dirty="0">
              <a:solidFill>
                <a:srgbClr val="585148"/>
              </a:solidFill>
              <a:cs typeface="Arial" panose="020B0604020202020204" pitchFamily="34" charset="0"/>
            </a:endParaRPr>
          </a:p>
        </p:txBody>
      </p:sp>
      <p:sp>
        <p:nvSpPr>
          <p:cNvPr id="59" name="Rectangle 58">
            <a:extLst>
              <a:ext uri="{FF2B5EF4-FFF2-40B4-BE49-F238E27FC236}">
                <a16:creationId xmlns:a16="http://schemas.microsoft.com/office/drawing/2014/main" id="{B3CB0D04-9EC8-43E2-AFEE-ACFF616E9E2E}"/>
              </a:ext>
            </a:extLst>
          </p:cNvPr>
          <p:cNvSpPr/>
          <p:nvPr/>
        </p:nvSpPr>
        <p:spPr>
          <a:xfrm>
            <a:off x="280125" y="914729"/>
            <a:ext cx="11645639" cy="350185"/>
          </a:xfrm>
          <a:prstGeom prst="rect">
            <a:avLst/>
          </a:prstGeom>
          <a:solidFill>
            <a:srgbClr val="E8C76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rgbClr val="585148"/>
                </a:solidFill>
              </a:rPr>
              <a:t>Artificial Intelligence Bot as Elite Bank’s Reliable Solution Tank</a:t>
            </a:r>
          </a:p>
        </p:txBody>
      </p:sp>
      <p:sp>
        <p:nvSpPr>
          <p:cNvPr id="74" name="Shape 76">
            <a:extLst>
              <a:ext uri="{FF2B5EF4-FFF2-40B4-BE49-F238E27FC236}">
                <a16:creationId xmlns:a16="http://schemas.microsoft.com/office/drawing/2014/main" id="{627634B7-83CA-4A79-A3B5-BC24C240736F}"/>
              </a:ext>
            </a:extLst>
          </p:cNvPr>
          <p:cNvSpPr txBox="1"/>
          <p:nvPr/>
        </p:nvSpPr>
        <p:spPr>
          <a:xfrm>
            <a:off x="2118591" y="2489373"/>
            <a:ext cx="1296000" cy="1296000"/>
          </a:xfrm>
          <a:prstGeom prst="rect">
            <a:avLst/>
          </a:prstGeom>
          <a:noFill/>
          <a:ln w="76200" cap="flat" cmpd="sng">
            <a:solidFill>
              <a:schemeClr val="accent4"/>
            </a:solidFill>
            <a:prstDash val="solid"/>
            <a:round/>
            <a:headEnd type="none" w="med" len="med"/>
            <a:tailEnd type="none" w="med" len="med"/>
          </a:ln>
        </p:spPr>
        <p:txBody>
          <a:bodyPr lIns="91425" tIns="91425" rIns="91425" bIns="91425" anchor="t" anchorCtr="0">
            <a:noAutofit/>
          </a:bodyPr>
          <a:lstStyle/>
          <a:p>
            <a:endParaRPr>
              <a:solidFill>
                <a:srgbClr val="FFFF00"/>
              </a:solidFill>
            </a:endParaRPr>
          </a:p>
        </p:txBody>
      </p:sp>
      <p:sp>
        <p:nvSpPr>
          <p:cNvPr id="75" name="Rectangle 17">
            <a:extLst>
              <a:ext uri="{FF2B5EF4-FFF2-40B4-BE49-F238E27FC236}">
                <a16:creationId xmlns:a16="http://schemas.microsoft.com/office/drawing/2014/main" id="{425876FE-D836-492C-8076-E156F26E5937}"/>
              </a:ext>
            </a:extLst>
          </p:cNvPr>
          <p:cNvSpPr>
            <a:spLocks noChangeArrowheads="1"/>
          </p:cNvSpPr>
          <p:nvPr/>
        </p:nvSpPr>
        <p:spPr bwMode="auto">
          <a:xfrm>
            <a:off x="4782399" y="2030226"/>
            <a:ext cx="5339416" cy="964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ts val="1650"/>
              </a:lnSpc>
              <a:spcBef>
                <a:spcPct val="0"/>
              </a:spcBef>
              <a:spcAft>
                <a:spcPts val="1500"/>
              </a:spcAft>
              <a:buNone/>
            </a:pPr>
            <a:r>
              <a:rPr lang="en-US" altLang="zh-TW" sz="1400" dirty="0">
                <a:solidFill>
                  <a:srgbClr val="585148"/>
                </a:solidFill>
              </a:rPr>
              <a:t>With the help of Chatbots or conventional robotic advisors, instant feedback can be generated with preset computerized program designated to simulate an intelligent conversation with one or multiple human users, in natural language via auditory or textual methods.</a:t>
            </a:r>
            <a:endParaRPr lang="en-US" altLang="en-US" sz="1400" dirty="0">
              <a:solidFill>
                <a:srgbClr val="585148"/>
              </a:solidFill>
              <a:cs typeface="Times New Roman" panose="02020603050405020304" pitchFamily="18" charset="0"/>
            </a:endParaRPr>
          </a:p>
        </p:txBody>
      </p:sp>
      <p:sp>
        <p:nvSpPr>
          <p:cNvPr id="76" name="Rectangle 9">
            <a:extLst>
              <a:ext uri="{FF2B5EF4-FFF2-40B4-BE49-F238E27FC236}">
                <a16:creationId xmlns:a16="http://schemas.microsoft.com/office/drawing/2014/main" id="{2759CD48-C7B7-4BB6-8E3C-451F8C933A9C}"/>
              </a:ext>
            </a:extLst>
          </p:cNvPr>
          <p:cNvSpPr>
            <a:spLocks/>
          </p:cNvSpPr>
          <p:nvPr/>
        </p:nvSpPr>
        <p:spPr bwMode="auto">
          <a:xfrm>
            <a:off x="4782400" y="1278450"/>
            <a:ext cx="5611812" cy="95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HK" altLang="en-US" sz="3600" b="1" dirty="0">
                <a:solidFill>
                  <a:schemeClr val="accent4">
                    <a:lumMod val="50000"/>
                  </a:schemeClr>
                </a:solidFill>
                <a:latin typeface="+mn-lt"/>
                <a:ea typeface="ＭＳ Ｐゴシック" panose="020B0600070205080204" pitchFamily="34" charset="-128"/>
                <a:cs typeface="Source Sans Pro Semibold" panose="020B0603030403020204" pitchFamily="34" charset="0"/>
                <a:sym typeface="Source Sans Pro Bold" panose="020B0703030403020204" pitchFamily="34" charset="0"/>
              </a:rPr>
              <a:t>Rediscover, Resolve, Refine</a:t>
            </a:r>
            <a:endParaRPr lang="en-US" altLang="en-US" sz="3600" b="1" dirty="0">
              <a:solidFill>
                <a:schemeClr val="accent4">
                  <a:lumMod val="50000"/>
                </a:schemeClr>
              </a:solidFill>
              <a:latin typeface="+mn-lt"/>
              <a:ea typeface="ＭＳ Ｐゴシック" panose="020B0600070205080204" pitchFamily="34" charset="-128"/>
              <a:cs typeface="Source Sans Pro Semibold" panose="020B0603030403020204" pitchFamily="34" charset="0"/>
              <a:sym typeface="Source Sans Pro Bold" panose="020B0703030403020204" pitchFamily="34" charset="0"/>
            </a:endParaRPr>
          </a:p>
        </p:txBody>
      </p:sp>
      <p:grpSp>
        <p:nvGrpSpPr>
          <p:cNvPr id="14" name="Group 13">
            <a:extLst>
              <a:ext uri="{FF2B5EF4-FFF2-40B4-BE49-F238E27FC236}">
                <a16:creationId xmlns:a16="http://schemas.microsoft.com/office/drawing/2014/main" id="{A53739D9-07A1-4FC7-86A4-AEED852A4F9C}"/>
              </a:ext>
            </a:extLst>
          </p:cNvPr>
          <p:cNvGrpSpPr/>
          <p:nvPr/>
        </p:nvGrpSpPr>
        <p:grpSpPr>
          <a:xfrm>
            <a:off x="4263287" y="3464014"/>
            <a:ext cx="2149475" cy="2191923"/>
            <a:chOff x="4263287" y="3464014"/>
            <a:chExt cx="2149475" cy="2191923"/>
          </a:xfrm>
        </p:grpSpPr>
        <p:grpSp>
          <p:nvGrpSpPr>
            <p:cNvPr id="30" name="Group 22">
              <a:extLst>
                <a:ext uri="{FF2B5EF4-FFF2-40B4-BE49-F238E27FC236}">
                  <a16:creationId xmlns:a16="http://schemas.microsoft.com/office/drawing/2014/main" id="{A6047F21-8483-4D06-9A98-1A1F039CC99A}"/>
                </a:ext>
              </a:extLst>
            </p:cNvPr>
            <p:cNvGrpSpPr>
              <a:grpSpLocks noChangeAspect="1"/>
            </p:cNvGrpSpPr>
            <p:nvPr/>
          </p:nvGrpSpPr>
          <p:grpSpPr bwMode="auto">
            <a:xfrm>
              <a:off x="4925193" y="3603303"/>
              <a:ext cx="800081" cy="672291"/>
              <a:chOff x="4092" y="3320"/>
              <a:chExt cx="432" cy="363"/>
            </a:xfrm>
            <a:solidFill>
              <a:schemeClr val="accent1">
                <a:lumMod val="40000"/>
                <a:lumOff val="60000"/>
              </a:schemeClr>
            </a:solidFill>
          </p:grpSpPr>
          <p:sp>
            <p:nvSpPr>
              <p:cNvPr id="31" name="Freeform 23">
                <a:extLst>
                  <a:ext uri="{FF2B5EF4-FFF2-40B4-BE49-F238E27FC236}">
                    <a16:creationId xmlns:a16="http://schemas.microsoft.com/office/drawing/2014/main" id="{97BBC428-14FB-4A04-BAD4-432B83E27B1B}"/>
                  </a:ext>
                </a:extLst>
              </p:cNvPr>
              <p:cNvSpPr>
                <a:spLocks/>
              </p:cNvSpPr>
              <p:nvPr/>
            </p:nvSpPr>
            <p:spPr bwMode="auto">
              <a:xfrm>
                <a:off x="4200" y="3365"/>
                <a:ext cx="214" cy="12"/>
              </a:xfrm>
              <a:custGeom>
                <a:avLst/>
                <a:gdLst>
                  <a:gd name="T0" fmla="*/ 86 w 89"/>
                  <a:gd name="T1" fmla="*/ 5 h 5"/>
                  <a:gd name="T2" fmla="*/ 3 w 89"/>
                  <a:gd name="T3" fmla="*/ 5 h 5"/>
                  <a:gd name="T4" fmla="*/ 0 w 89"/>
                  <a:gd name="T5" fmla="*/ 2 h 5"/>
                  <a:gd name="T6" fmla="*/ 3 w 89"/>
                  <a:gd name="T7" fmla="*/ 0 h 5"/>
                  <a:gd name="T8" fmla="*/ 86 w 89"/>
                  <a:gd name="T9" fmla="*/ 0 h 5"/>
                  <a:gd name="T10" fmla="*/ 89 w 89"/>
                  <a:gd name="T11" fmla="*/ 2 h 5"/>
                  <a:gd name="T12" fmla="*/ 86 w 89"/>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9" h="5">
                    <a:moveTo>
                      <a:pt x="86" y="5"/>
                    </a:moveTo>
                    <a:cubicBezTo>
                      <a:pt x="3" y="5"/>
                      <a:pt x="3" y="5"/>
                      <a:pt x="3" y="5"/>
                    </a:cubicBezTo>
                    <a:cubicBezTo>
                      <a:pt x="2" y="5"/>
                      <a:pt x="0" y="4"/>
                      <a:pt x="0" y="2"/>
                    </a:cubicBezTo>
                    <a:cubicBezTo>
                      <a:pt x="0" y="1"/>
                      <a:pt x="2" y="0"/>
                      <a:pt x="3" y="0"/>
                    </a:cubicBezTo>
                    <a:cubicBezTo>
                      <a:pt x="86" y="0"/>
                      <a:pt x="86" y="0"/>
                      <a:pt x="86" y="0"/>
                    </a:cubicBezTo>
                    <a:cubicBezTo>
                      <a:pt x="87" y="0"/>
                      <a:pt x="89" y="1"/>
                      <a:pt x="89" y="2"/>
                    </a:cubicBezTo>
                    <a:cubicBezTo>
                      <a:pt x="89" y="4"/>
                      <a:pt x="87" y="5"/>
                      <a:pt x="8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Line 24">
                <a:extLst>
                  <a:ext uri="{FF2B5EF4-FFF2-40B4-BE49-F238E27FC236}">
                    <a16:creationId xmlns:a16="http://schemas.microsoft.com/office/drawing/2014/main" id="{0AF92B87-CB21-44A7-81D1-BB20FAD6C07A}"/>
                  </a:ext>
                </a:extLst>
              </p:cNvPr>
              <p:cNvSpPr>
                <a:spLocks noChangeShapeType="1"/>
              </p:cNvSpPr>
              <p:nvPr/>
            </p:nvSpPr>
            <p:spPr bwMode="auto">
              <a:xfrm>
                <a:off x="4407" y="3387"/>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Line 25">
                <a:extLst>
                  <a:ext uri="{FF2B5EF4-FFF2-40B4-BE49-F238E27FC236}">
                    <a16:creationId xmlns:a16="http://schemas.microsoft.com/office/drawing/2014/main" id="{B9FC7557-2ECB-45E5-A051-196E041CAB00}"/>
                  </a:ext>
                </a:extLst>
              </p:cNvPr>
              <p:cNvSpPr>
                <a:spLocks noChangeShapeType="1"/>
              </p:cNvSpPr>
              <p:nvPr/>
            </p:nvSpPr>
            <p:spPr bwMode="auto">
              <a:xfrm>
                <a:off x="4407" y="3387"/>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Line 26">
                <a:extLst>
                  <a:ext uri="{FF2B5EF4-FFF2-40B4-BE49-F238E27FC236}">
                    <a16:creationId xmlns:a16="http://schemas.microsoft.com/office/drawing/2014/main" id="{8E878943-8E01-42B7-9088-D19454E09286}"/>
                  </a:ext>
                </a:extLst>
              </p:cNvPr>
              <p:cNvSpPr>
                <a:spLocks noChangeShapeType="1"/>
              </p:cNvSpPr>
              <p:nvPr/>
            </p:nvSpPr>
            <p:spPr bwMode="auto">
              <a:xfrm>
                <a:off x="4208" y="3387"/>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Line 27">
                <a:extLst>
                  <a:ext uri="{FF2B5EF4-FFF2-40B4-BE49-F238E27FC236}">
                    <a16:creationId xmlns:a16="http://schemas.microsoft.com/office/drawing/2014/main" id="{BC23D822-0D77-45A0-BDE8-F67A0682F167}"/>
                  </a:ext>
                </a:extLst>
              </p:cNvPr>
              <p:cNvSpPr>
                <a:spLocks noChangeShapeType="1"/>
              </p:cNvSpPr>
              <p:nvPr/>
            </p:nvSpPr>
            <p:spPr bwMode="auto">
              <a:xfrm>
                <a:off x="4208" y="3387"/>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28">
                <a:extLst>
                  <a:ext uri="{FF2B5EF4-FFF2-40B4-BE49-F238E27FC236}">
                    <a16:creationId xmlns:a16="http://schemas.microsoft.com/office/drawing/2014/main" id="{B619C67C-51FD-49E7-BF19-4A85AF9F8778}"/>
                  </a:ext>
                </a:extLst>
              </p:cNvPr>
              <p:cNvSpPr>
                <a:spLocks/>
              </p:cNvSpPr>
              <p:nvPr/>
            </p:nvSpPr>
            <p:spPr bwMode="auto">
              <a:xfrm>
                <a:off x="4200" y="3413"/>
                <a:ext cx="214" cy="12"/>
              </a:xfrm>
              <a:custGeom>
                <a:avLst/>
                <a:gdLst>
                  <a:gd name="T0" fmla="*/ 86 w 89"/>
                  <a:gd name="T1" fmla="*/ 5 h 5"/>
                  <a:gd name="T2" fmla="*/ 3 w 89"/>
                  <a:gd name="T3" fmla="*/ 5 h 5"/>
                  <a:gd name="T4" fmla="*/ 0 w 89"/>
                  <a:gd name="T5" fmla="*/ 3 h 5"/>
                  <a:gd name="T6" fmla="*/ 3 w 89"/>
                  <a:gd name="T7" fmla="*/ 0 h 5"/>
                  <a:gd name="T8" fmla="*/ 86 w 89"/>
                  <a:gd name="T9" fmla="*/ 0 h 5"/>
                  <a:gd name="T10" fmla="*/ 89 w 89"/>
                  <a:gd name="T11" fmla="*/ 3 h 5"/>
                  <a:gd name="T12" fmla="*/ 86 w 89"/>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9" h="5">
                    <a:moveTo>
                      <a:pt x="86" y="5"/>
                    </a:moveTo>
                    <a:cubicBezTo>
                      <a:pt x="3" y="5"/>
                      <a:pt x="3" y="5"/>
                      <a:pt x="3" y="5"/>
                    </a:cubicBezTo>
                    <a:cubicBezTo>
                      <a:pt x="2" y="5"/>
                      <a:pt x="0" y="4"/>
                      <a:pt x="0" y="3"/>
                    </a:cubicBezTo>
                    <a:cubicBezTo>
                      <a:pt x="0" y="1"/>
                      <a:pt x="2" y="0"/>
                      <a:pt x="3" y="0"/>
                    </a:cubicBezTo>
                    <a:cubicBezTo>
                      <a:pt x="86" y="0"/>
                      <a:pt x="86" y="0"/>
                      <a:pt x="86" y="0"/>
                    </a:cubicBezTo>
                    <a:cubicBezTo>
                      <a:pt x="87" y="0"/>
                      <a:pt x="89" y="1"/>
                      <a:pt x="89" y="3"/>
                    </a:cubicBezTo>
                    <a:cubicBezTo>
                      <a:pt x="89" y="4"/>
                      <a:pt x="87" y="5"/>
                      <a:pt x="8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Line 29">
                <a:extLst>
                  <a:ext uri="{FF2B5EF4-FFF2-40B4-BE49-F238E27FC236}">
                    <a16:creationId xmlns:a16="http://schemas.microsoft.com/office/drawing/2014/main" id="{D876CD64-0D84-4E9C-A761-86D9BAAE92BA}"/>
                  </a:ext>
                </a:extLst>
              </p:cNvPr>
              <p:cNvSpPr>
                <a:spLocks noChangeShapeType="1"/>
              </p:cNvSpPr>
              <p:nvPr/>
            </p:nvSpPr>
            <p:spPr bwMode="auto">
              <a:xfrm>
                <a:off x="4407" y="345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Line 30">
                <a:extLst>
                  <a:ext uri="{FF2B5EF4-FFF2-40B4-BE49-F238E27FC236}">
                    <a16:creationId xmlns:a16="http://schemas.microsoft.com/office/drawing/2014/main" id="{74067DC0-AC1A-450C-AA98-9627FC2C8436}"/>
                  </a:ext>
                </a:extLst>
              </p:cNvPr>
              <p:cNvSpPr>
                <a:spLocks noChangeShapeType="1"/>
              </p:cNvSpPr>
              <p:nvPr/>
            </p:nvSpPr>
            <p:spPr bwMode="auto">
              <a:xfrm>
                <a:off x="4407" y="345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Line 31">
                <a:extLst>
                  <a:ext uri="{FF2B5EF4-FFF2-40B4-BE49-F238E27FC236}">
                    <a16:creationId xmlns:a16="http://schemas.microsoft.com/office/drawing/2014/main" id="{845D5A93-380C-4AF2-B284-461C643F9AA8}"/>
                  </a:ext>
                </a:extLst>
              </p:cNvPr>
              <p:cNvSpPr>
                <a:spLocks noChangeShapeType="1"/>
              </p:cNvSpPr>
              <p:nvPr/>
            </p:nvSpPr>
            <p:spPr bwMode="auto">
              <a:xfrm>
                <a:off x="4208" y="345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Line 32">
                <a:extLst>
                  <a:ext uri="{FF2B5EF4-FFF2-40B4-BE49-F238E27FC236}">
                    <a16:creationId xmlns:a16="http://schemas.microsoft.com/office/drawing/2014/main" id="{6D51944C-7E9C-4281-BF91-BE0FDED0C3F7}"/>
                  </a:ext>
                </a:extLst>
              </p:cNvPr>
              <p:cNvSpPr>
                <a:spLocks noChangeShapeType="1"/>
              </p:cNvSpPr>
              <p:nvPr/>
            </p:nvSpPr>
            <p:spPr bwMode="auto">
              <a:xfrm>
                <a:off x="4208" y="345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Freeform 33">
                <a:extLst>
                  <a:ext uri="{FF2B5EF4-FFF2-40B4-BE49-F238E27FC236}">
                    <a16:creationId xmlns:a16="http://schemas.microsoft.com/office/drawing/2014/main" id="{31B2D20A-1664-499D-9712-1EFF13BADC67}"/>
                  </a:ext>
                </a:extLst>
              </p:cNvPr>
              <p:cNvSpPr>
                <a:spLocks/>
              </p:cNvSpPr>
              <p:nvPr/>
            </p:nvSpPr>
            <p:spPr bwMode="auto">
              <a:xfrm>
                <a:off x="4162" y="3320"/>
                <a:ext cx="290" cy="146"/>
              </a:xfrm>
              <a:custGeom>
                <a:avLst/>
                <a:gdLst>
                  <a:gd name="T0" fmla="*/ 117 w 121"/>
                  <a:gd name="T1" fmla="*/ 61 h 61"/>
                  <a:gd name="T2" fmla="*/ 114 w 121"/>
                  <a:gd name="T3" fmla="*/ 58 h 61"/>
                  <a:gd name="T4" fmla="*/ 114 w 121"/>
                  <a:gd name="T5" fmla="*/ 10 h 61"/>
                  <a:gd name="T6" fmla="*/ 110 w 121"/>
                  <a:gd name="T7" fmla="*/ 7 h 61"/>
                  <a:gd name="T8" fmla="*/ 11 w 121"/>
                  <a:gd name="T9" fmla="*/ 7 h 61"/>
                  <a:gd name="T10" fmla="*/ 7 w 121"/>
                  <a:gd name="T11" fmla="*/ 10 h 61"/>
                  <a:gd name="T12" fmla="*/ 7 w 121"/>
                  <a:gd name="T13" fmla="*/ 58 h 61"/>
                  <a:gd name="T14" fmla="*/ 4 w 121"/>
                  <a:gd name="T15" fmla="*/ 61 h 61"/>
                  <a:gd name="T16" fmla="*/ 0 w 121"/>
                  <a:gd name="T17" fmla="*/ 58 h 61"/>
                  <a:gd name="T18" fmla="*/ 0 w 121"/>
                  <a:gd name="T19" fmla="*/ 10 h 61"/>
                  <a:gd name="T20" fmla="*/ 11 w 121"/>
                  <a:gd name="T21" fmla="*/ 0 h 61"/>
                  <a:gd name="T22" fmla="*/ 110 w 121"/>
                  <a:gd name="T23" fmla="*/ 0 h 61"/>
                  <a:gd name="T24" fmla="*/ 121 w 121"/>
                  <a:gd name="T25" fmla="*/ 10 h 61"/>
                  <a:gd name="T26" fmla="*/ 121 w 121"/>
                  <a:gd name="T27" fmla="*/ 58 h 61"/>
                  <a:gd name="T28" fmla="*/ 117 w 121"/>
                  <a:gd name="T29"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 h="61">
                    <a:moveTo>
                      <a:pt x="117" y="61"/>
                    </a:moveTo>
                    <a:cubicBezTo>
                      <a:pt x="115" y="61"/>
                      <a:pt x="114" y="60"/>
                      <a:pt x="114" y="58"/>
                    </a:cubicBezTo>
                    <a:cubicBezTo>
                      <a:pt x="114" y="10"/>
                      <a:pt x="114" y="10"/>
                      <a:pt x="114" y="10"/>
                    </a:cubicBezTo>
                    <a:cubicBezTo>
                      <a:pt x="114" y="8"/>
                      <a:pt x="112" y="7"/>
                      <a:pt x="110" y="7"/>
                    </a:cubicBezTo>
                    <a:cubicBezTo>
                      <a:pt x="11" y="7"/>
                      <a:pt x="11" y="7"/>
                      <a:pt x="11" y="7"/>
                    </a:cubicBezTo>
                    <a:cubicBezTo>
                      <a:pt x="9" y="7"/>
                      <a:pt x="7" y="8"/>
                      <a:pt x="7" y="10"/>
                    </a:cubicBezTo>
                    <a:cubicBezTo>
                      <a:pt x="7" y="58"/>
                      <a:pt x="7" y="58"/>
                      <a:pt x="7" y="58"/>
                    </a:cubicBezTo>
                    <a:cubicBezTo>
                      <a:pt x="7" y="60"/>
                      <a:pt x="6" y="61"/>
                      <a:pt x="4" y="61"/>
                    </a:cubicBezTo>
                    <a:cubicBezTo>
                      <a:pt x="2" y="61"/>
                      <a:pt x="0" y="60"/>
                      <a:pt x="0" y="58"/>
                    </a:cubicBezTo>
                    <a:cubicBezTo>
                      <a:pt x="0" y="10"/>
                      <a:pt x="0" y="10"/>
                      <a:pt x="0" y="10"/>
                    </a:cubicBezTo>
                    <a:cubicBezTo>
                      <a:pt x="0" y="4"/>
                      <a:pt x="5" y="0"/>
                      <a:pt x="11" y="0"/>
                    </a:cubicBezTo>
                    <a:cubicBezTo>
                      <a:pt x="110" y="0"/>
                      <a:pt x="110" y="0"/>
                      <a:pt x="110" y="0"/>
                    </a:cubicBezTo>
                    <a:cubicBezTo>
                      <a:pt x="116" y="0"/>
                      <a:pt x="121" y="4"/>
                      <a:pt x="121" y="10"/>
                    </a:cubicBezTo>
                    <a:cubicBezTo>
                      <a:pt x="121" y="58"/>
                      <a:pt x="121" y="58"/>
                      <a:pt x="121" y="58"/>
                    </a:cubicBezTo>
                    <a:cubicBezTo>
                      <a:pt x="121" y="60"/>
                      <a:pt x="119" y="61"/>
                      <a:pt x="117"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Freeform 34">
                <a:extLst>
                  <a:ext uri="{FF2B5EF4-FFF2-40B4-BE49-F238E27FC236}">
                    <a16:creationId xmlns:a16="http://schemas.microsoft.com/office/drawing/2014/main" id="{66A8094E-CA8B-49B4-B60C-F1DC86E4DA7F}"/>
                  </a:ext>
                </a:extLst>
              </p:cNvPr>
              <p:cNvSpPr>
                <a:spLocks/>
              </p:cNvSpPr>
              <p:nvPr/>
            </p:nvSpPr>
            <p:spPr bwMode="auto">
              <a:xfrm>
                <a:off x="4095" y="3368"/>
                <a:ext cx="57" cy="82"/>
              </a:xfrm>
              <a:custGeom>
                <a:avLst/>
                <a:gdLst>
                  <a:gd name="T0" fmla="*/ 0 w 24"/>
                  <a:gd name="T1" fmla="*/ 16 h 34"/>
                  <a:gd name="T2" fmla="*/ 21 w 24"/>
                  <a:gd name="T3" fmla="*/ 0 h 34"/>
                  <a:gd name="T4" fmla="*/ 24 w 24"/>
                  <a:gd name="T5" fmla="*/ 1 h 34"/>
                  <a:gd name="T6" fmla="*/ 24 w 24"/>
                  <a:gd name="T7" fmla="*/ 33 h 34"/>
                  <a:gd name="T8" fmla="*/ 21 w 24"/>
                  <a:gd name="T9" fmla="*/ 34 h 34"/>
                  <a:gd name="T10" fmla="*/ 0 w 24"/>
                  <a:gd name="T11" fmla="*/ 18 h 34"/>
                  <a:gd name="T12" fmla="*/ 0 w 24"/>
                  <a:gd name="T13" fmla="*/ 16 h 34"/>
                </a:gdLst>
                <a:ahLst/>
                <a:cxnLst>
                  <a:cxn ang="0">
                    <a:pos x="T0" y="T1"/>
                  </a:cxn>
                  <a:cxn ang="0">
                    <a:pos x="T2" y="T3"/>
                  </a:cxn>
                  <a:cxn ang="0">
                    <a:pos x="T4" y="T5"/>
                  </a:cxn>
                  <a:cxn ang="0">
                    <a:pos x="T6" y="T7"/>
                  </a:cxn>
                  <a:cxn ang="0">
                    <a:pos x="T8" y="T9"/>
                  </a:cxn>
                  <a:cxn ang="0">
                    <a:pos x="T10" y="T11"/>
                  </a:cxn>
                  <a:cxn ang="0">
                    <a:pos x="T12" y="T13"/>
                  </a:cxn>
                </a:cxnLst>
                <a:rect l="0" t="0" r="r" b="b"/>
                <a:pathLst>
                  <a:path w="24" h="34">
                    <a:moveTo>
                      <a:pt x="0" y="16"/>
                    </a:moveTo>
                    <a:cubicBezTo>
                      <a:pt x="21" y="0"/>
                      <a:pt x="21" y="0"/>
                      <a:pt x="21" y="0"/>
                    </a:cubicBezTo>
                    <a:cubicBezTo>
                      <a:pt x="22" y="0"/>
                      <a:pt x="24" y="0"/>
                      <a:pt x="24" y="1"/>
                    </a:cubicBezTo>
                    <a:cubicBezTo>
                      <a:pt x="24" y="33"/>
                      <a:pt x="24" y="33"/>
                      <a:pt x="24" y="33"/>
                    </a:cubicBezTo>
                    <a:cubicBezTo>
                      <a:pt x="24" y="34"/>
                      <a:pt x="22" y="34"/>
                      <a:pt x="21" y="34"/>
                    </a:cubicBezTo>
                    <a:cubicBezTo>
                      <a:pt x="0" y="18"/>
                      <a:pt x="0" y="18"/>
                      <a:pt x="0" y="18"/>
                    </a:cubicBezTo>
                    <a:cubicBezTo>
                      <a:pt x="0" y="18"/>
                      <a:pt x="0" y="17"/>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Freeform 35">
                <a:extLst>
                  <a:ext uri="{FF2B5EF4-FFF2-40B4-BE49-F238E27FC236}">
                    <a16:creationId xmlns:a16="http://schemas.microsoft.com/office/drawing/2014/main" id="{E8CEEEB5-CA55-4FFD-B992-3F96A5F22517}"/>
                  </a:ext>
                </a:extLst>
              </p:cNvPr>
              <p:cNvSpPr>
                <a:spLocks/>
              </p:cNvSpPr>
              <p:nvPr/>
            </p:nvSpPr>
            <p:spPr bwMode="auto">
              <a:xfrm>
                <a:off x="4464" y="3370"/>
                <a:ext cx="58" cy="80"/>
              </a:xfrm>
              <a:custGeom>
                <a:avLst/>
                <a:gdLst>
                  <a:gd name="T0" fmla="*/ 2 w 24"/>
                  <a:gd name="T1" fmla="*/ 0 h 33"/>
                  <a:gd name="T2" fmla="*/ 23 w 24"/>
                  <a:gd name="T3" fmla="*/ 15 h 33"/>
                  <a:gd name="T4" fmla="*/ 23 w 24"/>
                  <a:gd name="T5" fmla="*/ 17 h 33"/>
                  <a:gd name="T6" fmla="*/ 2 w 24"/>
                  <a:gd name="T7" fmla="*/ 33 h 33"/>
                  <a:gd name="T8" fmla="*/ 0 w 24"/>
                  <a:gd name="T9" fmla="*/ 32 h 33"/>
                  <a:gd name="T10" fmla="*/ 0 w 24"/>
                  <a:gd name="T11" fmla="*/ 2 h 33"/>
                  <a:gd name="T12" fmla="*/ 2 w 24"/>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2" y="0"/>
                    </a:moveTo>
                    <a:cubicBezTo>
                      <a:pt x="23" y="15"/>
                      <a:pt x="23" y="15"/>
                      <a:pt x="23" y="15"/>
                    </a:cubicBezTo>
                    <a:cubicBezTo>
                      <a:pt x="24" y="16"/>
                      <a:pt x="24" y="17"/>
                      <a:pt x="23" y="17"/>
                    </a:cubicBezTo>
                    <a:cubicBezTo>
                      <a:pt x="2" y="33"/>
                      <a:pt x="2" y="33"/>
                      <a:pt x="2" y="33"/>
                    </a:cubicBezTo>
                    <a:cubicBezTo>
                      <a:pt x="1" y="33"/>
                      <a:pt x="0" y="33"/>
                      <a:pt x="0" y="32"/>
                    </a:cubicBezTo>
                    <a:cubicBezTo>
                      <a:pt x="0" y="2"/>
                      <a:pt x="0" y="2"/>
                      <a:pt x="0" y="2"/>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 name="Freeform 36">
                <a:extLst>
                  <a:ext uri="{FF2B5EF4-FFF2-40B4-BE49-F238E27FC236}">
                    <a16:creationId xmlns:a16="http://schemas.microsoft.com/office/drawing/2014/main" id="{ABFCF486-7683-49D2-918F-77BFC270EEB1}"/>
                  </a:ext>
                </a:extLst>
              </p:cNvPr>
              <p:cNvSpPr>
                <a:spLocks/>
              </p:cNvSpPr>
              <p:nvPr/>
            </p:nvSpPr>
            <p:spPr bwMode="auto">
              <a:xfrm>
                <a:off x="4092" y="3430"/>
                <a:ext cx="140" cy="248"/>
              </a:xfrm>
              <a:custGeom>
                <a:avLst/>
                <a:gdLst>
                  <a:gd name="T0" fmla="*/ 0 w 58"/>
                  <a:gd name="T1" fmla="*/ 2 h 103"/>
                  <a:gd name="T2" fmla="*/ 0 w 58"/>
                  <a:gd name="T3" fmla="*/ 101 h 103"/>
                  <a:gd name="T4" fmla="*/ 2 w 58"/>
                  <a:gd name="T5" fmla="*/ 102 h 103"/>
                  <a:gd name="T6" fmla="*/ 58 w 58"/>
                  <a:gd name="T7" fmla="*/ 44 h 103"/>
                  <a:gd name="T8" fmla="*/ 57 w 58"/>
                  <a:gd name="T9" fmla="*/ 42 h 103"/>
                  <a:gd name="T10" fmla="*/ 2 w 58"/>
                  <a:gd name="T11" fmla="*/ 1 h 103"/>
                  <a:gd name="T12" fmla="*/ 0 w 58"/>
                  <a:gd name="T13" fmla="*/ 2 h 103"/>
                </a:gdLst>
                <a:ahLst/>
                <a:cxnLst>
                  <a:cxn ang="0">
                    <a:pos x="T0" y="T1"/>
                  </a:cxn>
                  <a:cxn ang="0">
                    <a:pos x="T2" y="T3"/>
                  </a:cxn>
                  <a:cxn ang="0">
                    <a:pos x="T4" y="T5"/>
                  </a:cxn>
                  <a:cxn ang="0">
                    <a:pos x="T6" y="T7"/>
                  </a:cxn>
                  <a:cxn ang="0">
                    <a:pos x="T8" y="T9"/>
                  </a:cxn>
                  <a:cxn ang="0">
                    <a:pos x="T10" y="T11"/>
                  </a:cxn>
                  <a:cxn ang="0">
                    <a:pos x="T12" y="T13"/>
                  </a:cxn>
                </a:cxnLst>
                <a:rect l="0" t="0" r="r" b="b"/>
                <a:pathLst>
                  <a:path w="58" h="103">
                    <a:moveTo>
                      <a:pt x="0" y="2"/>
                    </a:moveTo>
                    <a:cubicBezTo>
                      <a:pt x="0" y="101"/>
                      <a:pt x="0" y="101"/>
                      <a:pt x="0" y="101"/>
                    </a:cubicBezTo>
                    <a:cubicBezTo>
                      <a:pt x="0" y="102"/>
                      <a:pt x="1" y="103"/>
                      <a:pt x="2" y="102"/>
                    </a:cubicBezTo>
                    <a:cubicBezTo>
                      <a:pt x="58" y="44"/>
                      <a:pt x="58" y="44"/>
                      <a:pt x="58" y="44"/>
                    </a:cubicBezTo>
                    <a:cubicBezTo>
                      <a:pt x="58" y="43"/>
                      <a:pt x="58" y="42"/>
                      <a:pt x="57" y="42"/>
                    </a:cubicBezTo>
                    <a:cubicBezTo>
                      <a:pt x="2" y="1"/>
                      <a:pt x="2" y="1"/>
                      <a:pt x="2" y="1"/>
                    </a:cubicBezTo>
                    <a:cubicBezTo>
                      <a:pt x="1"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 name="Freeform 37">
                <a:extLst>
                  <a:ext uri="{FF2B5EF4-FFF2-40B4-BE49-F238E27FC236}">
                    <a16:creationId xmlns:a16="http://schemas.microsoft.com/office/drawing/2014/main" id="{FE58F8D5-EB78-4DCE-9239-B8B9A0CCABD1}"/>
                  </a:ext>
                </a:extLst>
              </p:cNvPr>
              <p:cNvSpPr>
                <a:spLocks/>
              </p:cNvSpPr>
              <p:nvPr/>
            </p:nvSpPr>
            <p:spPr bwMode="auto">
              <a:xfrm>
                <a:off x="4383" y="3430"/>
                <a:ext cx="141" cy="248"/>
              </a:xfrm>
              <a:custGeom>
                <a:avLst/>
                <a:gdLst>
                  <a:gd name="T0" fmla="*/ 59 w 59"/>
                  <a:gd name="T1" fmla="*/ 2 h 103"/>
                  <a:gd name="T2" fmla="*/ 59 w 59"/>
                  <a:gd name="T3" fmla="*/ 101 h 103"/>
                  <a:gd name="T4" fmla="*/ 56 w 59"/>
                  <a:gd name="T5" fmla="*/ 102 h 103"/>
                  <a:gd name="T6" fmla="*/ 1 w 59"/>
                  <a:gd name="T7" fmla="*/ 44 h 103"/>
                  <a:gd name="T8" fmla="*/ 1 w 59"/>
                  <a:gd name="T9" fmla="*/ 42 h 103"/>
                  <a:gd name="T10" fmla="*/ 56 w 59"/>
                  <a:gd name="T11" fmla="*/ 1 h 103"/>
                  <a:gd name="T12" fmla="*/ 59 w 59"/>
                  <a:gd name="T13" fmla="*/ 2 h 103"/>
                </a:gdLst>
                <a:ahLst/>
                <a:cxnLst>
                  <a:cxn ang="0">
                    <a:pos x="T0" y="T1"/>
                  </a:cxn>
                  <a:cxn ang="0">
                    <a:pos x="T2" y="T3"/>
                  </a:cxn>
                  <a:cxn ang="0">
                    <a:pos x="T4" y="T5"/>
                  </a:cxn>
                  <a:cxn ang="0">
                    <a:pos x="T6" y="T7"/>
                  </a:cxn>
                  <a:cxn ang="0">
                    <a:pos x="T8" y="T9"/>
                  </a:cxn>
                  <a:cxn ang="0">
                    <a:pos x="T10" y="T11"/>
                  </a:cxn>
                  <a:cxn ang="0">
                    <a:pos x="T12" y="T13"/>
                  </a:cxn>
                </a:cxnLst>
                <a:rect l="0" t="0" r="r" b="b"/>
                <a:pathLst>
                  <a:path w="59" h="103">
                    <a:moveTo>
                      <a:pt x="59" y="2"/>
                    </a:moveTo>
                    <a:cubicBezTo>
                      <a:pt x="59" y="101"/>
                      <a:pt x="59" y="101"/>
                      <a:pt x="59" y="101"/>
                    </a:cubicBezTo>
                    <a:cubicBezTo>
                      <a:pt x="59" y="102"/>
                      <a:pt x="57" y="103"/>
                      <a:pt x="56" y="102"/>
                    </a:cubicBezTo>
                    <a:cubicBezTo>
                      <a:pt x="1" y="44"/>
                      <a:pt x="1" y="44"/>
                      <a:pt x="1" y="44"/>
                    </a:cubicBezTo>
                    <a:cubicBezTo>
                      <a:pt x="0" y="43"/>
                      <a:pt x="0" y="42"/>
                      <a:pt x="1" y="42"/>
                    </a:cubicBezTo>
                    <a:cubicBezTo>
                      <a:pt x="56" y="1"/>
                      <a:pt x="56" y="1"/>
                      <a:pt x="56" y="1"/>
                    </a:cubicBezTo>
                    <a:cubicBezTo>
                      <a:pt x="57" y="0"/>
                      <a:pt x="59" y="1"/>
                      <a:pt x="5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 name="Line 38">
                <a:extLst>
                  <a:ext uri="{FF2B5EF4-FFF2-40B4-BE49-F238E27FC236}">
                    <a16:creationId xmlns:a16="http://schemas.microsoft.com/office/drawing/2014/main" id="{6C501286-5B12-4CBC-A4E2-1230A380C3B5}"/>
                  </a:ext>
                </a:extLst>
              </p:cNvPr>
              <p:cNvSpPr>
                <a:spLocks noChangeShapeType="1"/>
              </p:cNvSpPr>
              <p:nvPr/>
            </p:nvSpPr>
            <p:spPr bwMode="auto">
              <a:xfrm>
                <a:off x="4112" y="3683"/>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 name="Line 39">
                <a:extLst>
                  <a:ext uri="{FF2B5EF4-FFF2-40B4-BE49-F238E27FC236}">
                    <a16:creationId xmlns:a16="http://schemas.microsoft.com/office/drawing/2014/main" id="{7CDDAD53-77F3-49D3-B1F7-24D8F2FF40A5}"/>
                  </a:ext>
                </a:extLst>
              </p:cNvPr>
              <p:cNvSpPr>
                <a:spLocks noChangeShapeType="1"/>
              </p:cNvSpPr>
              <p:nvPr/>
            </p:nvSpPr>
            <p:spPr bwMode="auto">
              <a:xfrm>
                <a:off x="4112" y="3683"/>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 name="Freeform 40">
                <a:extLst>
                  <a:ext uri="{FF2B5EF4-FFF2-40B4-BE49-F238E27FC236}">
                    <a16:creationId xmlns:a16="http://schemas.microsoft.com/office/drawing/2014/main" id="{59A94E9B-C7F8-4DE4-A31F-E13C4F4F5414}"/>
                  </a:ext>
                </a:extLst>
              </p:cNvPr>
              <p:cNvSpPr>
                <a:spLocks/>
              </p:cNvSpPr>
              <p:nvPr/>
            </p:nvSpPr>
            <p:spPr bwMode="auto">
              <a:xfrm>
                <a:off x="4116" y="3481"/>
                <a:ext cx="380" cy="202"/>
              </a:xfrm>
              <a:custGeom>
                <a:avLst/>
                <a:gdLst>
                  <a:gd name="T0" fmla="*/ 78 w 158"/>
                  <a:gd name="T1" fmla="*/ 0 h 84"/>
                  <a:gd name="T2" fmla="*/ 0 w 158"/>
                  <a:gd name="T3" fmla="*/ 81 h 84"/>
                  <a:gd name="T4" fmla="*/ 2 w 158"/>
                  <a:gd name="T5" fmla="*/ 84 h 84"/>
                  <a:gd name="T6" fmla="*/ 156 w 158"/>
                  <a:gd name="T7" fmla="*/ 84 h 84"/>
                  <a:gd name="T8" fmla="*/ 158 w 158"/>
                  <a:gd name="T9" fmla="*/ 81 h 84"/>
                  <a:gd name="T10" fmla="*/ 80 w 158"/>
                  <a:gd name="T11" fmla="*/ 0 h 84"/>
                  <a:gd name="T12" fmla="*/ 78 w 15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158" h="84">
                    <a:moveTo>
                      <a:pt x="78" y="0"/>
                    </a:moveTo>
                    <a:cubicBezTo>
                      <a:pt x="0" y="81"/>
                      <a:pt x="0" y="81"/>
                      <a:pt x="0" y="81"/>
                    </a:cubicBezTo>
                    <a:cubicBezTo>
                      <a:pt x="0" y="82"/>
                      <a:pt x="0" y="84"/>
                      <a:pt x="2" y="84"/>
                    </a:cubicBezTo>
                    <a:cubicBezTo>
                      <a:pt x="156" y="84"/>
                      <a:pt x="156" y="84"/>
                      <a:pt x="156" y="84"/>
                    </a:cubicBezTo>
                    <a:cubicBezTo>
                      <a:pt x="158" y="84"/>
                      <a:pt x="158" y="82"/>
                      <a:pt x="158" y="81"/>
                    </a:cubicBezTo>
                    <a:cubicBezTo>
                      <a:pt x="80" y="0"/>
                      <a:pt x="80" y="0"/>
                      <a:pt x="80" y="0"/>
                    </a:cubicBezTo>
                    <a:cubicBezTo>
                      <a:pt x="80" y="0"/>
                      <a:pt x="79" y="0"/>
                      <a:pt x="7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p>
            </p:txBody>
          </p:sp>
        </p:grpSp>
        <p:sp>
          <p:nvSpPr>
            <p:cNvPr id="77" name="Content Placeholder 2">
              <a:extLst>
                <a:ext uri="{FF2B5EF4-FFF2-40B4-BE49-F238E27FC236}">
                  <a16:creationId xmlns:a16="http://schemas.microsoft.com/office/drawing/2014/main" id="{F1E7CDD7-1959-46D2-AB5F-EE18E4E81C2B}"/>
                </a:ext>
              </a:extLst>
            </p:cNvPr>
            <p:cNvSpPr txBox="1">
              <a:spLocks/>
            </p:cNvSpPr>
            <p:nvPr/>
          </p:nvSpPr>
          <p:spPr bwMode="auto">
            <a:xfrm>
              <a:off x="4263287" y="4476519"/>
              <a:ext cx="2149475" cy="1179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ts val="1680"/>
                </a:lnSpc>
                <a:spcBef>
                  <a:spcPct val="0"/>
                </a:spcBef>
                <a:buNone/>
              </a:pPr>
              <a:r>
                <a:rPr lang="en-US" altLang="zh-TW" sz="1400" dirty="0">
                  <a:solidFill>
                    <a:srgbClr val="585148"/>
                  </a:solidFill>
                </a:rPr>
                <a:t>P&amp;L corrections were unable to be completed due to the lack of workforce in the </a:t>
              </a:r>
            </a:p>
            <a:p>
              <a:pPr algn="ctr">
                <a:lnSpc>
                  <a:spcPts val="1680"/>
                </a:lnSpc>
                <a:spcBef>
                  <a:spcPct val="0"/>
                </a:spcBef>
                <a:buNone/>
              </a:pPr>
              <a:r>
                <a:rPr lang="en-US" altLang="zh-TW" sz="1400" dirty="0">
                  <a:solidFill>
                    <a:srgbClr val="585148"/>
                  </a:solidFill>
                </a:rPr>
                <a:t>Data Integrity Team</a:t>
              </a:r>
            </a:p>
          </p:txBody>
        </p:sp>
        <p:sp>
          <p:nvSpPr>
            <p:cNvPr id="80" name="Oval 79">
              <a:extLst>
                <a:ext uri="{FF2B5EF4-FFF2-40B4-BE49-F238E27FC236}">
                  <a16:creationId xmlns:a16="http://schemas.microsoft.com/office/drawing/2014/main" id="{7D23352F-7ADB-4355-847A-D78F4CC6B6F6}"/>
                </a:ext>
              </a:extLst>
            </p:cNvPr>
            <p:cNvSpPr>
              <a:spLocks noChangeAspect="1"/>
            </p:cNvSpPr>
            <p:nvPr/>
          </p:nvSpPr>
          <p:spPr>
            <a:xfrm>
              <a:off x="5395175" y="3464014"/>
              <a:ext cx="466725" cy="468313"/>
            </a:xfrm>
            <a:prstGeom prst="ellipse">
              <a:avLst/>
            </a:prstGeom>
            <a:solidFill>
              <a:srgbClr val="585148"/>
            </a:solidFill>
            <a:ln>
              <a:noFill/>
            </a:ln>
            <a:effectLst>
              <a:outerShdw blurRad="1270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b="1" dirty="0"/>
                <a:t>1</a:t>
              </a:r>
              <a:endParaRPr lang="id-ID" b="1" dirty="0"/>
            </a:p>
          </p:txBody>
        </p:sp>
      </p:grpSp>
      <p:grpSp>
        <p:nvGrpSpPr>
          <p:cNvPr id="11" name="Group 10">
            <a:extLst>
              <a:ext uri="{FF2B5EF4-FFF2-40B4-BE49-F238E27FC236}">
                <a16:creationId xmlns:a16="http://schemas.microsoft.com/office/drawing/2014/main" id="{07EAA395-CCB2-41C3-A783-A111493B475D}"/>
              </a:ext>
            </a:extLst>
          </p:cNvPr>
          <p:cNvGrpSpPr/>
          <p:nvPr/>
        </p:nvGrpSpPr>
        <p:grpSpPr>
          <a:xfrm>
            <a:off x="6793002" y="3464014"/>
            <a:ext cx="2518967" cy="2579599"/>
            <a:chOff x="6627994" y="3481477"/>
            <a:chExt cx="2518967" cy="2579599"/>
          </a:xfrm>
        </p:grpSpPr>
        <p:sp>
          <p:nvSpPr>
            <p:cNvPr id="78" name="Content Placeholder 2">
              <a:extLst>
                <a:ext uri="{FF2B5EF4-FFF2-40B4-BE49-F238E27FC236}">
                  <a16:creationId xmlns:a16="http://schemas.microsoft.com/office/drawing/2014/main" id="{117B317F-3EFE-40B1-8690-C598FA31365A}"/>
                </a:ext>
              </a:extLst>
            </p:cNvPr>
            <p:cNvSpPr txBox="1">
              <a:spLocks/>
            </p:cNvSpPr>
            <p:nvPr/>
          </p:nvSpPr>
          <p:spPr bwMode="auto">
            <a:xfrm>
              <a:off x="6627994" y="4495863"/>
              <a:ext cx="2518967" cy="156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buNone/>
              </a:pPr>
              <a:r>
                <a:rPr lang="en-US" altLang="zh-TW" sz="1400" dirty="0">
                  <a:solidFill>
                    <a:srgbClr val="585148"/>
                  </a:solidFill>
                </a:rPr>
                <a:t>a) Generating instant feedback with 90% of relevance and it is available 24/7</a:t>
              </a:r>
            </a:p>
            <a:p>
              <a:pPr>
                <a:buNone/>
              </a:pPr>
              <a:r>
                <a:rPr lang="en-US" altLang="zh-TW" sz="1400" dirty="0">
                  <a:solidFill>
                    <a:srgbClr val="585148"/>
                  </a:solidFill>
                </a:rPr>
                <a:t>b) Striking up human-like conversations with users through answering inquiries     or providing suggestions</a:t>
              </a:r>
            </a:p>
            <a:p>
              <a:endParaRPr lang="en-US" altLang="zh-TW" sz="1400" dirty="0"/>
            </a:p>
          </p:txBody>
        </p:sp>
        <p:grpSp>
          <p:nvGrpSpPr>
            <p:cNvPr id="6" name="Group 5">
              <a:extLst>
                <a:ext uri="{FF2B5EF4-FFF2-40B4-BE49-F238E27FC236}">
                  <a16:creationId xmlns:a16="http://schemas.microsoft.com/office/drawing/2014/main" id="{1B4E6E04-2E15-4014-B713-71A811B86049}"/>
                </a:ext>
              </a:extLst>
            </p:cNvPr>
            <p:cNvGrpSpPr/>
            <p:nvPr/>
          </p:nvGrpSpPr>
          <p:grpSpPr>
            <a:xfrm>
              <a:off x="7405331" y="3481477"/>
              <a:ext cx="887031" cy="866457"/>
              <a:chOff x="7405331" y="3481477"/>
              <a:chExt cx="887031" cy="866457"/>
            </a:xfrm>
          </p:grpSpPr>
          <p:grpSp>
            <p:nvGrpSpPr>
              <p:cNvPr id="63" name="Group 62">
                <a:extLst>
                  <a:ext uri="{FF2B5EF4-FFF2-40B4-BE49-F238E27FC236}">
                    <a16:creationId xmlns:a16="http://schemas.microsoft.com/office/drawing/2014/main" id="{FBA96689-1059-4707-960E-9F4C395EC8C7}"/>
                  </a:ext>
                </a:extLst>
              </p:cNvPr>
              <p:cNvGrpSpPr>
                <a:grpSpLocks noChangeAspect="1"/>
              </p:cNvGrpSpPr>
              <p:nvPr/>
            </p:nvGrpSpPr>
            <p:grpSpPr>
              <a:xfrm>
                <a:off x="7405331" y="3579389"/>
                <a:ext cx="708850" cy="768545"/>
                <a:chOff x="3843339" y="2197101"/>
                <a:chExt cx="452437" cy="490538"/>
              </a:xfrm>
              <a:solidFill>
                <a:schemeClr val="accent1">
                  <a:lumMod val="40000"/>
                  <a:lumOff val="60000"/>
                </a:schemeClr>
              </a:solidFill>
            </p:grpSpPr>
            <p:sp>
              <p:nvSpPr>
                <p:cNvPr id="64" name="Rectangle 63">
                  <a:extLst>
                    <a:ext uri="{FF2B5EF4-FFF2-40B4-BE49-F238E27FC236}">
                      <a16:creationId xmlns:a16="http://schemas.microsoft.com/office/drawing/2014/main" id="{FC45A284-7E8B-4B73-9B52-603F7CBE9DA1}"/>
                    </a:ext>
                  </a:extLst>
                </p:cNvPr>
                <p:cNvSpPr>
                  <a:spLocks noChangeArrowheads="1"/>
                </p:cNvSpPr>
                <p:nvPr/>
              </p:nvSpPr>
              <p:spPr bwMode="auto">
                <a:xfrm>
                  <a:off x="3843339" y="2249488"/>
                  <a:ext cx="66675" cy="438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64">
                  <a:extLst>
                    <a:ext uri="{FF2B5EF4-FFF2-40B4-BE49-F238E27FC236}">
                      <a16:creationId xmlns:a16="http://schemas.microsoft.com/office/drawing/2014/main" id="{5E6B3C92-9E2A-4F40-B7C3-DD439BDC05D2}"/>
                    </a:ext>
                  </a:extLst>
                </p:cNvPr>
                <p:cNvSpPr>
                  <a:spLocks noChangeArrowheads="1"/>
                </p:cNvSpPr>
                <p:nvPr/>
              </p:nvSpPr>
              <p:spPr bwMode="auto">
                <a:xfrm>
                  <a:off x="3940176" y="2489201"/>
                  <a:ext cx="65088" cy="1984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65">
                  <a:extLst>
                    <a:ext uri="{FF2B5EF4-FFF2-40B4-BE49-F238E27FC236}">
                      <a16:creationId xmlns:a16="http://schemas.microsoft.com/office/drawing/2014/main" id="{FB85A52A-65F0-4C7C-8E00-0AB4E1A54D17}"/>
                    </a:ext>
                  </a:extLst>
                </p:cNvPr>
                <p:cNvSpPr>
                  <a:spLocks noChangeArrowheads="1"/>
                </p:cNvSpPr>
                <p:nvPr/>
              </p:nvSpPr>
              <p:spPr bwMode="auto">
                <a:xfrm>
                  <a:off x="4035426" y="2314576"/>
                  <a:ext cx="66675" cy="373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66">
                  <a:extLst>
                    <a:ext uri="{FF2B5EF4-FFF2-40B4-BE49-F238E27FC236}">
                      <a16:creationId xmlns:a16="http://schemas.microsoft.com/office/drawing/2014/main" id="{7F2547AD-44BC-4EB9-8676-5EC2585C2770}"/>
                    </a:ext>
                  </a:extLst>
                </p:cNvPr>
                <p:cNvSpPr>
                  <a:spLocks noChangeArrowheads="1"/>
                </p:cNvSpPr>
                <p:nvPr/>
              </p:nvSpPr>
              <p:spPr bwMode="auto">
                <a:xfrm>
                  <a:off x="4133851" y="2432051"/>
                  <a:ext cx="63500" cy="255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67">
                  <a:extLst>
                    <a:ext uri="{FF2B5EF4-FFF2-40B4-BE49-F238E27FC236}">
                      <a16:creationId xmlns:a16="http://schemas.microsoft.com/office/drawing/2014/main" id="{E5A40A4E-3196-4F8B-ADFD-249CB81C3454}"/>
                    </a:ext>
                  </a:extLst>
                </p:cNvPr>
                <p:cNvSpPr>
                  <a:spLocks noChangeArrowheads="1"/>
                </p:cNvSpPr>
                <p:nvPr/>
              </p:nvSpPr>
              <p:spPr bwMode="auto">
                <a:xfrm>
                  <a:off x="4229101" y="2389188"/>
                  <a:ext cx="66675" cy="298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68">
                  <a:extLst>
                    <a:ext uri="{FF2B5EF4-FFF2-40B4-BE49-F238E27FC236}">
                      <a16:creationId xmlns:a16="http://schemas.microsoft.com/office/drawing/2014/main" id="{DB238902-4923-440F-9529-09668E64A7F4}"/>
                    </a:ext>
                  </a:extLst>
                </p:cNvPr>
                <p:cNvSpPr>
                  <a:spLocks noChangeArrowheads="1"/>
                </p:cNvSpPr>
                <p:nvPr/>
              </p:nvSpPr>
              <p:spPr bwMode="auto">
                <a:xfrm>
                  <a:off x="3843339" y="2197101"/>
                  <a:ext cx="6667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69">
                  <a:extLst>
                    <a:ext uri="{FF2B5EF4-FFF2-40B4-BE49-F238E27FC236}">
                      <a16:creationId xmlns:a16="http://schemas.microsoft.com/office/drawing/2014/main" id="{B78ECAAC-613D-4646-B40C-B3AF788B40E1}"/>
                    </a:ext>
                  </a:extLst>
                </p:cNvPr>
                <p:cNvSpPr>
                  <a:spLocks noChangeArrowheads="1"/>
                </p:cNvSpPr>
                <p:nvPr/>
              </p:nvSpPr>
              <p:spPr bwMode="auto">
                <a:xfrm>
                  <a:off x="4035426" y="2265363"/>
                  <a:ext cx="6667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70">
                  <a:extLst>
                    <a:ext uri="{FF2B5EF4-FFF2-40B4-BE49-F238E27FC236}">
                      <a16:creationId xmlns:a16="http://schemas.microsoft.com/office/drawing/2014/main" id="{137CDF50-1BF5-4217-AE76-D5954A784D72}"/>
                    </a:ext>
                  </a:extLst>
                </p:cNvPr>
                <p:cNvSpPr>
                  <a:spLocks noChangeArrowheads="1"/>
                </p:cNvSpPr>
                <p:nvPr/>
              </p:nvSpPr>
              <p:spPr bwMode="auto">
                <a:xfrm>
                  <a:off x="4133851" y="2382838"/>
                  <a:ext cx="63500"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71">
                  <a:extLst>
                    <a:ext uri="{FF2B5EF4-FFF2-40B4-BE49-F238E27FC236}">
                      <a16:creationId xmlns:a16="http://schemas.microsoft.com/office/drawing/2014/main" id="{7533664B-3819-47E7-B51E-1818B3B82FF4}"/>
                    </a:ext>
                  </a:extLst>
                </p:cNvPr>
                <p:cNvSpPr>
                  <a:spLocks noChangeArrowheads="1"/>
                </p:cNvSpPr>
                <p:nvPr/>
              </p:nvSpPr>
              <p:spPr bwMode="auto">
                <a:xfrm>
                  <a:off x="4229101" y="2341563"/>
                  <a:ext cx="6667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72">
                  <a:extLst>
                    <a:ext uri="{FF2B5EF4-FFF2-40B4-BE49-F238E27FC236}">
                      <a16:creationId xmlns:a16="http://schemas.microsoft.com/office/drawing/2014/main" id="{B6F11529-6DD6-4CAA-BA46-F36FD1311241}"/>
                    </a:ext>
                  </a:extLst>
                </p:cNvPr>
                <p:cNvSpPr>
                  <a:spLocks noChangeArrowheads="1"/>
                </p:cNvSpPr>
                <p:nvPr/>
              </p:nvSpPr>
              <p:spPr bwMode="auto">
                <a:xfrm>
                  <a:off x="3940176" y="2439988"/>
                  <a:ext cx="65088"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1" name="Oval 80">
                <a:extLst>
                  <a:ext uri="{FF2B5EF4-FFF2-40B4-BE49-F238E27FC236}">
                    <a16:creationId xmlns:a16="http://schemas.microsoft.com/office/drawing/2014/main" id="{E5471130-7117-4498-AB81-BCE4B2D75E6B}"/>
                  </a:ext>
                </a:extLst>
              </p:cNvPr>
              <p:cNvSpPr>
                <a:spLocks noChangeAspect="1"/>
              </p:cNvSpPr>
              <p:nvPr/>
            </p:nvSpPr>
            <p:spPr>
              <a:xfrm>
                <a:off x="7825637" y="3481477"/>
                <a:ext cx="466725" cy="468312"/>
              </a:xfrm>
              <a:prstGeom prst="ellipse">
                <a:avLst/>
              </a:prstGeom>
              <a:solidFill>
                <a:schemeClr val="accent2">
                  <a:lumMod val="50000"/>
                </a:schemeClr>
              </a:solidFill>
              <a:ln>
                <a:noFill/>
              </a:ln>
              <a:effectLst>
                <a:outerShdw blurRad="1270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b="1" dirty="0"/>
                  <a:t>2</a:t>
                </a:r>
                <a:endParaRPr lang="id-ID" b="1" dirty="0"/>
              </a:p>
            </p:txBody>
          </p:sp>
        </p:grpSp>
      </p:grpSp>
      <p:grpSp>
        <p:nvGrpSpPr>
          <p:cNvPr id="13" name="Group 12">
            <a:extLst>
              <a:ext uri="{FF2B5EF4-FFF2-40B4-BE49-F238E27FC236}">
                <a16:creationId xmlns:a16="http://schemas.microsoft.com/office/drawing/2014/main" id="{DCA5FEC9-743F-4022-84DE-66128F23F966}"/>
              </a:ext>
            </a:extLst>
          </p:cNvPr>
          <p:cNvGrpSpPr/>
          <p:nvPr/>
        </p:nvGrpSpPr>
        <p:grpSpPr>
          <a:xfrm>
            <a:off x="9559641" y="3484652"/>
            <a:ext cx="2149475" cy="2173166"/>
            <a:chOff x="9788241" y="3484652"/>
            <a:chExt cx="2149475" cy="2173166"/>
          </a:xfrm>
        </p:grpSpPr>
        <p:grpSp>
          <p:nvGrpSpPr>
            <p:cNvPr id="49" name="Group 53">
              <a:extLst>
                <a:ext uri="{FF2B5EF4-FFF2-40B4-BE49-F238E27FC236}">
                  <a16:creationId xmlns:a16="http://schemas.microsoft.com/office/drawing/2014/main" id="{0700A5E7-3FC4-490E-91A0-9565F664DBB9}"/>
                </a:ext>
              </a:extLst>
            </p:cNvPr>
            <p:cNvGrpSpPr>
              <a:grpSpLocks noChangeAspect="1"/>
            </p:cNvGrpSpPr>
            <p:nvPr/>
          </p:nvGrpSpPr>
          <p:grpSpPr bwMode="auto">
            <a:xfrm flipH="1">
              <a:off x="10410648" y="3487723"/>
              <a:ext cx="904660" cy="883918"/>
              <a:chOff x="5751" y="1985"/>
              <a:chExt cx="561" cy="543"/>
            </a:xfrm>
            <a:solidFill>
              <a:schemeClr val="accent1">
                <a:lumMod val="40000"/>
                <a:lumOff val="60000"/>
              </a:schemeClr>
            </a:solidFill>
          </p:grpSpPr>
          <p:sp>
            <p:nvSpPr>
              <p:cNvPr id="50" name="Freeform 54">
                <a:extLst>
                  <a:ext uri="{FF2B5EF4-FFF2-40B4-BE49-F238E27FC236}">
                    <a16:creationId xmlns:a16="http://schemas.microsoft.com/office/drawing/2014/main" id="{AF8F5802-4FD9-4BA5-A1A5-94BC5BFFBE12}"/>
                  </a:ext>
                </a:extLst>
              </p:cNvPr>
              <p:cNvSpPr>
                <a:spLocks/>
              </p:cNvSpPr>
              <p:nvPr/>
            </p:nvSpPr>
            <p:spPr bwMode="auto">
              <a:xfrm>
                <a:off x="6173" y="1997"/>
                <a:ext cx="139" cy="531"/>
              </a:xfrm>
              <a:custGeom>
                <a:avLst/>
                <a:gdLst>
                  <a:gd name="T0" fmla="*/ 47 w 58"/>
                  <a:gd name="T1" fmla="*/ 0 h 222"/>
                  <a:gd name="T2" fmla="*/ 47 w 58"/>
                  <a:gd name="T3" fmla="*/ 183 h 222"/>
                  <a:gd name="T4" fmla="*/ 20 w 58"/>
                  <a:gd name="T5" fmla="*/ 211 h 222"/>
                  <a:gd name="T6" fmla="*/ 6 w 58"/>
                  <a:gd name="T7" fmla="*/ 207 h 222"/>
                  <a:gd name="T8" fmla="*/ 0 w 58"/>
                  <a:gd name="T9" fmla="*/ 216 h 222"/>
                  <a:gd name="T10" fmla="*/ 20 w 58"/>
                  <a:gd name="T11" fmla="*/ 222 h 222"/>
                  <a:gd name="T12" fmla="*/ 58 w 58"/>
                  <a:gd name="T13" fmla="*/ 183 h 222"/>
                  <a:gd name="T14" fmla="*/ 58 w 58"/>
                  <a:gd name="T15" fmla="*/ 0 h 222"/>
                  <a:gd name="T16" fmla="*/ 47 w 58"/>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22">
                    <a:moveTo>
                      <a:pt x="47" y="0"/>
                    </a:moveTo>
                    <a:cubicBezTo>
                      <a:pt x="47" y="183"/>
                      <a:pt x="47" y="183"/>
                      <a:pt x="47" y="183"/>
                    </a:cubicBezTo>
                    <a:cubicBezTo>
                      <a:pt x="47" y="198"/>
                      <a:pt x="35" y="211"/>
                      <a:pt x="20" y="211"/>
                    </a:cubicBezTo>
                    <a:cubicBezTo>
                      <a:pt x="15" y="211"/>
                      <a:pt x="10" y="209"/>
                      <a:pt x="6" y="207"/>
                    </a:cubicBezTo>
                    <a:cubicBezTo>
                      <a:pt x="6" y="211"/>
                      <a:pt x="4" y="214"/>
                      <a:pt x="0" y="216"/>
                    </a:cubicBezTo>
                    <a:cubicBezTo>
                      <a:pt x="6" y="219"/>
                      <a:pt x="13" y="222"/>
                      <a:pt x="20" y="222"/>
                    </a:cubicBezTo>
                    <a:cubicBezTo>
                      <a:pt x="41" y="222"/>
                      <a:pt x="58" y="204"/>
                      <a:pt x="58" y="183"/>
                    </a:cubicBezTo>
                    <a:cubicBezTo>
                      <a:pt x="58" y="0"/>
                      <a:pt x="58" y="0"/>
                      <a:pt x="58" y="0"/>
                    </a:cubicBezTo>
                    <a:lnTo>
                      <a:pt x="4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51" name="Freeform 55">
                <a:extLst>
                  <a:ext uri="{FF2B5EF4-FFF2-40B4-BE49-F238E27FC236}">
                    <a16:creationId xmlns:a16="http://schemas.microsoft.com/office/drawing/2014/main" id="{630B6A4E-D394-4269-A95C-433F1EA235AD}"/>
                  </a:ext>
                </a:extLst>
              </p:cNvPr>
              <p:cNvSpPr>
                <a:spLocks/>
              </p:cNvSpPr>
              <p:nvPr/>
            </p:nvSpPr>
            <p:spPr bwMode="auto">
              <a:xfrm>
                <a:off x="6130" y="1997"/>
                <a:ext cx="26" cy="404"/>
              </a:xfrm>
              <a:custGeom>
                <a:avLst/>
                <a:gdLst>
                  <a:gd name="T0" fmla="*/ 11 w 11"/>
                  <a:gd name="T1" fmla="*/ 169 h 169"/>
                  <a:gd name="T2" fmla="*/ 11 w 11"/>
                  <a:gd name="T3" fmla="*/ 0 h 169"/>
                  <a:gd name="T4" fmla="*/ 0 w 11"/>
                  <a:gd name="T5" fmla="*/ 0 h 169"/>
                  <a:gd name="T6" fmla="*/ 0 w 11"/>
                  <a:gd name="T7" fmla="*/ 155 h 169"/>
                  <a:gd name="T8" fmla="*/ 11 w 11"/>
                  <a:gd name="T9" fmla="*/ 169 h 169"/>
                </a:gdLst>
                <a:ahLst/>
                <a:cxnLst>
                  <a:cxn ang="0">
                    <a:pos x="T0" y="T1"/>
                  </a:cxn>
                  <a:cxn ang="0">
                    <a:pos x="T2" y="T3"/>
                  </a:cxn>
                  <a:cxn ang="0">
                    <a:pos x="T4" y="T5"/>
                  </a:cxn>
                  <a:cxn ang="0">
                    <a:pos x="T6" y="T7"/>
                  </a:cxn>
                  <a:cxn ang="0">
                    <a:pos x="T8" y="T9"/>
                  </a:cxn>
                </a:cxnLst>
                <a:rect l="0" t="0" r="r" b="b"/>
                <a:pathLst>
                  <a:path w="11" h="169">
                    <a:moveTo>
                      <a:pt x="11" y="169"/>
                    </a:moveTo>
                    <a:cubicBezTo>
                      <a:pt x="11" y="0"/>
                      <a:pt x="11" y="0"/>
                      <a:pt x="11" y="0"/>
                    </a:cubicBezTo>
                    <a:cubicBezTo>
                      <a:pt x="0" y="0"/>
                      <a:pt x="0" y="0"/>
                      <a:pt x="0" y="0"/>
                    </a:cubicBezTo>
                    <a:cubicBezTo>
                      <a:pt x="0" y="155"/>
                      <a:pt x="0" y="155"/>
                      <a:pt x="0" y="155"/>
                    </a:cubicBezTo>
                    <a:cubicBezTo>
                      <a:pt x="4" y="160"/>
                      <a:pt x="8" y="165"/>
                      <a:pt x="11"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52" name="Freeform 56">
                <a:extLst>
                  <a:ext uri="{FF2B5EF4-FFF2-40B4-BE49-F238E27FC236}">
                    <a16:creationId xmlns:a16="http://schemas.microsoft.com/office/drawing/2014/main" id="{17CC5372-DAAA-4337-A4D0-297CB20E90B1}"/>
                  </a:ext>
                </a:extLst>
              </p:cNvPr>
              <p:cNvSpPr>
                <a:spLocks/>
              </p:cNvSpPr>
              <p:nvPr/>
            </p:nvSpPr>
            <p:spPr bwMode="auto">
              <a:xfrm>
                <a:off x="5751" y="1985"/>
                <a:ext cx="453" cy="543"/>
              </a:xfrm>
              <a:custGeom>
                <a:avLst/>
                <a:gdLst>
                  <a:gd name="T0" fmla="*/ 162 w 189"/>
                  <a:gd name="T1" fmla="*/ 227 h 227"/>
                  <a:gd name="T2" fmla="*/ 28 w 189"/>
                  <a:gd name="T3" fmla="*/ 227 h 227"/>
                  <a:gd name="T4" fmla="*/ 4 w 189"/>
                  <a:gd name="T5" fmla="*/ 215 h 227"/>
                  <a:gd name="T6" fmla="*/ 8 w 189"/>
                  <a:gd name="T7" fmla="*/ 189 h 227"/>
                  <a:gd name="T8" fmla="*/ 66 w 189"/>
                  <a:gd name="T9" fmla="*/ 101 h 227"/>
                  <a:gd name="T10" fmla="*/ 66 w 189"/>
                  <a:gd name="T11" fmla="*/ 11 h 227"/>
                  <a:gd name="T12" fmla="*/ 52 w 189"/>
                  <a:gd name="T13" fmla="*/ 11 h 227"/>
                  <a:gd name="T14" fmla="*/ 52 w 189"/>
                  <a:gd name="T15" fmla="*/ 0 h 227"/>
                  <a:gd name="T16" fmla="*/ 77 w 189"/>
                  <a:gd name="T17" fmla="*/ 0 h 227"/>
                  <a:gd name="T18" fmla="*/ 77 w 189"/>
                  <a:gd name="T19" fmla="*/ 6 h 227"/>
                  <a:gd name="T20" fmla="*/ 77 w 189"/>
                  <a:gd name="T21" fmla="*/ 104 h 227"/>
                  <a:gd name="T22" fmla="*/ 17 w 189"/>
                  <a:gd name="T23" fmla="*/ 195 h 227"/>
                  <a:gd name="T24" fmla="*/ 14 w 189"/>
                  <a:gd name="T25" fmla="*/ 210 h 227"/>
                  <a:gd name="T26" fmla="*/ 28 w 189"/>
                  <a:gd name="T27" fmla="*/ 216 h 227"/>
                  <a:gd name="T28" fmla="*/ 162 w 189"/>
                  <a:gd name="T29" fmla="*/ 216 h 227"/>
                  <a:gd name="T30" fmla="*/ 176 w 189"/>
                  <a:gd name="T31" fmla="*/ 210 h 227"/>
                  <a:gd name="T32" fmla="*/ 173 w 189"/>
                  <a:gd name="T33" fmla="*/ 195 h 227"/>
                  <a:gd name="T34" fmla="*/ 113 w 189"/>
                  <a:gd name="T35" fmla="*/ 104 h 227"/>
                  <a:gd name="T36" fmla="*/ 113 w 189"/>
                  <a:gd name="T37" fmla="*/ 0 h 227"/>
                  <a:gd name="T38" fmla="*/ 137 w 189"/>
                  <a:gd name="T39" fmla="*/ 0 h 227"/>
                  <a:gd name="T40" fmla="*/ 137 w 189"/>
                  <a:gd name="T41" fmla="*/ 11 h 227"/>
                  <a:gd name="T42" fmla="*/ 124 w 189"/>
                  <a:gd name="T43" fmla="*/ 11 h 227"/>
                  <a:gd name="T44" fmla="*/ 124 w 189"/>
                  <a:gd name="T45" fmla="*/ 101 h 227"/>
                  <a:gd name="T46" fmla="*/ 182 w 189"/>
                  <a:gd name="T47" fmla="*/ 189 h 227"/>
                  <a:gd name="T48" fmla="*/ 186 w 189"/>
                  <a:gd name="T49" fmla="*/ 215 h 227"/>
                  <a:gd name="T50" fmla="*/ 162 w 189"/>
                  <a:gd name="T51" fmla="*/ 22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9" h="227">
                    <a:moveTo>
                      <a:pt x="162" y="227"/>
                    </a:moveTo>
                    <a:cubicBezTo>
                      <a:pt x="28" y="227"/>
                      <a:pt x="28" y="227"/>
                      <a:pt x="28" y="227"/>
                    </a:cubicBezTo>
                    <a:cubicBezTo>
                      <a:pt x="16" y="227"/>
                      <a:pt x="8" y="223"/>
                      <a:pt x="4" y="215"/>
                    </a:cubicBezTo>
                    <a:cubicBezTo>
                      <a:pt x="0" y="208"/>
                      <a:pt x="1" y="199"/>
                      <a:pt x="8" y="189"/>
                    </a:cubicBezTo>
                    <a:cubicBezTo>
                      <a:pt x="66" y="101"/>
                      <a:pt x="66" y="101"/>
                      <a:pt x="66" y="101"/>
                    </a:cubicBezTo>
                    <a:cubicBezTo>
                      <a:pt x="66" y="11"/>
                      <a:pt x="66" y="11"/>
                      <a:pt x="66" y="11"/>
                    </a:cubicBezTo>
                    <a:cubicBezTo>
                      <a:pt x="52" y="11"/>
                      <a:pt x="52" y="11"/>
                      <a:pt x="52" y="11"/>
                    </a:cubicBezTo>
                    <a:cubicBezTo>
                      <a:pt x="52" y="0"/>
                      <a:pt x="52" y="0"/>
                      <a:pt x="52" y="0"/>
                    </a:cubicBezTo>
                    <a:cubicBezTo>
                      <a:pt x="77" y="0"/>
                      <a:pt x="77" y="0"/>
                      <a:pt x="77" y="0"/>
                    </a:cubicBezTo>
                    <a:cubicBezTo>
                      <a:pt x="77" y="6"/>
                      <a:pt x="77" y="6"/>
                      <a:pt x="77" y="6"/>
                    </a:cubicBezTo>
                    <a:cubicBezTo>
                      <a:pt x="77" y="104"/>
                      <a:pt x="77" y="104"/>
                      <a:pt x="77" y="104"/>
                    </a:cubicBezTo>
                    <a:cubicBezTo>
                      <a:pt x="17" y="195"/>
                      <a:pt x="17" y="195"/>
                      <a:pt x="17" y="195"/>
                    </a:cubicBezTo>
                    <a:cubicBezTo>
                      <a:pt x="13" y="201"/>
                      <a:pt x="12" y="206"/>
                      <a:pt x="14" y="210"/>
                    </a:cubicBezTo>
                    <a:cubicBezTo>
                      <a:pt x="16" y="214"/>
                      <a:pt x="21" y="216"/>
                      <a:pt x="28" y="216"/>
                    </a:cubicBezTo>
                    <a:cubicBezTo>
                      <a:pt x="162" y="216"/>
                      <a:pt x="162" y="216"/>
                      <a:pt x="162" y="216"/>
                    </a:cubicBezTo>
                    <a:cubicBezTo>
                      <a:pt x="169" y="216"/>
                      <a:pt x="174" y="214"/>
                      <a:pt x="176" y="210"/>
                    </a:cubicBezTo>
                    <a:cubicBezTo>
                      <a:pt x="178" y="206"/>
                      <a:pt x="177" y="201"/>
                      <a:pt x="173" y="195"/>
                    </a:cubicBezTo>
                    <a:cubicBezTo>
                      <a:pt x="113" y="104"/>
                      <a:pt x="113" y="104"/>
                      <a:pt x="113" y="104"/>
                    </a:cubicBezTo>
                    <a:cubicBezTo>
                      <a:pt x="113" y="0"/>
                      <a:pt x="113" y="0"/>
                      <a:pt x="113" y="0"/>
                    </a:cubicBezTo>
                    <a:cubicBezTo>
                      <a:pt x="137" y="0"/>
                      <a:pt x="137" y="0"/>
                      <a:pt x="137" y="0"/>
                    </a:cubicBezTo>
                    <a:cubicBezTo>
                      <a:pt x="137" y="11"/>
                      <a:pt x="137" y="11"/>
                      <a:pt x="137" y="11"/>
                    </a:cubicBezTo>
                    <a:cubicBezTo>
                      <a:pt x="124" y="11"/>
                      <a:pt x="124" y="11"/>
                      <a:pt x="124" y="11"/>
                    </a:cubicBezTo>
                    <a:cubicBezTo>
                      <a:pt x="124" y="101"/>
                      <a:pt x="124" y="101"/>
                      <a:pt x="124" y="101"/>
                    </a:cubicBezTo>
                    <a:cubicBezTo>
                      <a:pt x="182" y="189"/>
                      <a:pt x="182" y="189"/>
                      <a:pt x="182" y="189"/>
                    </a:cubicBezTo>
                    <a:cubicBezTo>
                      <a:pt x="188" y="199"/>
                      <a:pt x="189" y="208"/>
                      <a:pt x="186" y="215"/>
                    </a:cubicBezTo>
                    <a:cubicBezTo>
                      <a:pt x="182" y="223"/>
                      <a:pt x="173" y="227"/>
                      <a:pt x="162" y="2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53" name="Oval 57">
                <a:extLst>
                  <a:ext uri="{FF2B5EF4-FFF2-40B4-BE49-F238E27FC236}">
                    <a16:creationId xmlns:a16="http://schemas.microsoft.com/office/drawing/2014/main" id="{43A5FA9C-9436-4CD4-B819-44DF34FB8EC9}"/>
                  </a:ext>
                </a:extLst>
              </p:cNvPr>
              <p:cNvSpPr>
                <a:spLocks noChangeArrowheads="1"/>
              </p:cNvSpPr>
              <p:nvPr/>
            </p:nvSpPr>
            <p:spPr bwMode="auto">
              <a:xfrm>
                <a:off x="5953" y="2207"/>
                <a:ext cx="35"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54" name="Oval 58">
                <a:extLst>
                  <a:ext uri="{FF2B5EF4-FFF2-40B4-BE49-F238E27FC236}">
                    <a16:creationId xmlns:a16="http://schemas.microsoft.com/office/drawing/2014/main" id="{6F242B93-1217-4CF2-9222-0368562FB8AA}"/>
                  </a:ext>
                </a:extLst>
              </p:cNvPr>
              <p:cNvSpPr>
                <a:spLocks noChangeArrowheads="1"/>
              </p:cNvSpPr>
              <p:nvPr/>
            </p:nvSpPr>
            <p:spPr bwMode="auto">
              <a:xfrm>
                <a:off x="5945" y="2085"/>
                <a:ext cx="34"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55" name="Oval 59">
                <a:extLst>
                  <a:ext uri="{FF2B5EF4-FFF2-40B4-BE49-F238E27FC236}">
                    <a16:creationId xmlns:a16="http://schemas.microsoft.com/office/drawing/2014/main" id="{6D8AFAEB-F9C4-4B60-A65E-F6F8CD12E2C7}"/>
                  </a:ext>
                </a:extLst>
              </p:cNvPr>
              <p:cNvSpPr>
                <a:spLocks noChangeArrowheads="1"/>
              </p:cNvSpPr>
              <p:nvPr/>
            </p:nvSpPr>
            <p:spPr bwMode="auto">
              <a:xfrm>
                <a:off x="6182" y="20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56" name="Oval 60">
                <a:extLst>
                  <a:ext uri="{FF2B5EF4-FFF2-40B4-BE49-F238E27FC236}">
                    <a16:creationId xmlns:a16="http://schemas.microsoft.com/office/drawing/2014/main" id="{A5703B1E-090F-45C8-9E3C-2A306914A531}"/>
                  </a:ext>
                </a:extLst>
              </p:cNvPr>
              <p:cNvSpPr>
                <a:spLocks noChangeArrowheads="1"/>
              </p:cNvSpPr>
              <p:nvPr/>
            </p:nvSpPr>
            <p:spPr bwMode="auto">
              <a:xfrm>
                <a:off x="5967" y="2136"/>
                <a:ext cx="50" cy="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57" name="Oval 61">
                <a:extLst>
                  <a:ext uri="{FF2B5EF4-FFF2-40B4-BE49-F238E27FC236}">
                    <a16:creationId xmlns:a16="http://schemas.microsoft.com/office/drawing/2014/main" id="{B5E801C4-7CB7-4DBE-BE84-6BAFBA91B966}"/>
                  </a:ext>
                </a:extLst>
              </p:cNvPr>
              <p:cNvSpPr>
                <a:spLocks noChangeArrowheads="1"/>
              </p:cNvSpPr>
              <p:nvPr/>
            </p:nvSpPr>
            <p:spPr bwMode="auto">
              <a:xfrm>
                <a:off x="6170" y="2121"/>
                <a:ext cx="58" cy="6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58" name="Oval 62">
                <a:extLst>
                  <a:ext uri="{FF2B5EF4-FFF2-40B4-BE49-F238E27FC236}">
                    <a16:creationId xmlns:a16="http://schemas.microsoft.com/office/drawing/2014/main" id="{275B25E2-9BA2-4ABE-AB9F-A30683ED228B}"/>
                  </a:ext>
                </a:extLst>
              </p:cNvPr>
              <p:cNvSpPr>
                <a:spLocks noChangeArrowheads="1"/>
              </p:cNvSpPr>
              <p:nvPr/>
            </p:nvSpPr>
            <p:spPr bwMode="auto">
              <a:xfrm>
                <a:off x="6225" y="2083"/>
                <a:ext cx="39" cy="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1" name="Freeform 63">
                <a:extLst>
                  <a:ext uri="{FF2B5EF4-FFF2-40B4-BE49-F238E27FC236}">
                    <a16:creationId xmlns:a16="http://schemas.microsoft.com/office/drawing/2014/main" id="{A848DA1D-89B1-4127-A2AF-428A4673FB41}"/>
                  </a:ext>
                </a:extLst>
              </p:cNvPr>
              <p:cNvSpPr>
                <a:spLocks noEditPoints="1"/>
              </p:cNvSpPr>
              <p:nvPr/>
            </p:nvSpPr>
            <p:spPr bwMode="auto">
              <a:xfrm>
                <a:off x="6173" y="2191"/>
                <a:ext cx="96" cy="292"/>
              </a:xfrm>
              <a:custGeom>
                <a:avLst/>
                <a:gdLst>
                  <a:gd name="T0" fmla="*/ 0 w 40"/>
                  <a:gd name="T1" fmla="*/ 0 h 122"/>
                  <a:gd name="T2" fmla="*/ 0 w 40"/>
                  <a:gd name="T3" fmla="*/ 98 h 122"/>
                  <a:gd name="T4" fmla="*/ 7 w 40"/>
                  <a:gd name="T5" fmla="*/ 114 h 122"/>
                  <a:gd name="T6" fmla="*/ 7 w 40"/>
                  <a:gd name="T7" fmla="*/ 117 h 122"/>
                  <a:gd name="T8" fmla="*/ 20 w 40"/>
                  <a:gd name="T9" fmla="*/ 122 h 122"/>
                  <a:gd name="T10" fmla="*/ 40 w 40"/>
                  <a:gd name="T11" fmla="*/ 102 h 122"/>
                  <a:gd name="T12" fmla="*/ 40 w 40"/>
                  <a:gd name="T13" fmla="*/ 0 h 122"/>
                  <a:gd name="T14" fmla="*/ 0 w 40"/>
                  <a:gd name="T15" fmla="*/ 0 h 122"/>
                  <a:gd name="T16" fmla="*/ 14 w 40"/>
                  <a:gd name="T17" fmla="*/ 56 h 122"/>
                  <a:gd name="T18" fmla="*/ 7 w 40"/>
                  <a:gd name="T19" fmla="*/ 50 h 122"/>
                  <a:gd name="T20" fmla="*/ 14 w 40"/>
                  <a:gd name="T21" fmla="*/ 44 h 122"/>
                  <a:gd name="T22" fmla="*/ 20 w 40"/>
                  <a:gd name="T23" fmla="*/ 50 h 122"/>
                  <a:gd name="T24" fmla="*/ 14 w 40"/>
                  <a:gd name="T25" fmla="*/ 56 h 122"/>
                  <a:gd name="T26" fmla="*/ 24 w 40"/>
                  <a:gd name="T27" fmla="*/ 33 h 122"/>
                  <a:gd name="T28" fmla="*/ 15 w 40"/>
                  <a:gd name="T29" fmla="*/ 23 h 122"/>
                  <a:gd name="T30" fmla="*/ 24 w 40"/>
                  <a:gd name="T31" fmla="*/ 14 h 122"/>
                  <a:gd name="T32" fmla="*/ 34 w 40"/>
                  <a:gd name="T33" fmla="*/ 23 h 122"/>
                  <a:gd name="T34" fmla="*/ 24 w 40"/>
                  <a:gd name="T35" fmla="*/ 3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122">
                    <a:moveTo>
                      <a:pt x="0" y="0"/>
                    </a:moveTo>
                    <a:cubicBezTo>
                      <a:pt x="0" y="98"/>
                      <a:pt x="0" y="98"/>
                      <a:pt x="0" y="98"/>
                    </a:cubicBezTo>
                    <a:cubicBezTo>
                      <a:pt x="4" y="105"/>
                      <a:pt x="7" y="111"/>
                      <a:pt x="7" y="114"/>
                    </a:cubicBezTo>
                    <a:cubicBezTo>
                      <a:pt x="7" y="115"/>
                      <a:pt x="7" y="116"/>
                      <a:pt x="7" y="117"/>
                    </a:cubicBezTo>
                    <a:cubicBezTo>
                      <a:pt x="11" y="120"/>
                      <a:pt x="15" y="122"/>
                      <a:pt x="20" y="122"/>
                    </a:cubicBezTo>
                    <a:cubicBezTo>
                      <a:pt x="31" y="122"/>
                      <a:pt x="40" y="113"/>
                      <a:pt x="40" y="102"/>
                    </a:cubicBezTo>
                    <a:cubicBezTo>
                      <a:pt x="40" y="0"/>
                      <a:pt x="40" y="0"/>
                      <a:pt x="40" y="0"/>
                    </a:cubicBezTo>
                    <a:lnTo>
                      <a:pt x="0" y="0"/>
                    </a:lnTo>
                    <a:close/>
                    <a:moveTo>
                      <a:pt x="14" y="56"/>
                    </a:moveTo>
                    <a:cubicBezTo>
                      <a:pt x="10" y="56"/>
                      <a:pt x="7" y="53"/>
                      <a:pt x="7" y="50"/>
                    </a:cubicBezTo>
                    <a:cubicBezTo>
                      <a:pt x="7" y="46"/>
                      <a:pt x="10" y="44"/>
                      <a:pt x="14" y="44"/>
                    </a:cubicBezTo>
                    <a:cubicBezTo>
                      <a:pt x="17" y="44"/>
                      <a:pt x="20" y="46"/>
                      <a:pt x="20" y="50"/>
                    </a:cubicBezTo>
                    <a:cubicBezTo>
                      <a:pt x="20" y="53"/>
                      <a:pt x="17" y="56"/>
                      <a:pt x="14" y="56"/>
                    </a:cubicBezTo>
                    <a:close/>
                    <a:moveTo>
                      <a:pt x="24" y="33"/>
                    </a:moveTo>
                    <a:cubicBezTo>
                      <a:pt x="19" y="33"/>
                      <a:pt x="15" y="28"/>
                      <a:pt x="15" y="23"/>
                    </a:cubicBezTo>
                    <a:cubicBezTo>
                      <a:pt x="15" y="18"/>
                      <a:pt x="19" y="14"/>
                      <a:pt x="24" y="14"/>
                    </a:cubicBezTo>
                    <a:cubicBezTo>
                      <a:pt x="30" y="14"/>
                      <a:pt x="34" y="18"/>
                      <a:pt x="34" y="23"/>
                    </a:cubicBezTo>
                    <a:cubicBezTo>
                      <a:pt x="34" y="28"/>
                      <a:pt x="30" y="33"/>
                      <a:pt x="2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2" name="Freeform 64">
                <a:extLst>
                  <a:ext uri="{FF2B5EF4-FFF2-40B4-BE49-F238E27FC236}">
                    <a16:creationId xmlns:a16="http://schemas.microsoft.com/office/drawing/2014/main" id="{C15DC933-9E0C-4906-BDE5-91484BE45B6A}"/>
                  </a:ext>
                </a:extLst>
              </p:cNvPr>
              <p:cNvSpPr>
                <a:spLocks noEditPoints="1"/>
              </p:cNvSpPr>
              <p:nvPr/>
            </p:nvSpPr>
            <p:spPr bwMode="auto">
              <a:xfrm>
                <a:off x="5811" y="2272"/>
                <a:ext cx="335" cy="216"/>
              </a:xfrm>
              <a:custGeom>
                <a:avLst/>
                <a:gdLst>
                  <a:gd name="T0" fmla="*/ 132 w 140"/>
                  <a:gd name="T1" fmla="*/ 68 h 90"/>
                  <a:gd name="T2" fmla="*/ 87 w 140"/>
                  <a:gd name="T3" fmla="*/ 0 h 90"/>
                  <a:gd name="T4" fmla="*/ 52 w 140"/>
                  <a:gd name="T5" fmla="*/ 0 h 90"/>
                  <a:gd name="T6" fmla="*/ 8 w 140"/>
                  <a:gd name="T7" fmla="*/ 68 h 90"/>
                  <a:gd name="T8" fmla="*/ 19 w 140"/>
                  <a:gd name="T9" fmla="*/ 90 h 90"/>
                  <a:gd name="T10" fmla="*/ 120 w 140"/>
                  <a:gd name="T11" fmla="*/ 90 h 90"/>
                  <a:gd name="T12" fmla="*/ 132 w 140"/>
                  <a:gd name="T13" fmla="*/ 68 h 90"/>
                  <a:gd name="T14" fmla="*/ 57 w 140"/>
                  <a:gd name="T15" fmla="*/ 71 h 90"/>
                  <a:gd name="T16" fmla="*/ 45 w 140"/>
                  <a:gd name="T17" fmla="*/ 60 h 90"/>
                  <a:gd name="T18" fmla="*/ 57 w 140"/>
                  <a:gd name="T19" fmla="*/ 48 h 90"/>
                  <a:gd name="T20" fmla="*/ 69 w 140"/>
                  <a:gd name="T21" fmla="*/ 60 h 90"/>
                  <a:gd name="T22" fmla="*/ 57 w 140"/>
                  <a:gd name="T23" fmla="*/ 71 h 90"/>
                  <a:gd name="T24" fmla="*/ 65 w 140"/>
                  <a:gd name="T25" fmla="*/ 21 h 90"/>
                  <a:gd name="T26" fmla="*/ 59 w 140"/>
                  <a:gd name="T27" fmla="*/ 15 h 90"/>
                  <a:gd name="T28" fmla="*/ 65 w 140"/>
                  <a:gd name="T29" fmla="*/ 8 h 90"/>
                  <a:gd name="T30" fmla="*/ 72 w 140"/>
                  <a:gd name="T31" fmla="*/ 15 h 90"/>
                  <a:gd name="T32" fmla="*/ 65 w 140"/>
                  <a:gd name="T33" fmla="*/ 21 h 90"/>
                  <a:gd name="T34" fmla="*/ 83 w 140"/>
                  <a:gd name="T35" fmla="*/ 44 h 90"/>
                  <a:gd name="T36" fmla="*/ 75 w 140"/>
                  <a:gd name="T37" fmla="*/ 36 h 90"/>
                  <a:gd name="T38" fmla="*/ 83 w 140"/>
                  <a:gd name="T39" fmla="*/ 28 h 90"/>
                  <a:gd name="T40" fmla="*/ 91 w 140"/>
                  <a:gd name="T41" fmla="*/ 36 h 90"/>
                  <a:gd name="T42" fmla="*/ 83 w 140"/>
                  <a:gd name="T43" fmla="*/ 4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90">
                    <a:moveTo>
                      <a:pt x="132" y="68"/>
                    </a:moveTo>
                    <a:cubicBezTo>
                      <a:pt x="87" y="0"/>
                      <a:pt x="87" y="0"/>
                      <a:pt x="87" y="0"/>
                    </a:cubicBezTo>
                    <a:cubicBezTo>
                      <a:pt x="52" y="0"/>
                      <a:pt x="52" y="0"/>
                      <a:pt x="52" y="0"/>
                    </a:cubicBezTo>
                    <a:cubicBezTo>
                      <a:pt x="8" y="68"/>
                      <a:pt x="8" y="68"/>
                      <a:pt x="8" y="68"/>
                    </a:cubicBezTo>
                    <a:cubicBezTo>
                      <a:pt x="0" y="80"/>
                      <a:pt x="5" y="90"/>
                      <a:pt x="19" y="90"/>
                    </a:cubicBezTo>
                    <a:cubicBezTo>
                      <a:pt x="120" y="90"/>
                      <a:pt x="120" y="90"/>
                      <a:pt x="120" y="90"/>
                    </a:cubicBezTo>
                    <a:cubicBezTo>
                      <a:pt x="135" y="90"/>
                      <a:pt x="140" y="80"/>
                      <a:pt x="132" y="68"/>
                    </a:cubicBezTo>
                    <a:close/>
                    <a:moveTo>
                      <a:pt x="57" y="71"/>
                    </a:moveTo>
                    <a:cubicBezTo>
                      <a:pt x="50" y="71"/>
                      <a:pt x="45" y="66"/>
                      <a:pt x="45" y="60"/>
                    </a:cubicBezTo>
                    <a:cubicBezTo>
                      <a:pt x="45" y="53"/>
                      <a:pt x="50" y="48"/>
                      <a:pt x="57" y="48"/>
                    </a:cubicBezTo>
                    <a:cubicBezTo>
                      <a:pt x="63" y="48"/>
                      <a:pt x="69" y="53"/>
                      <a:pt x="69" y="60"/>
                    </a:cubicBezTo>
                    <a:cubicBezTo>
                      <a:pt x="69" y="66"/>
                      <a:pt x="63" y="71"/>
                      <a:pt x="57" y="71"/>
                    </a:cubicBezTo>
                    <a:close/>
                    <a:moveTo>
                      <a:pt x="65" y="21"/>
                    </a:moveTo>
                    <a:cubicBezTo>
                      <a:pt x="62" y="21"/>
                      <a:pt x="59" y="18"/>
                      <a:pt x="59" y="15"/>
                    </a:cubicBezTo>
                    <a:cubicBezTo>
                      <a:pt x="59" y="11"/>
                      <a:pt x="62" y="8"/>
                      <a:pt x="65" y="8"/>
                    </a:cubicBezTo>
                    <a:cubicBezTo>
                      <a:pt x="69" y="8"/>
                      <a:pt x="72" y="11"/>
                      <a:pt x="72" y="15"/>
                    </a:cubicBezTo>
                    <a:cubicBezTo>
                      <a:pt x="72" y="18"/>
                      <a:pt x="69" y="21"/>
                      <a:pt x="65" y="21"/>
                    </a:cubicBezTo>
                    <a:close/>
                    <a:moveTo>
                      <a:pt x="83" y="44"/>
                    </a:moveTo>
                    <a:cubicBezTo>
                      <a:pt x="78" y="44"/>
                      <a:pt x="75" y="41"/>
                      <a:pt x="75" y="36"/>
                    </a:cubicBezTo>
                    <a:cubicBezTo>
                      <a:pt x="75" y="32"/>
                      <a:pt x="78" y="28"/>
                      <a:pt x="83" y="28"/>
                    </a:cubicBezTo>
                    <a:cubicBezTo>
                      <a:pt x="87" y="28"/>
                      <a:pt x="91" y="32"/>
                      <a:pt x="91" y="36"/>
                    </a:cubicBezTo>
                    <a:cubicBezTo>
                      <a:pt x="91" y="41"/>
                      <a:pt x="87" y="44"/>
                      <a:pt x="8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
          <p:nvSpPr>
            <p:cNvPr id="79" name="Content Placeholder 2">
              <a:extLst>
                <a:ext uri="{FF2B5EF4-FFF2-40B4-BE49-F238E27FC236}">
                  <a16:creationId xmlns:a16="http://schemas.microsoft.com/office/drawing/2014/main" id="{A9B6D826-EF6D-4A43-BB8E-ED8CE95B4BA3}"/>
                </a:ext>
              </a:extLst>
            </p:cNvPr>
            <p:cNvSpPr txBox="1">
              <a:spLocks/>
            </p:cNvSpPr>
            <p:nvPr/>
          </p:nvSpPr>
          <p:spPr bwMode="auto">
            <a:xfrm>
              <a:off x="9788241" y="4478400"/>
              <a:ext cx="2149475" cy="1179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ts val="1680"/>
                </a:lnSpc>
                <a:spcBef>
                  <a:spcPct val="0"/>
                </a:spcBef>
                <a:buNone/>
              </a:pPr>
              <a:r>
                <a:rPr lang="en-US" altLang="zh-TW" sz="1400" dirty="0">
                  <a:solidFill>
                    <a:srgbClr val="585148"/>
                  </a:solidFill>
                </a:rPr>
                <a:t>In-House Chatbot reduces maintenance manpower expenses and minimizes flow time to mitigate operational risks</a:t>
              </a:r>
              <a:endParaRPr lang="zh-CN" altLang="en-US" sz="1400" dirty="0">
                <a:solidFill>
                  <a:srgbClr val="585148"/>
                </a:solidFill>
              </a:endParaRPr>
            </a:p>
          </p:txBody>
        </p:sp>
        <p:sp>
          <p:nvSpPr>
            <p:cNvPr id="82" name="Oval 81">
              <a:extLst>
                <a:ext uri="{FF2B5EF4-FFF2-40B4-BE49-F238E27FC236}">
                  <a16:creationId xmlns:a16="http://schemas.microsoft.com/office/drawing/2014/main" id="{4E1C26D6-D75D-4A6A-B680-EC7AAE659C42}"/>
                </a:ext>
              </a:extLst>
            </p:cNvPr>
            <p:cNvSpPr>
              <a:spLocks noChangeAspect="1"/>
            </p:cNvSpPr>
            <p:nvPr/>
          </p:nvSpPr>
          <p:spPr>
            <a:xfrm>
              <a:off x="10902666" y="3484652"/>
              <a:ext cx="468313" cy="466725"/>
            </a:xfrm>
            <a:prstGeom prst="ellipse">
              <a:avLst/>
            </a:prstGeom>
            <a:solidFill>
              <a:schemeClr val="accent4">
                <a:lumMod val="50000"/>
              </a:schemeClr>
            </a:solidFill>
            <a:ln>
              <a:noFill/>
            </a:ln>
            <a:effectLst>
              <a:outerShdw blurRad="1270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b="1" dirty="0"/>
                <a:t>3</a:t>
              </a:r>
              <a:endParaRPr lang="id-ID" b="1" dirty="0"/>
            </a:p>
          </p:txBody>
        </p:sp>
      </p:grpSp>
    </p:spTree>
    <p:extLst>
      <p:ext uri="{BB962C8B-B14F-4D97-AF65-F5344CB8AC3E}">
        <p14:creationId xmlns:p14="http://schemas.microsoft.com/office/powerpoint/2010/main" val="1060078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1000"/>
                                        <p:tgtEl>
                                          <p:spTgt spid="74"/>
                                        </p:tgtEl>
                                      </p:cBhvr>
                                    </p:animEffect>
                                    <p:anim calcmode="lin" valueType="num">
                                      <p:cBhvr>
                                        <p:cTn id="8" dur="1000" fill="hold"/>
                                        <p:tgtEl>
                                          <p:spTgt spid="74"/>
                                        </p:tgtEl>
                                        <p:attrNameLst>
                                          <p:attrName>ppt_x</p:attrName>
                                        </p:attrNameLst>
                                      </p:cBhvr>
                                      <p:tavLst>
                                        <p:tav tm="0">
                                          <p:val>
                                            <p:strVal val="#ppt_x"/>
                                          </p:val>
                                        </p:tav>
                                        <p:tav tm="100000">
                                          <p:val>
                                            <p:strVal val="#ppt_x"/>
                                          </p:val>
                                        </p:tav>
                                      </p:tavLst>
                                    </p:anim>
                                    <p:anim calcmode="lin" valueType="num">
                                      <p:cBhvr>
                                        <p:cTn id="9"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3C1034D9-8C30-4475-ADA9-4BC5AF9CEBEB}"/>
              </a:ext>
            </a:extLst>
          </p:cNvPr>
          <p:cNvSpPr/>
          <p:nvPr/>
        </p:nvSpPr>
        <p:spPr>
          <a:xfrm rot="5400000">
            <a:off x="4782647" y="-979810"/>
            <a:ext cx="2640595" cy="11645639"/>
          </a:xfrm>
          <a:prstGeom prst="rect">
            <a:avLst/>
          </a:prstGeom>
          <a:solidFill>
            <a:srgbClr val="F7F7F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rgbClr val="F0F0F0"/>
              </a:solidFill>
              <a:latin typeface="+mj-lt"/>
            </a:endParaRPr>
          </a:p>
        </p:txBody>
      </p:sp>
      <p:sp>
        <p:nvSpPr>
          <p:cNvPr id="23" name="Rectangle 22">
            <a:extLst>
              <a:ext uri="{FF2B5EF4-FFF2-40B4-BE49-F238E27FC236}">
                <a16:creationId xmlns:a16="http://schemas.microsoft.com/office/drawing/2014/main" id="{968ADDC8-9AC9-41CE-8720-3303504C5C95}"/>
              </a:ext>
            </a:extLst>
          </p:cNvPr>
          <p:cNvSpPr/>
          <p:nvPr/>
        </p:nvSpPr>
        <p:spPr>
          <a:xfrm>
            <a:off x="280125" y="3524622"/>
            <a:ext cx="11645639" cy="350185"/>
          </a:xfrm>
          <a:prstGeom prst="rect">
            <a:avLst/>
          </a:prstGeom>
          <a:solidFill>
            <a:srgbClr val="E8C76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solidFill>
                  <a:srgbClr val="585148"/>
                </a:solidFill>
              </a:rPr>
              <a:t>[2] Solving Price Discrepancy Problem</a:t>
            </a:r>
          </a:p>
        </p:txBody>
      </p:sp>
      <p:graphicFrame>
        <p:nvGraphicFramePr>
          <p:cNvPr id="2" name="Table 1">
            <a:extLst>
              <a:ext uri="{FF2B5EF4-FFF2-40B4-BE49-F238E27FC236}">
                <a16:creationId xmlns:a16="http://schemas.microsoft.com/office/drawing/2014/main" id="{731CC9B8-D9D2-4AC4-971B-06C56C1911B3}"/>
              </a:ext>
            </a:extLst>
          </p:cNvPr>
          <p:cNvGraphicFramePr>
            <a:graphicFrameLocks noGrp="1"/>
          </p:cNvGraphicFramePr>
          <p:nvPr>
            <p:extLst>
              <p:ext uri="{D42A27DB-BD31-4B8C-83A1-F6EECF244321}">
                <p14:modId xmlns:p14="http://schemas.microsoft.com/office/powerpoint/2010/main" val="1881607329"/>
              </p:ext>
            </p:extLst>
          </p:nvPr>
        </p:nvGraphicFramePr>
        <p:xfrm>
          <a:off x="130969" y="6482291"/>
          <a:ext cx="11930063" cy="370840"/>
        </p:xfrm>
        <a:graphic>
          <a:graphicData uri="http://schemas.openxmlformats.org/drawingml/2006/table">
            <a:tbl>
              <a:tblPr firstRow="1" bandRow="1">
                <a:tableStyleId>{5C22544A-7EE6-4342-B048-85BDC9FD1C3A}</a:tableStyleId>
              </a:tblPr>
              <a:tblGrid>
                <a:gridCol w="10994928">
                  <a:extLst>
                    <a:ext uri="{9D8B030D-6E8A-4147-A177-3AD203B41FA5}">
                      <a16:colId xmlns:a16="http://schemas.microsoft.com/office/drawing/2014/main" val="1547589924"/>
                    </a:ext>
                  </a:extLst>
                </a:gridCol>
                <a:gridCol w="935135">
                  <a:extLst>
                    <a:ext uri="{9D8B030D-6E8A-4147-A177-3AD203B41FA5}">
                      <a16:colId xmlns:a16="http://schemas.microsoft.com/office/drawing/2014/main" val="3562895224"/>
                    </a:ext>
                  </a:extLst>
                </a:gridCol>
              </a:tblGrid>
              <a:tr h="370840">
                <a:tc>
                  <a:txBody>
                    <a:bodyPr/>
                    <a:lstStyle/>
                    <a:p>
                      <a:pPr algn="l"/>
                      <a:r>
                        <a:rPr lang="en-US" altLang="zh-TW" sz="1600" dirty="0">
                          <a:solidFill>
                            <a:schemeClr val="bg1">
                              <a:lumMod val="85000"/>
                            </a:schemeClr>
                          </a:solidFill>
                          <a:latin typeface="+mn-lt"/>
                        </a:rPr>
                        <a:t>Situation Analysis</a:t>
                      </a:r>
                      <a:r>
                        <a:rPr lang="zh-TW" altLang="en-US" sz="1600" dirty="0">
                          <a:solidFill>
                            <a:schemeClr val="bg1">
                              <a:lumMod val="85000"/>
                            </a:schemeClr>
                          </a:solidFill>
                          <a:latin typeface="+mn-lt"/>
                        </a:rPr>
                        <a:t> </a:t>
                      </a:r>
                      <a:r>
                        <a:rPr lang="en-US" altLang="zh-TW" sz="1600" dirty="0">
                          <a:solidFill>
                            <a:schemeClr val="bg1">
                              <a:lumMod val="85000"/>
                            </a:schemeClr>
                          </a:solidFill>
                          <a:latin typeface="+mn-lt"/>
                        </a:rPr>
                        <a:t>|</a:t>
                      </a:r>
                      <a:r>
                        <a:rPr lang="zh-TW" altLang="en-US" sz="1600" dirty="0">
                          <a:solidFill>
                            <a:schemeClr val="bg1">
                              <a:lumMod val="85000"/>
                            </a:schemeClr>
                          </a:solidFill>
                          <a:latin typeface="+mn-lt"/>
                        </a:rPr>
                        <a:t> </a:t>
                      </a:r>
                      <a:r>
                        <a:rPr lang="en-US" altLang="zh-TW" sz="1600" dirty="0">
                          <a:solidFill>
                            <a:schemeClr val="bg1">
                              <a:lumMod val="85000"/>
                            </a:schemeClr>
                          </a:solidFill>
                          <a:latin typeface="+mn-lt"/>
                        </a:rPr>
                        <a:t>Technological Synergy |</a:t>
                      </a:r>
                      <a:r>
                        <a:rPr lang="zh-TW" altLang="en-US" sz="1600" dirty="0">
                          <a:solidFill>
                            <a:schemeClr val="bg1">
                              <a:lumMod val="85000"/>
                            </a:schemeClr>
                          </a:solidFill>
                          <a:latin typeface="+mn-lt"/>
                        </a:rPr>
                        <a:t> </a:t>
                      </a:r>
                      <a:r>
                        <a:rPr lang="en-US" altLang="zh-TW" sz="1600" dirty="0">
                          <a:solidFill>
                            <a:srgbClr val="A43725"/>
                          </a:solidFill>
                          <a:latin typeface="+mn-lt"/>
                        </a:rPr>
                        <a:t>Operational Synergy </a:t>
                      </a:r>
                      <a:r>
                        <a:rPr lang="en-US" altLang="zh-TW" sz="1600" dirty="0">
                          <a:solidFill>
                            <a:schemeClr val="bg1">
                              <a:lumMod val="85000"/>
                            </a:schemeClr>
                          </a:solidFill>
                          <a:latin typeface="+mn-lt"/>
                        </a:rPr>
                        <a:t>|</a:t>
                      </a:r>
                      <a:r>
                        <a:rPr lang="zh-TW" altLang="en-US" sz="1600" dirty="0">
                          <a:solidFill>
                            <a:schemeClr val="bg1">
                              <a:lumMod val="85000"/>
                            </a:schemeClr>
                          </a:solidFill>
                          <a:latin typeface="+mn-lt"/>
                        </a:rPr>
                        <a:t> </a:t>
                      </a:r>
                      <a:r>
                        <a:rPr lang="en-US" altLang="zh-TW" sz="1600" dirty="0">
                          <a:solidFill>
                            <a:schemeClr val="bg1">
                              <a:lumMod val="85000"/>
                            </a:schemeClr>
                          </a:solidFill>
                          <a:latin typeface="+mn-lt"/>
                        </a:rPr>
                        <a:t>Implementation and Benefits</a:t>
                      </a:r>
                      <a:endParaRPr lang="zh-TW" altLang="en-US" sz="1600" dirty="0">
                        <a:solidFill>
                          <a:schemeClr val="bg1">
                            <a:lumMod val="85000"/>
                          </a:schemeClr>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altLang="zh-TW" sz="1600" dirty="0">
                          <a:solidFill>
                            <a:srgbClr val="A43725"/>
                          </a:solidFill>
                          <a:latin typeface="+mn-lt"/>
                        </a:rPr>
                        <a:t>Page 11</a:t>
                      </a:r>
                      <a:endParaRPr lang="zh-TW" altLang="en-US" sz="1600" dirty="0">
                        <a:solidFill>
                          <a:srgbClr val="A43725"/>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7840695"/>
                  </a:ext>
                </a:extLst>
              </a:tr>
            </a:tbl>
          </a:graphicData>
        </a:graphic>
      </p:graphicFrame>
      <p:cxnSp>
        <p:nvCxnSpPr>
          <p:cNvPr id="3" name="Straight Connector 2">
            <a:extLst>
              <a:ext uri="{FF2B5EF4-FFF2-40B4-BE49-F238E27FC236}">
                <a16:creationId xmlns:a16="http://schemas.microsoft.com/office/drawing/2014/main" id="{CE25E008-8E04-4A4E-A50B-BB062A1C51B9}"/>
              </a:ext>
            </a:extLst>
          </p:cNvPr>
          <p:cNvCxnSpPr>
            <a:cxnSpLocks/>
          </p:cNvCxnSpPr>
          <p:nvPr/>
        </p:nvCxnSpPr>
        <p:spPr>
          <a:xfrm>
            <a:off x="0" y="6463241"/>
            <a:ext cx="12204000" cy="0"/>
          </a:xfrm>
          <a:prstGeom prst="line">
            <a:avLst/>
          </a:prstGeom>
          <a:ln w="9525">
            <a:solidFill>
              <a:srgbClr val="990000"/>
            </a:solidFill>
          </a:ln>
          <a:effectLst/>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D83169C-8C10-4350-A15E-3B5CB4912A0E}"/>
              </a:ext>
            </a:extLst>
          </p:cNvPr>
          <p:cNvGrpSpPr/>
          <p:nvPr/>
        </p:nvGrpSpPr>
        <p:grpSpPr>
          <a:xfrm>
            <a:off x="9874849" y="87287"/>
            <a:ext cx="2230065" cy="576000"/>
            <a:chOff x="9552360" y="268262"/>
            <a:chExt cx="2230065" cy="576000"/>
          </a:xfrm>
        </p:grpSpPr>
        <p:pic>
          <p:nvPicPr>
            <p:cNvPr id="5" name="Graphic 4">
              <a:extLst>
                <a:ext uri="{FF2B5EF4-FFF2-40B4-BE49-F238E27FC236}">
                  <a16:creationId xmlns:a16="http://schemas.microsoft.com/office/drawing/2014/main" id="{4921D831-C599-45EC-9453-C53FE15E8146}"/>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2802" r="12644" b="9600"/>
            <a:stretch/>
          </p:blipFill>
          <p:spPr>
            <a:xfrm rot="-180000">
              <a:off x="9552360" y="268262"/>
              <a:ext cx="504637" cy="576000"/>
            </a:xfrm>
            <a:prstGeom prst="rect">
              <a:avLst/>
            </a:prstGeom>
          </p:spPr>
        </p:pic>
        <p:sp>
          <p:nvSpPr>
            <p:cNvPr id="7" name="TextBox 6">
              <a:extLst>
                <a:ext uri="{FF2B5EF4-FFF2-40B4-BE49-F238E27FC236}">
                  <a16:creationId xmlns:a16="http://schemas.microsoft.com/office/drawing/2014/main" id="{607B1CFA-65AC-4312-863E-6543406F315E}"/>
                </a:ext>
              </a:extLst>
            </p:cNvPr>
            <p:cNvSpPr txBox="1"/>
            <p:nvPr/>
          </p:nvSpPr>
          <p:spPr>
            <a:xfrm>
              <a:off x="10071723" y="349795"/>
              <a:ext cx="1710702" cy="412934"/>
            </a:xfrm>
            <a:prstGeom prst="rect">
              <a:avLst/>
            </a:prstGeom>
            <a:noFill/>
          </p:spPr>
          <p:txBody>
            <a:bodyPr wrap="square" rtlCol="0" anchor="b">
              <a:spAutoFit/>
            </a:bodyPr>
            <a:lstStyle/>
            <a:p>
              <a:pPr>
                <a:lnSpc>
                  <a:spcPts val="2500"/>
                </a:lnSpc>
              </a:pPr>
              <a:r>
                <a:rPr lang="en-US" altLang="zh-TW" sz="2400" b="1" dirty="0">
                  <a:solidFill>
                    <a:srgbClr val="A43725"/>
                  </a:solidFill>
                  <a:cs typeface="Arial" panose="020B0604020202020204" pitchFamily="34" charset="0"/>
                </a:rPr>
                <a:t>ELITE BANK</a:t>
              </a:r>
              <a:endParaRPr lang="zh-TW" altLang="en-US" sz="2400" b="1" dirty="0">
                <a:solidFill>
                  <a:srgbClr val="A43725"/>
                </a:solidFill>
                <a:cs typeface="Arial" panose="020B0604020202020204" pitchFamily="34" charset="0"/>
              </a:endParaRPr>
            </a:p>
          </p:txBody>
        </p:sp>
      </p:grpSp>
      <p:cxnSp>
        <p:nvCxnSpPr>
          <p:cNvPr id="9" name="Straight Connector 8">
            <a:extLst>
              <a:ext uri="{FF2B5EF4-FFF2-40B4-BE49-F238E27FC236}">
                <a16:creationId xmlns:a16="http://schemas.microsoft.com/office/drawing/2014/main" id="{D132EE42-51B7-4259-A415-A888CB573514}"/>
              </a:ext>
            </a:extLst>
          </p:cNvPr>
          <p:cNvCxnSpPr>
            <a:cxnSpLocks/>
          </p:cNvCxnSpPr>
          <p:nvPr/>
        </p:nvCxnSpPr>
        <p:spPr>
          <a:xfrm>
            <a:off x="-12000" y="748241"/>
            <a:ext cx="12204000" cy="0"/>
          </a:xfrm>
          <a:prstGeom prst="line">
            <a:avLst/>
          </a:prstGeom>
          <a:ln w="9525">
            <a:solidFill>
              <a:srgbClr val="990000"/>
            </a:solidFill>
          </a:ln>
          <a:effectLst/>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C227BE5-D5BD-4A69-961D-A7732FD93500}"/>
              </a:ext>
            </a:extLst>
          </p:cNvPr>
          <p:cNvSpPr/>
          <p:nvPr/>
        </p:nvSpPr>
        <p:spPr>
          <a:xfrm>
            <a:off x="130969" y="84524"/>
            <a:ext cx="149158" cy="580473"/>
          </a:xfrm>
          <a:prstGeom prst="rect">
            <a:avLst/>
          </a:prstGeom>
          <a:solidFill>
            <a:srgbClr val="E7E7E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rgbClr val="E71D1C"/>
              </a:solidFill>
              <a:latin typeface="+mj-lt"/>
            </a:endParaRPr>
          </a:p>
        </p:txBody>
      </p:sp>
      <p:sp>
        <p:nvSpPr>
          <p:cNvPr id="12" name="Title 1">
            <a:extLst>
              <a:ext uri="{FF2B5EF4-FFF2-40B4-BE49-F238E27FC236}">
                <a16:creationId xmlns:a16="http://schemas.microsoft.com/office/drawing/2014/main" id="{2A463884-BEA3-4A2D-B7CA-84B46E5E4281}"/>
              </a:ext>
            </a:extLst>
          </p:cNvPr>
          <p:cNvSpPr txBox="1">
            <a:spLocks/>
          </p:cNvSpPr>
          <p:nvPr/>
        </p:nvSpPr>
        <p:spPr>
          <a:xfrm>
            <a:off x="280127" y="52497"/>
            <a:ext cx="10080625" cy="644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0"/>
              </a:spcAft>
            </a:pPr>
            <a:r>
              <a:rPr lang="en-US" altLang="zh-TW" sz="2400" b="1" dirty="0">
                <a:solidFill>
                  <a:srgbClr val="585148"/>
                </a:solidFill>
                <a:latin typeface="+mn-lt"/>
              </a:rPr>
              <a:t>Scenario Analysis: </a:t>
            </a:r>
            <a:r>
              <a:rPr lang="en-US" altLang="zh-TW" sz="2400" b="1" kern="100" dirty="0">
                <a:solidFill>
                  <a:srgbClr val="585148"/>
                </a:solidFill>
                <a:latin typeface="+mn-lt"/>
              </a:rPr>
              <a:t>Chatbot for In-House Support</a:t>
            </a:r>
            <a:endParaRPr lang="zh-TW" altLang="zh-TW" sz="2400" b="1" kern="100" dirty="0">
              <a:solidFill>
                <a:srgbClr val="585148"/>
              </a:solidFill>
              <a:latin typeface="+mn-lt"/>
            </a:endParaRPr>
          </a:p>
        </p:txBody>
      </p:sp>
      <p:sp>
        <p:nvSpPr>
          <p:cNvPr id="4" name="Rectangle 3">
            <a:extLst>
              <a:ext uri="{FF2B5EF4-FFF2-40B4-BE49-F238E27FC236}">
                <a16:creationId xmlns:a16="http://schemas.microsoft.com/office/drawing/2014/main" id="{C604DDE0-E1B3-4271-ACA4-E2E8BCC15B86}"/>
              </a:ext>
            </a:extLst>
          </p:cNvPr>
          <p:cNvSpPr/>
          <p:nvPr/>
        </p:nvSpPr>
        <p:spPr>
          <a:xfrm>
            <a:off x="280125" y="6196972"/>
            <a:ext cx="11645640" cy="246221"/>
          </a:xfrm>
          <a:prstGeom prst="rect">
            <a:avLst/>
          </a:prstGeom>
        </p:spPr>
        <p:txBody>
          <a:bodyPr wrap="square" anchor="ctr">
            <a:spAutoFit/>
          </a:bodyPr>
          <a:lstStyle/>
          <a:p>
            <a:r>
              <a:rPr lang="en-US" altLang="zh-TW" sz="1000" b="1" dirty="0">
                <a:solidFill>
                  <a:srgbClr val="585148"/>
                </a:solidFill>
              </a:rPr>
              <a:t>Source: </a:t>
            </a:r>
            <a:r>
              <a:rPr lang="en-US" altLang="zh-TW" sz="1000" dirty="0">
                <a:solidFill>
                  <a:srgbClr val="585148"/>
                </a:solidFill>
              </a:rPr>
              <a:t>Deutsche Bank, Goldman Sachs, J.P. Morgan, Elite Bank Analysis</a:t>
            </a:r>
            <a:endParaRPr lang="en-US" altLang="zh-TW" sz="1000" b="1" dirty="0">
              <a:solidFill>
                <a:srgbClr val="585148"/>
              </a:solidFill>
              <a:cs typeface="Arial" panose="020B0604020202020204" pitchFamily="34" charset="0"/>
            </a:endParaRPr>
          </a:p>
        </p:txBody>
      </p:sp>
      <p:sp>
        <p:nvSpPr>
          <p:cNvPr id="24" name="Rectangle 23">
            <a:extLst>
              <a:ext uri="{FF2B5EF4-FFF2-40B4-BE49-F238E27FC236}">
                <a16:creationId xmlns:a16="http://schemas.microsoft.com/office/drawing/2014/main" id="{3EECAE85-AE48-48CB-9B26-B0B77CDB1ECB}"/>
              </a:ext>
            </a:extLst>
          </p:cNvPr>
          <p:cNvSpPr/>
          <p:nvPr/>
        </p:nvSpPr>
        <p:spPr>
          <a:xfrm rot="5400000">
            <a:off x="5120833" y="-3573882"/>
            <a:ext cx="1963762" cy="11645178"/>
          </a:xfrm>
          <a:prstGeom prst="rect">
            <a:avLst/>
          </a:prstGeom>
          <a:solidFill>
            <a:srgbClr val="F7F7F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rgbClr val="F0F0F0"/>
              </a:solidFill>
              <a:latin typeface="+mj-lt"/>
            </a:endParaRPr>
          </a:p>
        </p:txBody>
      </p:sp>
      <p:pic>
        <p:nvPicPr>
          <p:cNvPr id="2050" name="Picture 2" descr="http://wallpapern.com/wp-content/uploads/2016/04/wallpaper-will-ai-take-over-the-human-race.jpg">
            <a:extLst>
              <a:ext uri="{FF2B5EF4-FFF2-40B4-BE49-F238E27FC236}">
                <a16:creationId xmlns:a16="http://schemas.microsoft.com/office/drawing/2014/main" id="{C32E9A9D-EB47-4B59-BA32-F89083DA7C1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6849"/>
          <a:stretch/>
        </p:blipFill>
        <p:spPr bwMode="auto">
          <a:xfrm>
            <a:off x="279664" y="1264914"/>
            <a:ext cx="4478603" cy="19656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相關圖片">
            <a:extLst>
              <a:ext uri="{FF2B5EF4-FFF2-40B4-BE49-F238E27FC236}">
                <a16:creationId xmlns:a16="http://schemas.microsoft.com/office/drawing/2014/main" id="{7FFCE07A-5C38-46A3-99EF-20572EB813B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7113"/>
          <a:stretch/>
        </p:blipFill>
        <p:spPr bwMode="auto">
          <a:xfrm>
            <a:off x="7839075" y="1264913"/>
            <a:ext cx="4086228" cy="1965675"/>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a:extLst>
              <a:ext uri="{FF2B5EF4-FFF2-40B4-BE49-F238E27FC236}">
                <a16:creationId xmlns:a16="http://schemas.microsoft.com/office/drawing/2014/main" id="{B3CB0D04-9EC8-43E2-AFEE-ACFF616E9E2E}"/>
              </a:ext>
            </a:extLst>
          </p:cNvPr>
          <p:cNvSpPr/>
          <p:nvPr/>
        </p:nvSpPr>
        <p:spPr>
          <a:xfrm>
            <a:off x="280125" y="914729"/>
            <a:ext cx="11645639" cy="350185"/>
          </a:xfrm>
          <a:prstGeom prst="rect">
            <a:avLst/>
          </a:prstGeom>
          <a:solidFill>
            <a:srgbClr val="E8C76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solidFill>
                  <a:srgbClr val="585148"/>
                </a:solidFill>
              </a:rPr>
              <a:t>[1] Learning to Become Familiarized with the Trading System</a:t>
            </a:r>
          </a:p>
        </p:txBody>
      </p:sp>
      <p:grpSp>
        <p:nvGrpSpPr>
          <p:cNvPr id="27" name="Group 26">
            <a:extLst>
              <a:ext uri="{FF2B5EF4-FFF2-40B4-BE49-F238E27FC236}">
                <a16:creationId xmlns:a16="http://schemas.microsoft.com/office/drawing/2014/main" id="{730812F3-144B-484C-86AB-72AB7C6679EC}"/>
              </a:ext>
            </a:extLst>
          </p:cNvPr>
          <p:cNvGrpSpPr/>
          <p:nvPr/>
        </p:nvGrpSpPr>
        <p:grpSpPr>
          <a:xfrm>
            <a:off x="5119810" y="1446750"/>
            <a:ext cx="2357721" cy="1602000"/>
            <a:chOff x="5000625" y="1445702"/>
            <a:chExt cx="2357721" cy="1602000"/>
          </a:xfrm>
        </p:grpSpPr>
        <p:sp>
          <p:nvSpPr>
            <p:cNvPr id="25" name="Rectangle 24">
              <a:extLst>
                <a:ext uri="{FF2B5EF4-FFF2-40B4-BE49-F238E27FC236}">
                  <a16:creationId xmlns:a16="http://schemas.microsoft.com/office/drawing/2014/main" id="{F0895A12-04BF-4B2E-97FF-7C1483073C20}"/>
                </a:ext>
              </a:extLst>
            </p:cNvPr>
            <p:cNvSpPr/>
            <p:nvPr/>
          </p:nvSpPr>
          <p:spPr>
            <a:xfrm>
              <a:off x="5000625" y="1447264"/>
              <a:ext cx="2133830" cy="1600438"/>
            </a:xfrm>
            <a:prstGeom prst="rect">
              <a:avLst/>
            </a:prstGeom>
          </p:spPr>
          <p:txBody>
            <a:bodyPr wrap="square">
              <a:spAutoFit/>
            </a:bodyPr>
            <a:lstStyle/>
            <a:p>
              <a:r>
                <a:rPr lang="en-US" altLang="zh-TW" sz="1400" dirty="0">
                  <a:solidFill>
                    <a:srgbClr val="585148"/>
                  </a:solidFill>
                </a:rPr>
                <a:t>Chatbot can provide information of the trade system description (e.g. functions of </a:t>
              </a:r>
              <a:r>
                <a:rPr lang="en-US" altLang="zh-TW" sz="1400" dirty="0" err="1">
                  <a:solidFill>
                    <a:srgbClr val="585148"/>
                  </a:solidFill>
                </a:rPr>
                <a:t>MoneyClip</a:t>
              </a:r>
              <a:r>
                <a:rPr lang="en-US" altLang="zh-TW" sz="1400" dirty="0">
                  <a:solidFill>
                    <a:srgbClr val="585148"/>
                  </a:solidFill>
                </a:rPr>
                <a:t>) and the linkages between various systems (e.g. </a:t>
              </a:r>
              <a:r>
                <a:rPr lang="en-US" altLang="zh-TW" sz="1400" dirty="0" err="1">
                  <a:solidFill>
                    <a:srgbClr val="585148"/>
                  </a:solidFill>
                </a:rPr>
                <a:t>MarketBox</a:t>
              </a:r>
              <a:r>
                <a:rPr lang="en-US" altLang="zh-TW" sz="1400" dirty="0">
                  <a:solidFill>
                    <a:srgbClr val="585148"/>
                  </a:solidFill>
                </a:rPr>
                <a:t> and </a:t>
              </a:r>
              <a:r>
                <a:rPr lang="en-US" altLang="zh-TW" sz="1400" dirty="0" err="1">
                  <a:solidFill>
                    <a:srgbClr val="585148"/>
                  </a:solidFill>
                </a:rPr>
                <a:t>StatBox</a:t>
              </a:r>
              <a:r>
                <a:rPr lang="en-US" altLang="zh-TW" sz="1400" dirty="0">
                  <a:solidFill>
                    <a:srgbClr val="585148"/>
                  </a:solidFill>
                </a:rPr>
                <a:t>).</a:t>
              </a:r>
            </a:p>
          </p:txBody>
        </p:sp>
        <p:sp>
          <p:nvSpPr>
            <p:cNvPr id="26" name="Isosceles Triangle 25">
              <a:extLst>
                <a:ext uri="{FF2B5EF4-FFF2-40B4-BE49-F238E27FC236}">
                  <a16:creationId xmlns:a16="http://schemas.microsoft.com/office/drawing/2014/main" id="{E2C7616F-A7CC-4E22-87BB-3EB2B076AABF}"/>
                </a:ext>
              </a:extLst>
            </p:cNvPr>
            <p:cNvSpPr/>
            <p:nvPr/>
          </p:nvSpPr>
          <p:spPr>
            <a:xfrm rot="5400000">
              <a:off x="6413347" y="2102703"/>
              <a:ext cx="1602000" cy="287998"/>
            </a:xfrm>
            <a:prstGeom prst="triangle">
              <a:avLst/>
            </a:prstGeom>
            <a:solidFill>
              <a:srgbClr val="AEB0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9" name="Group 28">
            <a:extLst>
              <a:ext uri="{FF2B5EF4-FFF2-40B4-BE49-F238E27FC236}">
                <a16:creationId xmlns:a16="http://schemas.microsoft.com/office/drawing/2014/main" id="{3F391602-250D-4EE4-93CD-373C03E90698}"/>
              </a:ext>
            </a:extLst>
          </p:cNvPr>
          <p:cNvGrpSpPr/>
          <p:nvPr/>
        </p:nvGrpSpPr>
        <p:grpSpPr>
          <a:xfrm>
            <a:off x="630072" y="4062716"/>
            <a:ext cx="10874706" cy="1952417"/>
            <a:chOff x="601860" y="4062716"/>
            <a:chExt cx="10874706" cy="1952417"/>
          </a:xfrm>
        </p:grpSpPr>
        <p:pic>
          <p:nvPicPr>
            <p:cNvPr id="21" name="Picture 20" descr="A picture containing device&#10;&#10;Description generated with high confidence">
              <a:extLst>
                <a:ext uri="{FF2B5EF4-FFF2-40B4-BE49-F238E27FC236}">
                  <a16:creationId xmlns:a16="http://schemas.microsoft.com/office/drawing/2014/main" id="{C878B1C6-36BB-47D1-BCE6-F604557D68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85267" y="4062716"/>
              <a:ext cx="6591299" cy="1952417"/>
            </a:xfrm>
            <a:prstGeom prst="rect">
              <a:avLst/>
            </a:prstGeom>
          </p:spPr>
        </p:pic>
        <p:sp>
          <p:nvSpPr>
            <p:cNvPr id="28" name="Rectangle 27">
              <a:extLst>
                <a:ext uri="{FF2B5EF4-FFF2-40B4-BE49-F238E27FC236}">
                  <a16:creationId xmlns:a16="http://schemas.microsoft.com/office/drawing/2014/main" id="{0A05B6AF-45B9-4D03-B217-DA0EF3E1D8DD}"/>
                </a:ext>
              </a:extLst>
            </p:cNvPr>
            <p:cNvSpPr/>
            <p:nvPr/>
          </p:nvSpPr>
          <p:spPr>
            <a:xfrm>
              <a:off x="601860" y="4326560"/>
              <a:ext cx="3834210" cy="1384995"/>
            </a:xfrm>
            <a:prstGeom prst="rect">
              <a:avLst/>
            </a:prstGeom>
          </p:spPr>
          <p:txBody>
            <a:bodyPr wrap="square">
              <a:spAutoFit/>
            </a:bodyPr>
            <a:lstStyle/>
            <a:p>
              <a:pPr algn="just"/>
              <a:r>
                <a:rPr lang="en-US" altLang="zh-TW" sz="1400" dirty="0"/>
                <a:t>Chatbot can assist a trader to identify the root causes of abnormal P&amp;L and advise him/her with different approaches to mitigate price discrepancy.</a:t>
              </a:r>
            </a:p>
            <a:p>
              <a:r>
                <a:rPr lang="en-US" altLang="zh-TW" sz="1400" dirty="0"/>
                <a:t>        </a:t>
              </a:r>
              <a:r>
                <a:rPr lang="zh-TW" altLang="en-US" sz="1400" dirty="0"/>
                <a:t>        </a:t>
              </a:r>
              <a:r>
                <a:rPr lang="en-US" altLang="zh-TW" sz="1400" dirty="0"/>
                <a:t>         </a:t>
              </a:r>
            </a:p>
            <a:p>
              <a:r>
                <a:rPr lang="en-US" altLang="zh-TW" sz="1400" b="1" dirty="0"/>
                <a:t>Situation: </a:t>
              </a:r>
              <a:r>
                <a:rPr lang="en-US" altLang="zh-TW" sz="1400" dirty="0"/>
                <a:t>	</a:t>
              </a:r>
              <a:r>
                <a:rPr lang="en-US" altLang="zh-TW" sz="1400" b="1" dirty="0"/>
                <a:t>[1] </a:t>
              </a:r>
              <a:r>
                <a:rPr lang="en-US" altLang="zh-TW" sz="1400" dirty="0"/>
                <a:t>Inaccurate External Data Sources</a:t>
              </a:r>
            </a:p>
            <a:p>
              <a:r>
                <a:rPr lang="en-US" altLang="zh-TW" sz="1400" dirty="0"/>
                <a:t>	</a:t>
              </a:r>
              <a:r>
                <a:rPr lang="en-US" altLang="zh-TW" sz="1400" b="1" dirty="0"/>
                <a:t>[2] </a:t>
              </a:r>
              <a:r>
                <a:rPr lang="en-US" altLang="zh-TW" sz="1400" dirty="0"/>
                <a:t>Wrong Capturing of Spot Price</a:t>
              </a:r>
            </a:p>
          </p:txBody>
        </p:sp>
      </p:grpSp>
    </p:spTree>
    <p:extLst>
      <p:ext uri="{BB962C8B-B14F-4D97-AF65-F5344CB8AC3E}">
        <p14:creationId xmlns:p14="http://schemas.microsoft.com/office/powerpoint/2010/main" val="3969510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par>
                                <p:cTn id="11" presetID="10" presetClass="entr" presetSubtype="0" fill="hold" nodeType="withEffect">
                                  <p:stCondLst>
                                    <p:cond delay="0"/>
                                  </p:stCondLst>
                                  <p:childTnLst>
                                    <p:set>
                                      <p:cBhvr>
                                        <p:cTn id="12" dur="1" fill="hold">
                                          <p:stCondLst>
                                            <p:cond delay="0"/>
                                          </p:stCondLst>
                                        </p:cTn>
                                        <p:tgtEl>
                                          <p:spTgt spid="2052"/>
                                        </p:tgtEl>
                                        <p:attrNameLst>
                                          <p:attrName>style.visibility</p:attrName>
                                        </p:attrNameLst>
                                      </p:cBhvr>
                                      <p:to>
                                        <p:strVal val="visible"/>
                                      </p:to>
                                    </p:set>
                                    <p:animEffect transition="in" filter="fade">
                                      <p:cBhvr>
                                        <p:cTn id="13" dur="500"/>
                                        <p:tgtEl>
                                          <p:spTgt spid="205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fade">
                                      <p:cBhvr>
                                        <p:cTn id="24" dur="500"/>
                                        <p:tgtEl>
                                          <p:spTgt spid="6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23" grpId="0" animBg="1"/>
      <p:bldP spid="24" grpId="0" animBg="1"/>
      <p:bldP spid="5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3569F9E-07CC-42D3-AE0F-D9085CD0AED5}"/>
              </a:ext>
            </a:extLst>
          </p:cNvPr>
          <p:cNvPicPr/>
          <p:nvPr/>
        </p:nvPicPr>
        <p:blipFill rotWithShape="1">
          <a:blip r:embed="rId2"/>
          <a:srcRect l="1241" t="15693" r="32107" b="20741"/>
          <a:stretch/>
        </p:blipFill>
        <p:spPr bwMode="auto">
          <a:xfrm>
            <a:off x="280124" y="901242"/>
            <a:ext cx="8744133" cy="5262066"/>
          </a:xfrm>
          <a:prstGeom prst="rect">
            <a:avLst/>
          </a:prstGeom>
          <a:ln>
            <a:noFill/>
          </a:ln>
          <a:extLst>
            <a:ext uri="{53640926-AAD7-44D8-BBD7-CCE9431645EC}">
              <a14:shadowObscured xmlns:a14="http://schemas.microsoft.com/office/drawing/2010/main"/>
            </a:ext>
          </a:extLst>
        </p:spPr>
      </p:pic>
      <p:graphicFrame>
        <p:nvGraphicFramePr>
          <p:cNvPr id="2" name="Table 1">
            <a:extLst>
              <a:ext uri="{FF2B5EF4-FFF2-40B4-BE49-F238E27FC236}">
                <a16:creationId xmlns:a16="http://schemas.microsoft.com/office/drawing/2014/main" id="{731CC9B8-D9D2-4AC4-971B-06C56C1911B3}"/>
              </a:ext>
            </a:extLst>
          </p:cNvPr>
          <p:cNvGraphicFramePr>
            <a:graphicFrameLocks noGrp="1"/>
          </p:cNvGraphicFramePr>
          <p:nvPr>
            <p:extLst>
              <p:ext uri="{D42A27DB-BD31-4B8C-83A1-F6EECF244321}">
                <p14:modId xmlns:p14="http://schemas.microsoft.com/office/powerpoint/2010/main" val="3533621083"/>
              </p:ext>
            </p:extLst>
          </p:nvPr>
        </p:nvGraphicFramePr>
        <p:xfrm>
          <a:off x="130969" y="6482291"/>
          <a:ext cx="11930063" cy="370840"/>
        </p:xfrm>
        <a:graphic>
          <a:graphicData uri="http://schemas.openxmlformats.org/drawingml/2006/table">
            <a:tbl>
              <a:tblPr firstRow="1" bandRow="1">
                <a:tableStyleId>{5C22544A-7EE6-4342-B048-85BDC9FD1C3A}</a:tableStyleId>
              </a:tblPr>
              <a:tblGrid>
                <a:gridCol w="10994928">
                  <a:extLst>
                    <a:ext uri="{9D8B030D-6E8A-4147-A177-3AD203B41FA5}">
                      <a16:colId xmlns:a16="http://schemas.microsoft.com/office/drawing/2014/main" val="1547589924"/>
                    </a:ext>
                  </a:extLst>
                </a:gridCol>
                <a:gridCol w="935135">
                  <a:extLst>
                    <a:ext uri="{9D8B030D-6E8A-4147-A177-3AD203B41FA5}">
                      <a16:colId xmlns:a16="http://schemas.microsoft.com/office/drawing/2014/main" val="3562895224"/>
                    </a:ext>
                  </a:extLst>
                </a:gridCol>
              </a:tblGrid>
              <a:tr h="370840">
                <a:tc>
                  <a:txBody>
                    <a:bodyPr/>
                    <a:lstStyle/>
                    <a:p>
                      <a:pPr algn="l"/>
                      <a:r>
                        <a:rPr lang="en-US" altLang="zh-TW" sz="1600" dirty="0">
                          <a:solidFill>
                            <a:schemeClr val="bg1">
                              <a:lumMod val="85000"/>
                            </a:schemeClr>
                          </a:solidFill>
                          <a:latin typeface="+mn-lt"/>
                        </a:rPr>
                        <a:t>Situation Analysis</a:t>
                      </a:r>
                      <a:r>
                        <a:rPr lang="zh-TW" altLang="en-US" sz="1600" dirty="0">
                          <a:solidFill>
                            <a:schemeClr val="bg1">
                              <a:lumMod val="85000"/>
                            </a:schemeClr>
                          </a:solidFill>
                          <a:latin typeface="+mn-lt"/>
                        </a:rPr>
                        <a:t> </a:t>
                      </a:r>
                      <a:r>
                        <a:rPr lang="en-US" altLang="zh-TW" sz="1600" dirty="0">
                          <a:solidFill>
                            <a:schemeClr val="bg1">
                              <a:lumMod val="85000"/>
                            </a:schemeClr>
                          </a:solidFill>
                          <a:latin typeface="+mn-lt"/>
                        </a:rPr>
                        <a:t>|</a:t>
                      </a:r>
                      <a:r>
                        <a:rPr lang="zh-TW" altLang="en-US" sz="1600" dirty="0">
                          <a:solidFill>
                            <a:schemeClr val="bg1">
                              <a:lumMod val="85000"/>
                            </a:schemeClr>
                          </a:solidFill>
                          <a:latin typeface="+mn-lt"/>
                        </a:rPr>
                        <a:t> </a:t>
                      </a:r>
                      <a:r>
                        <a:rPr lang="en-US" altLang="zh-TW" sz="1600" dirty="0">
                          <a:solidFill>
                            <a:schemeClr val="bg1">
                              <a:lumMod val="85000"/>
                            </a:schemeClr>
                          </a:solidFill>
                          <a:latin typeface="+mn-lt"/>
                        </a:rPr>
                        <a:t>Technological Synergy |</a:t>
                      </a:r>
                      <a:r>
                        <a:rPr lang="zh-TW" altLang="en-US" sz="1600" dirty="0">
                          <a:solidFill>
                            <a:schemeClr val="bg1">
                              <a:lumMod val="85000"/>
                            </a:schemeClr>
                          </a:solidFill>
                          <a:latin typeface="+mn-lt"/>
                        </a:rPr>
                        <a:t> </a:t>
                      </a:r>
                      <a:r>
                        <a:rPr lang="en-US" altLang="zh-TW" sz="1600" dirty="0">
                          <a:solidFill>
                            <a:srgbClr val="A53725"/>
                          </a:solidFill>
                          <a:latin typeface="+mn-lt"/>
                        </a:rPr>
                        <a:t>Operational Synergy </a:t>
                      </a:r>
                      <a:r>
                        <a:rPr lang="en-US" altLang="zh-TW" sz="1600" dirty="0">
                          <a:solidFill>
                            <a:schemeClr val="bg1">
                              <a:lumMod val="85000"/>
                            </a:schemeClr>
                          </a:solidFill>
                          <a:latin typeface="+mn-lt"/>
                        </a:rPr>
                        <a:t>|</a:t>
                      </a:r>
                      <a:r>
                        <a:rPr lang="zh-TW" altLang="en-US" sz="1600" dirty="0">
                          <a:solidFill>
                            <a:schemeClr val="bg1">
                              <a:lumMod val="85000"/>
                            </a:schemeClr>
                          </a:solidFill>
                          <a:latin typeface="+mn-lt"/>
                        </a:rPr>
                        <a:t> </a:t>
                      </a:r>
                      <a:r>
                        <a:rPr lang="en-US" altLang="zh-TW" sz="1600" dirty="0">
                          <a:solidFill>
                            <a:schemeClr val="bg1">
                              <a:lumMod val="85000"/>
                            </a:schemeClr>
                          </a:solidFill>
                          <a:latin typeface="+mn-lt"/>
                        </a:rPr>
                        <a:t>Implementation and Benefits</a:t>
                      </a:r>
                      <a:endParaRPr lang="zh-TW" altLang="en-US" sz="1600" dirty="0">
                        <a:solidFill>
                          <a:schemeClr val="bg1">
                            <a:lumMod val="85000"/>
                          </a:schemeClr>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altLang="zh-TW" sz="1600" dirty="0">
                          <a:solidFill>
                            <a:srgbClr val="A43725"/>
                          </a:solidFill>
                          <a:latin typeface="+mn-lt"/>
                        </a:rPr>
                        <a:t>Page 12</a:t>
                      </a:r>
                      <a:endParaRPr lang="zh-TW" altLang="en-US" sz="1600" dirty="0">
                        <a:solidFill>
                          <a:srgbClr val="A43725"/>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7840695"/>
                  </a:ext>
                </a:extLst>
              </a:tr>
            </a:tbl>
          </a:graphicData>
        </a:graphic>
      </p:graphicFrame>
      <p:cxnSp>
        <p:nvCxnSpPr>
          <p:cNvPr id="3" name="Straight Connector 2">
            <a:extLst>
              <a:ext uri="{FF2B5EF4-FFF2-40B4-BE49-F238E27FC236}">
                <a16:creationId xmlns:a16="http://schemas.microsoft.com/office/drawing/2014/main" id="{CE25E008-8E04-4A4E-A50B-BB062A1C51B9}"/>
              </a:ext>
            </a:extLst>
          </p:cNvPr>
          <p:cNvCxnSpPr>
            <a:cxnSpLocks/>
          </p:cNvCxnSpPr>
          <p:nvPr/>
        </p:nvCxnSpPr>
        <p:spPr>
          <a:xfrm>
            <a:off x="0" y="6463241"/>
            <a:ext cx="12204000" cy="0"/>
          </a:xfrm>
          <a:prstGeom prst="line">
            <a:avLst/>
          </a:prstGeom>
          <a:ln w="9525">
            <a:solidFill>
              <a:srgbClr val="990000"/>
            </a:solidFill>
          </a:ln>
          <a:effectLst/>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D83169C-8C10-4350-A15E-3B5CB4912A0E}"/>
              </a:ext>
            </a:extLst>
          </p:cNvPr>
          <p:cNvGrpSpPr/>
          <p:nvPr/>
        </p:nvGrpSpPr>
        <p:grpSpPr>
          <a:xfrm>
            <a:off x="9874849" y="87287"/>
            <a:ext cx="2230065" cy="576000"/>
            <a:chOff x="9552360" y="268262"/>
            <a:chExt cx="2230065" cy="576000"/>
          </a:xfrm>
        </p:grpSpPr>
        <p:pic>
          <p:nvPicPr>
            <p:cNvPr id="5" name="Graphic 4">
              <a:extLst>
                <a:ext uri="{FF2B5EF4-FFF2-40B4-BE49-F238E27FC236}">
                  <a16:creationId xmlns:a16="http://schemas.microsoft.com/office/drawing/2014/main" id="{4921D831-C599-45EC-9453-C53FE15E8146}"/>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2802" r="12644" b="9600"/>
            <a:stretch/>
          </p:blipFill>
          <p:spPr>
            <a:xfrm rot="-180000">
              <a:off x="9552360" y="268262"/>
              <a:ext cx="504637" cy="576000"/>
            </a:xfrm>
            <a:prstGeom prst="rect">
              <a:avLst/>
            </a:prstGeom>
          </p:spPr>
        </p:pic>
        <p:sp>
          <p:nvSpPr>
            <p:cNvPr id="7" name="TextBox 6">
              <a:extLst>
                <a:ext uri="{FF2B5EF4-FFF2-40B4-BE49-F238E27FC236}">
                  <a16:creationId xmlns:a16="http://schemas.microsoft.com/office/drawing/2014/main" id="{607B1CFA-65AC-4312-863E-6543406F315E}"/>
                </a:ext>
              </a:extLst>
            </p:cNvPr>
            <p:cNvSpPr txBox="1"/>
            <p:nvPr/>
          </p:nvSpPr>
          <p:spPr>
            <a:xfrm>
              <a:off x="10071723" y="349795"/>
              <a:ext cx="1710702" cy="412934"/>
            </a:xfrm>
            <a:prstGeom prst="rect">
              <a:avLst/>
            </a:prstGeom>
            <a:noFill/>
          </p:spPr>
          <p:txBody>
            <a:bodyPr wrap="square" rtlCol="0" anchor="b">
              <a:spAutoFit/>
            </a:bodyPr>
            <a:lstStyle/>
            <a:p>
              <a:pPr>
                <a:lnSpc>
                  <a:spcPts val="2500"/>
                </a:lnSpc>
              </a:pPr>
              <a:r>
                <a:rPr lang="en-US" altLang="zh-TW" sz="2400" b="1" dirty="0">
                  <a:solidFill>
                    <a:srgbClr val="A43725"/>
                  </a:solidFill>
                  <a:cs typeface="Arial" panose="020B0604020202020204" pitchFamily="34" charset="0"/>
                </a:rPr>
                <a:t>ELITE BANK</a:t>
              </a:r>
              <a:endParaRPr lang="zh-TW" altLang="en-US" sz="2400" b="1" dirty="0">
                <a:solidFill>
                  <a:srgbClr val="A43725"/>
                </a:solidFill>
                <a:cs typeface="Arial" panose="020B0604020202020204" pitchFamily="34" charset="0"/>
              </a:endParaRPr>
            </a:p>
          </p:txBody>
        </p:sp>
      </p:grpSp>
      <p:cxnSp>
        <p:nvCxnSpPr>
          <p:cNvPr id="9" name="Straight Connector 8">
            <a:extLst>
              <a:ext uri="{FF2B5EF4-FFF2-40B4-BE49-F238E27FC236}">
                <a16:creationId xmlns:a16="http://schemas.microsoft.com/office/drawing/2014/main" id="{D132EE42-51B7-4259-A415-A888CB573514}"/>
              </a:ext>
            </a:extLst>
          </p:cNvPr>
          <p:cNvCxnSpPr>
            <a:cxnSpLocks/>
          </p:cNvCxnSpPr>
          <p:nvPr/>
        </p:nvCxnSpPr>
        <p:spPr>
          <a:xfrm>
            <a:off x="-12000" y="748241"/>
            <a:ext cx="12204000" cy="0"/>
          </a:xfrm>
          <a:prstGeom prst="line">
            <a:avLst/>
          </a:prstGeom>
          <a:ln w="9525">
            <a:solidFill>
              <a:srgbClr val="990000"/>
            </a:solidFill>
          </a:ln>
          <a:effectLst/>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C227BE5-D5BD-4A69-961D-A7732FD93500}"/>
              </a:ext>
            </a:extLst>
          </p:cNvPr>
          <p:cNvSpPr/>
          <p:nvPr/>
        </p:nvSpPr>
        <p:spPr>
          <a:xfrm>
            <a:off x="130969" y="84524"/>
            <a:ext cx="149158" cy="580473"/>
          </a:xfrm>
          <a:prstGeom prst="rect">
            <a:avLst/>
          </a:prstGeom>
          <a:solidFill>
            <a:srgbClr val="E7E7E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rgbClr val="E71D1C"/>
              </a:solidFill>
              <a:latin typeface="+mj-lt"/>
            </a:endParaRPr>
          </a:p>
        </p:txBody>
      </p:sp>
      <p:sp>
        <p:nvSpPr>
          <p:cNvPr id="12" name="Title 1">
            <a:extLst>
              <a:ext uri="{FF2B5EF4-FFF2-40B4-BE49-F238E27FC236}">
                <a16:creationId xmlns:a16="http://schemas.microsoft.com/office/drawing/2014/main" id="{2A463884-BEA3-4A2D-B7CA-84B46E5E4281}"/>
              </a:ext>
            </a:extLst>
          </p:cNvPr>
          <p:cNvSpPr txBox="1">
            <a:spLocks/>
          </p:cNvSpPr>
          <p:nvPr/>
        </p:nvSpPr>
        <p:spPr>
          <a:xfrm>
            <a:off x="280127" y="52497"/>
            <a:ext cx="10080625" cy="644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0"/>
              </a:spcAft>
            </a:pPr>
            <a:r>
              <a:rPr lang="en-US" altLang="zh-TW" sz="2400" b="1" dirty="0">
                <a:solidFill>
                  <a:srgbClr val="585148"/>
                </a:solidFill>
                <a:latin typeface="+mn-lt"/>
              </a:rPr>
              <a:t>[Prototype Demonstration 2]: </a:t>
            </a:r>
            <a:r>
              <a:rPr lang="en-US" altLang="zh-TW" sz="2400" b="1" kern="100" dirty="0">
                <a:solidFill>
                  <a:srgbClr val="585148"/>
                </a:solidFill>
                <a:latin typeface="+mn-lt"/>
              </a:rPr>
              <a:t>Chatbot for In-House Support</a:t>
            </a:r>
            <a:endParaRPr lang="zh-TW" altLang="zh-TW" sz="2400" b="1" kern="100" dirty="0">
              <a:solidFill>
                <a:srgbClr val="585148"/>
              </a:solidFill>
              <a:latin typeface="+mn-lt"/>
            </a:endParaRPr>
          </a:p>
        </p:txBody>
      </p:sp>
      <p:sp>
        <p:nvSpPr>
          <p:cNvPr id="4" name="Rectangle 3">
            <a:extLst>
              <a:ext uri="{FF2B5EF4-FFF2-40B4-BE49-F238E27FC236}">
                <a16:creationId xmlns:a16="http://schemas.microsoft.com/office/drawing/2014/main" id="{C604DDE0-E1B3-4271-ACA4-E2E8BCC15B86}"/>
              </a:ext>
            </a:extLst>
          </p:cNvPr>
          <p:cNvSpPr/>
          <p:nvPr/>
        </p:nvSpPr>
        <p:spPr>
          <a:xfrm>
            <a:off x="280125" y="6196972"/>
            <a:ext cx="11645640" cy="246221"/>
          </a:xfrm>
          <a:prstGeom prst="rect">
            <a:avLst/>
          </a:prstGeom>
        </p:spPr>
        <p:txBody>
          <a:bodyPr wrap="square" anchor="ctr">
            <a:spAutoFit/>
          </a:bodyPr>
          <a:lstStyle/>
          <a:p>
            <a:r>
              <a:rPr lang="en-US" altLang="zh-TW" sz="1000" b="1" dirty="0">
                <a:solidFill>
                  <a:srgbClr val="585148"/>
                </a:solidFill>
              </a:rPr>
              <a:t>Source: </a:t>
            </a:r>
            <a:r>
              <a:rPr lang="en-US" altLang="zh-TW" sz="1000" dirty="0">
                <a:solidFill>
                  <a:srgbClr val="585148"/>
                </a:solidFill>
              </a:rPr>
              <a:t>Amazon Web Services, </a:t>
            </a:r>
            <a:r>
              <a:rPr lang="en-US" altLang="zh-TW" sz="1000" dirty="0" err="1">
                <a:solidFill>
                  <a:srgbClr val="585148"/>
                </a:solidFill>
              </a:rPr>
              <a:t>CurrencyCloud</a:t>
            </a:r>
            <a:r>
              <a:rPr lang="en-US" altLang="zh-TW" sz="1000" dirty="0">
                <a:solidFill>
                  <a:srgbClr val="585148"/>
                </a:solidFill>
              </a:rPr>
              <a:t>, Oracle, IBM, Elite Bank Analysis</a:t>
            </a:r>
            <a:endParaRPr lang="en-US" altLang="zh-TW" sz="1000" b="1" dirty="0">
              <a:solidFill>
                <a:srgbClr val="585148"/>
              </a:solidFill>
              <a:cs typeface="Arial" panose="020B0604020202020204" pitchFamily="34" charset="0"/>
            </a:endParaRPr>
          </a:p>
        </p:txBody>
      </p:sp>
      <p:sp>
        <p:nvSpPr>
          <p:cNvPr id="14" name="Rectangle 13">
            <a:extLst>
              <a:ext uri="{FF2B5EF4-FFF2-40B4-BE49-F238E27FC236}">
                <a16:creationId xmlns:a16="http://schemas.microsoft.com/office/drawing/2014/main" id="{44826B13-D727-4304-B0C3-90B6B029C7D6}"/>
              </a:ext>
            </a:extLst>
          </p:cNvPr>
          <p:cNvSpPr/>
          <p:nvPr/>
        </p:nvSpPr>
        <p:spPr>
          <a:xfrm>
            <a:off x="9144004" y="918183"/>
            <a:ext cx="2792648" cy="5161669"/>
          </a:xfrm>
          <a:prstGeom prst="rect">
            <a:avLst/>
          </a:prstGeom>
        </p:spPr>
        <p:txBody>
          <a:bodyPr wrap="square" anchor="ctr">
            <a:spAutoFit/>
          </a:bodyPr>
          <a:lstStyle/>
          <a:p>
            <a:pPr lvl="0">
              <a:lnSpc>
                <a:spcPct val="115000"/>
              </a:lnSpc>
              <a:spcAft>
                <a:spcPts val="1000"/>
              </a:spcAft>
            </a:pPr>
            <a:r>
              <a:rPr lang="en-US" altLang="zh-TW" sz="1400" b="1" dirty="0">
                <a:solidFill>
                  <a:srgbClr val="A43725"/>
                </a:solidFill>
                <a:highlight>
                  <a:srgbClr val="DBDCDD"/>
                </a:highlight>
                <a:cs typeface="Times New Roman" panose="02020603050405020304" pitchFamily="18" charset="0"/>
              </a:rPr>
              <a:t>Case One                                                 </a:t>
            </a:r>
            <a:r>
              <a:rPr lang="en-US" altLang="zh-TW" sz="1400" b="1" u="sng" dirty="0">
                <a:solidFill>
                  <a:srgbClr val="A43725"/>
                </a:solidFill>
                <a:cs typeface="Times New Roman" panose="02020603050405020304" pitchFamily="18" charset="0"/>
              </a:rPr>
              <a:t>Unreliable External Data Source</a:t>
            </a:r>
          </a:p>
          <a:p>
            <a:pPr lvl="0">
              <a:lnSpc>
                <a:spcPct val="115000"/>
              </a:lnSpc>
              <a:spcAft>
                <a:spcPts val="1000"/>
              </a:spcAft>
            </a:pPr>
            <a:r>
              <a:rPr lang="en-US" altLang="zh-TW" sz="1300" dirty="0">
                <a:cs typeface="Times New Roman" panose="02020603050405020304" pitchFamily="18" charset="0"/>
              </a:rPr>
              <a:t>It is possible to have reporting errors occurred in Bloomberg or Reuters. Consequently, multisource reference checking is recommended. In addition, when there is price discrepancy between these two sources, double check with the Exchange and take the price quotes from it as the final reference.</a:t>
            </a:r>
          </a:p>
          <a:p>
            <a:pPr lvl="0">
              <a:lnSpc>
                <a:spcPts val="400"/>
              </a:lnSpc>
              <a:spcAft>
                <a:spcPts val="1000"/>
              </a:spcAft>
            </a:pPr>
            <a:endParaRPr lang="zh-TW" altLang="zh-TW" sz="1400" dirty="0">
              <a:cs typeface="Times New Roman" panose="02020603050405020304" pitchFamily="18" charset="0"/>
            </a:endParaRPr>
          </a:p>
          <a:p>
            <a:pPr lvl="0">
              <a:spcAft>
                <a:spcPts val="1000"/>
              </a:spcAft>
            </a:pPr>
            <a:r>
              <a:rPr lang="en-US" altLang="zh-TW" sz="1400" b="1" dirty="0">
                <a:solidFill>
                  <a:srgbClr val="A43725"/>
                </a:solidFill>
                <a:highlight>
                  <a:srgbClr val="DBDCDD"/>
                </a:highlight>
                <a:cs typeface="Times New Roman" panose="02020603050405020304" pitchFamily="18" charset="0"/>
              </a:rPr>
              <a:t>Case Two                                                 </a:t>
            </a:r>
            <a:r>
              <a:rPr lang="en-US" altLang="zh-TW" sz="1400" b="1" dirty="0">
                <a:solidFill>
                  <a:srgbClr val="A43725"/>
                </a:solidFill>
                <a:cs typeface="Times New Roman" panose="02020603050405020304" pitchFamily="18" charset="0"/>
              </a:rPr>
              <a:t>          </a:t>
            </a:r>
            <a:r>
              <a:rPr lang="en-US" altLang="zh-TW" sz="1400" b="1" u="sng" dirty="0">
                <a:solidFill>
                  <a:srgbClr val="A43725"/>
                </a:solidFill>
                <a:cs typeface="Times New Roman" panose="02020603050405020304" pitchFamily="18" charset="0"/>
              </a:rPr>
              <a:t>Wrong Capturing of Spot Price</a:t>
            </a:r>
          </a:p>
          <a:p>
            <a:pPr lvl="0">
              <a:spcAft>
                <a:spcPts val="1000"/>
              </a:spcAft>
            </a:pPr>
            <a:r>
              <a:rPr lang="en-US" altLang="zh-TW" sz="1300" dirty="0">
                <a:cs typeface="Times New Roman" panose="02020603050405020304" pitchFamily="18" charset="0"/>
              </a:rPr>
              <a:t>If there is no price discrepancy between the three external data sources (i.e. Reuters, Bloomberg and the Exchange), the occurrence of abnormal P&amp;L generation might be attributed to inappropriate instructions set in </a:t>
            </a:r>
            <a:r>
              <a:rPr lang="en-US" altLang="zh-TW" sz="1300" dirty="0" err="1">
                <a:cs typeface="Times New Roman" panose="02020603050405020304" pitchFamily="18" charset="0"/>
              </a:rPr>
              <a:t>MoneyClip</a:t>
            </a:r>
            <a:r>
              <a:rPr lang="en-US" altLang="zh-TW" sz="1300" dirty="0">
                <a:cs typeface="Times New Roman" panose="02020603050405020304" pitchFamily="18" charset="0"/>
              </a:rPr>
              <a:t>.</a:t>
            </a:r>
            <a:endParaRPr lang="zh-TW" altLang="zh-TW" sz="1300" dirty="0">
              <a:cs typeface="Times New Roman" panose="02020603050405020304" pitchFamily="18" charset="0"/>
            </a:endParaRPr>
          </a:p>
        </p:txBody>
      </p:sp>
    </p:spTree>
    <p:extLst>
      <p:ext uri="{BB962C8B-B14F-4D97-AF65-F5344CB8AC3E}">
        <p14:creationId xmlns:p14="http://schemas.microsoft.com/office/powerpoint/2010/main" val="3991567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D1FEEE6A-ABFE-406F-B930-877AB6D9263E}"/>
              </a:ext>
            </a:extLst>
          </p:cNvPr>
          <p:cNvSpPr/>
          <p:nvPr/>
        </p:nvSpPr>
        <p:spPr>
          <a:xfrm rot="5400000">
            <a:off x="467539" y="1075874"/>
            <a:ext cx="4907196" cy="5282925"/>
          </a:xfrm>
          <a:prstGeom prst="rect">
            <a:avLst/>
          </a:prstGeom>
          <a:solidFill>
            <a:srgbClr val="F9F9F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rgbClr val="F0F0F0"/>
              </a:solidFill>
              <a:latin typeface="+mj-lt"/>
            </a:endParaRPr>
          </a:p>
        </p:txBody>
      </p:sp>
      <p:graphicFrame>
        <p:nvGraphicFramePr>
          <p:cNvPr id="2" name="Table 1">
            <a:extLst>
              <a:ext uri="{FF2B5EF4-FFF2-40B4-BE49-F238E27FC236}">
                <a16:creationId xmlns:a16="http://schemas.microsoft.com/office/drawing/2014/main" id="{731CC9B8-D9D2-4AC4-971B-06C56C1911B3}"/>
              </a:ext>
            </a:extLst>
          </p:cNvPr>
          <p:cNvGraphicFramePr>
            <a:graphicFrameLocks noGrp="1"/>
          </p:cNvGraphicFramePr>
          <p:nvPr>
            <p:extLst>
              <p:ext uri="{D42A27DB-BD31-4B8C-83A1-F6EECF244321}">
                <p14:modId xmlns:p14="http://schemas.microsoft.com/office/powerpoint/2010/main" val="3883393719"/>
              </p:ext>
            </p:extLst>
          </p:nvPr>
        </p:nvGraphicFramePr>
        <p:xfrm>
          <a:off x="130969" y="6482291"/>
          <a:ext cx="11930063" cy="370840"/>
        </p:xfrm>
        <a:graphic>
          <a:graphicData uri="http://schemas.openxmlformats.org/drawingml/2006/table">
            <a:tbl>
              <a:tblPr firstRow="1" bandRow="1">
                <a:tableStyleId>{5C22544A-7EE6-4342-B048-85BDC9FD1C3A}</a:tableStyleId>
              </a:tblPr>
              <a:tblGrid>
                <a:gridCol w="10994928">
                  <a:extLst>
                    <a:ext uri="{9D8B030D-6E8A-4147-A177-3AD203B41FA5}">
                      <a16:colId xmlns:a16="http://schemas.microsoft.com/office/drawing/2014/main" val="1547589924"/>
                    </a:ext>
                  </a:extLst>
                </a:gridCol>
                <a:gridCol w="935135">
                  <a:extLst>
                    <a:ext uri="{9D8B030D-6E8A-4147-A177-3AD203B41FA5}">
                      <a16:colId xmlns:a16="http://schemas.microsoft.com/office/drawing/2014/main" val="3562895224"/>
                    </a:ext>
                  </a:extLst>
                </a:gridCol>
              </a:tblGrid>
              <a:tr h="370840">
                <a:tc>
                  <a:txBody>
                    <a:bodyPr/>
                    <a:lstStyle/>
                    <a:p>
                      <a:pPr algn="l"/>
                      <a:r>
                        <a:rPr lang="en-US" altLang="zh-TW" sz="1600" dirty="0">
                          <a:solidFill>
                            <a:schemeClr val="bg1">
                              <a:lumMod val="85000"/>
                            </a:schemeClr>
                          </a:solidFill>
                          <a:latin typeface="+mn-lt"/>
                        </a:rPr>
                        <a:t>Situation Analysis</a:t>
                      </a:r>
                      <a:r>
                        <a:rPr lang="zh-TW" altLang="en-US" sz="1600" dirty="0">
                          <a:solidFill>
                            <a:schemeClr val="bg1">
                              <a:lumMod val="85000"/>
                            </a:schemeClr>
                          </a:solidFill>
                          <a:latin typeface="+mn-lt"/>
                        </a:rPr>
                        <a:t> </a:t>
                      </a:r>
                      <a:r>
                        <a:rPr lang="en-US" altLang="zh-TW" sz="1600" dirty="0">
                          <a:solidFill>
                            <a:schemeClr val="bg1">
                              <a:lumMod val="85000"/>
                            </a:schemeClr>
                          </a:solidFill>
                          <a:latin typeface="+mn-lt"/>
                        </a:rPr>
                        <a:t>|</a:t>
                      </a:r>
                      <a:r>
                        <a:rPr lang="zh-TW" altLang="en-US" sz="1600" dirty="0">
                          <a:solidFill>
                            <a:schemeClr val="bg1">
                              <a:lumMod val="85000"/>
                            </a:schemeClr>
                          </a:solidFill>
                          <a:latin typeface="+mn-lt"/>
                        </a:rPr>
                        <a:t> </a:t>
                      </a:r>
                      <a:r>
                        <a:rPr lang="en-US" altLang="zh-TW" sz="1600" dirty="0">
                          <a:solidFill>
                            <a:schemeClr val="bg1">
                              <a:lumMod val="85000"/>
                            </a:schemeClr>
                          </a:solidFill>
                          <a:latin typeface="+mn-lt"/>
                        </a:rPr>
                        <a:t>Technological Synergy |</a:t>
                      </a:r>
                      <a:r>
                        <a:rPr lang="zh-TW" altLang="en-US" sz="1600" dirty="0">
                          <a:solidFill>
                            <a:schemeClr val="bg1">
                              <a:lumMod val="85000"/>
                            </a:schemeClr>
                          </a:solidFill>
                          <a:latin typeface="+mn-lt"/>
                        </a:rPr>
                        <a:t> </a:t>
                      </a:r>
                      <a:r>
                        <a:rPr lang="en-US" altLang="zh-TW" sz="1600" dirty="0">
                          <a:solidFill>
                            <a:srgbClr val="A43725"/>
                          </a:solidFill>
                          <a:latin typeface="+mn-lt"/>
                        </a:rPr>
                        <a:t>Operational Synergy </a:t>
                      </a:r>
                      <a:r>
                        <a:rPr lang="en-US" altLang="zh-TW" sz="1600" dirty="0">
                          <a:solidFill>
                            <a:schemeClr val="bg1">
                              <a:lumMod val="85000"/>
                            </a:schemeClr>
                          </a:solidFill>
                          <a:latin typeface="+mn-lt"/>
                        </a:rPr>
                        <a:t>|</a:t>
                      </a:r>
                      <a:r>
                        <a:rPr lang="zh-TW" altLang="en-US" sz="1600" dirty="0">
                          <a:solidFill>
                            <a:schemeClr val="bg1">
                              <a:lumMod val="85000"/>
                            </a:schemeClr>
                          </a:solidFill>
                          <a:latin typeface="+mn-lt"/>
                        </a:rPr>
                        <a:t> </a:t>
                      </a:r>
                      <a:r>
                        <a:rPr lang="en-US" altLang="zh-TW" sz="1600" dirty="0">
                          <a:solidFill>
                            <a:schemeClr val="bg1">
                              <a:lumMod val="85000"/>
                            </a:schemeClr>
                          </a:solidFill>
                          <a:latin typeface="+mn-lt"/>
                        </a:rPr>
                        <a:t>Implementation and Benefits</a:t>
                      </a:r>
                      <a:endParaRPr lang="zh-TW" altLang="en-US" sz="1600" dirty="0">
                        <a:solidFill>
                          <a:schemeClr val="bg1">
                            <a:lumMod val="85000"/>
                          </a:schemeClr>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altLang="zh-TW" sz="1600" dirty="0">
                          <a:solidFill>
                            <a:srgbClr val="A43725"/>
                          </a:solidFill>
                          <a:latin typeface="+mn-lt"/>
                        </a:rPr>
                        <a:t>Page 13</a:t>
                      </a:r>
                      <a:endParaRPr lang="zh-TW" altLang="en-US" sz="1600" dirty="0">
                        <a:solidFill>
                          <a:srgbClr val="A43725"/>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7840695"/>
                  </a:ext>
                </a:extLst>
              </a:tr>
            </a:tbl>
          </a:graphicData>
        </a:graphic>
      </p:graphicFrame>
      <p:cxnSp>
        <p:nvCxnSpPr>
          <p:cNvPr id="3" name="Straight Connector 2">
            <a:extLst>
              <a:ext uri="{FF2B5EF4-FFF2-40B4-BE49-F238E27FC236}">
                <a16:creationId xmlns:a16="http://schemas.microsoft.com/office/drawing/2014/main" id="{CE25E008-8E04-4A4E-A50B-BB062A1C51B9}"/>
              </a:ext>
            </a:extLst>
          </p:cNvPr>
          <p:cNvCxnSpPr>
            <a:cxnSpLocks/>
          </p:cNvCxnSpPr>
          <p:nvPr/>
        </p:nvCxnSpPr>
        <p:spPr>
          <a:xfrm>
            <a:off x="0" y="6463241"/>
            <a:ext cx="12204000" cy="0"/>
          </a:xfrm>
          <a:prstGeom prst="line">
            <a:avLst/>
          </a:prstGeom>
          <a:ln w="9525">
            <a:solidFill>
              <a:srgbClr val="990000"/>
            </a:solidFill>
          </a:ln>
          <a:effectLst/>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D83169C-8C10-4350-A15E-3B5CB4912A0E}"/>
              </a:ext>
            </a:extLst>
          </p:cNvPr>
          <p:cNvGrpSpPr/>
          <p:nvPr/>
        </p:nvGrpSpPr>
        <p:grpSpPr>
          <a:xfrm>
            <a:off x="9874849" y="87287"/>
            <a:ext cx="2230065" cy="576000"/>
            <a:chOff x="9552360" y="268262"/>
            <a:chExt cx="2230065" cy="576000"/>
          </a:xfrm>
        </p:grpSpPr>
        <p:pic>
          <p:nvPicPr>
            <p:cNvPr id="5" name="Graphic 4">
              <a:extLst>
                <a:ext uri="{FF2B5EF4-FFF2-40B4-BE49-F238E27FC236}">
                  <a16:creationId xmlns:a16="http://schemas.microsoft.com/office/drawing/2014/main" id="{4921D831-C599-45EC-9453-C53FE15E8146}"/>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2802" r="12644" b="9600"/>
            <a:stretch/>
          </p:blipFill>
          <p:spPr>
            <a:xfrm rot="-180000">
              <a:off x="9552360" y="268262"/>
              <a:ext cx="504637" cy="576000"/>
            </a:xfrm>
            <a:prstGeom prst="rect">
              <a:avLst/>
            </a:prstGeom>
          </p:spPr>
        </p:pic>
        <p:sp>
          <p:nvSpPr>
            <p:cNvPr id="7" name="TextBox 6">
              <a:extLst>
                <a:ext uri="{FF2B5EF4-FFF2-40B4-BE49-F238E27FC236}">
                  <a16:creationId xmlns:a16="http://schemas.microsoft.com/office/drawing/2014/main" id="{607B1CFA-65AC-4312-863E-6543406F315E}"/>
                </a:ext>
              </a:extLst>
            </p:cNvPr>
            <p:cNvSpPr txBox="1"/>
            <p:nvPr/>
          </p:nvSpPr>
          <p:spPr>
            <a:xfrm>
              <a:off x="10071723" y="349795"/>
              <a:ext cx="1710702" cy="412934"/>
            </a:xfrm>
            <a:prstGeom prst="rect">
              <a:avLst/>
            </a:prstGeom>
            <a:noFill/>
          </p:spPr>
          <p:txBody>
            <a:bodyPr wrap="square" rtlCol="0" anchor="b">
              <a:spAutoFit/>
            </a:bodyPr>
            <a:lstStyle/>
            <a:p>
              <a:pPr>
                <a:lnSpc>
                  <a:spcPts val="2500"/>
                </a:lnSpc>
              </a:pPr>
              <a:r>
                <a:rPr lang="en-US" altLang="zh-TW" sz="2400" b="1" dirty="0">
                  <a:solidFill>
                    <a:srgbClr val="A43725"/>
                  </a:solidFill>
                  <a:cs typeface="Arial" panose="020B0604020202020204" pitchFamily="34" charset="0"/>
                </a:rPr>
                <a:t>ELITE BANK</a:t>
              </a:r>
              <a:endParaRPr lang="zh-TW" altLang="en-US" sz="2400" b="1" dirty="0">
                <a:solidFill>
                  <a:srgbClr val="A43725"/>
                </a:solidFill>
                <a:cs typeface="Arial" panose="020B0604020202020204" pitchFamily="34" charset="0"/>
              </a:endParaRPr>
            </a:p>
          </p:txBody>
        </p:sp>
      </p:grpSp>
      <p:cxnSp>
        <p:nvCxnSpPr>
          <p:cNvPr id="9" name="Straight Connector 8">
            <a:extLst>
              <a:ext uri="{FF2B5EF4-FFF2-40B4-BE49-F238E27FC236}">
                <a16:creationId xmlns:a16="http://schemas.microsoft.com/office/drawing/2014/main" id="{D132EE42-51B7-4259-A415-A888CB573514}"/>
              </a:ext>
            </a:extLst>
          </p:cNvPr>
          <p:cNvCxnSpPr>
            <a:cxnSpLocks/>
          </p:cNvCxnSpPr>
          <p:nvPr/>
        </p:nvCxnSpPr>
        <p:spPr>
          <a:xfrm>
            <a:off x="-12000" y="748241"/>
            <a:ext cx="12204000" cy="0"/>
          </a:xfrm>
          <a:prstGeom prst="line">
            <a:avLst/>
          </a:prstGeom>
          <a:ln w="9525">
            <a:solidFill>
              <a:srgbClr val="990000"/>
            </a:solidFill>
          </a:ln>
          <a:effectLst/>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C227BE5-D5BD-4A69-961D-A7732FD93500}"/>
              </a:ext>
            </a:extLst>
          </p:cNvPr>
          <p:cNvSpPr/>
          <p:nvPr/>
        </p:nvSpPr>
        <p:spPr>
          <a:xfrm>
            <a:off x="130969" y="84524"/>
            <a:ext cx="149158" cy="580473"/>
          </a:xfrm>
          <a:prstGeom prst="rect">
            <a:avLst/>
          </a:prstGeom>
          <a:solidFill>
            <a:srgbClr val="E7E7E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rgbClr val="E71D1C"/>
              </a:solidFill>
              <a:latin typeface="+mj-lt"/>
            </a:endParaRPr>
          </a:p>
        </p:txBody>
      </p:sp>
      <p:sp>
        <p:nvSpPr>
          <p:cNvPr id="12" name="Title 1">
            <a:extLst>
              <a:ext uri="{FF2B5EF4-FFF2-40B4-BE49-F238E27FC236}">
                <a16:creationId xmlns:a16="http://schemas.microsoft.com/office/drawing/2014/main" id="{2A463884-BEA3-4A2D-B7CA-84B46E5E4281}"/>
              </a:ext>
            </a:extLst>
          </p:cNvPr>
          <p:cNvSpPr txBox="1">
            <a:spLocks/>
          </p:cNvSpPr>
          <p:nvPr/>
        </p:nvSpPr>
        <p:spPr>
          <a:xfrm>
            <a:off x="280127" y="52497"/>
            <a:ext cx="10080625" cy="644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2400" b="1" dirty="0">
                <a:solidFill>
                  <a:srgbClr val="585148"/>
                </a:solidFill>
                <a:latin typeface="+mn-lt"/>
              </a:rPr>
              <a:t>Global Banking Chatbots Comparable Analysis</a:t>
            </a:r>
            <a:endParaRPr lang="en-US" sz="2400" b="1" dirty="0">
              <a:solidFill>
                <a:srgbClr val="585148"/>
              </a:solidFill>
              <a:latin typeface="+mn-lt"/>
              <a:cs typeface="Arial" panose="020B0604020202020204" pitchFamily="34" charset="0"/>
            </a:endParaRPr>
          </a:p>
        </p:txBody>
      </p:sp>
      <p:sp>
        <p:nvSpPr>
          <p:cNvPr id="18" name="Oval 5">
            <a:extLst>
              <a:ext uri="{FF2B5EF4-FFF2-40B4-BE49-F238E27FC236}">
                <a16:creationId xmlns:a16="http://schemas.microsoft.com/office/drawing/2014/main" id="{D2FB6E7C-45DA-419C-95A9-24297B7D45BE}"/>
              </a:ext>
            </a:extLst>
          </p:cNvPr>
          <p:cNvSpPr>
            <a:spLocks noChangeArrowheads="1"/>
          </p:cNvSpPr>
          <p:nvPr/>
        </p:nvSpPr>
        <p:spPr bwMode="auto">
          <a:xfrm>
            <a:off x="8185422" y="6082461"/>
            <a:ext cx="1062417" cy="253060"/>
          </a:xfrm>
          <a:prstGeom prst="ellipse">
            <a:avLst/>
          </a:prstGeom>
          <a:solidFill>
            <a:srgbClr val="AEB0B3"/>
          </a:solidFill>
          <a:ln>
            <a:noFill/>
          </a:ln>
          <a:extLst/>
        </p:spPr>
        <p:txBody>
          <a:bodyPr/>
          <a:lstStyle/>
          <a:p>
            <a:pPr eaLnBrk="1" fontAlgn="auto" hangingPunct="1">
              <a:spcBef>
                <a:spcPts val="0"/>
              </a:spcBef>
              <a:spcAft>
                <a:spcPts val="0"/>
              </a:spcAft>
              <a:defRPr/>
            </a:pPr>
            <a:endParaRPr lang="id-ID">
              <a:latin typeface="+mn-lt"/>
            </a:endParaRPr>
          </a:p>
        </p:txBody>
      </p:sp>
      <p:grpSp>
        <p:nvGrpSpPr>
          <p:cNvPr id="20" name="Group 19">
            <a:extLst>
              <a:ext uri="{FF2B5EF4-FFF2-40B4-BE49-F238E27FC236}">
                <a16:creationId xmlns:a16="http://schemas.microsoft.com/office/drawing/2014/main" id="{9029D4F1-F43D-4816-BAA9-F76A1D47446B}"/>
              </a:ext>
            </a:extLst>
          </p:cNvPr>
          <p:cNvGrpSpPr/>
          <p:nvPr/>
        </p:nvGrpSpPr>
        <p:grpSpPr>
          <a:xfrm>
            <a:off x="8271857" y="4016105"/>
            <a:ext cx="793293" cy="2337739"/>
            <a:chOff x="8410490" y="3957891"/>
            <a:chExt cx="544519" cy="2097420"/>
          </a:xfrm>
        </p:grpSpPr>
        <p:sp>
          <p:nvSpPr>
            <p:cNvPr id="21" name="Freeform 6">
              <a:extLst>
                <a:ext uri="{FF2B5EF4-FFF2-40B4-BE49-F238E27FC236}">
                  <a16:creationId xmlns:a16="http://schemas.microsoft.com/office/drawing/2014/main" id="{E42991A7-62D1-4189-9590-1945766414E5}"/>
                </a:ext>
              </a:extLst>
            </p:cNvPr>
            <p:cNvSpPr>
              <a:spLocks/>
            </p:cNvSpPr>
            <p:nvPr/>
          </p:nvSpPr>
          <p:spPr bwMode="auto">
            <a:xfrm>
              <a:off x="8410490" y="3957891"/>
              <a:ext cx="544519" cy="2097420"/>
            </a:xfrm>
            <a:custGeom>
              <a:avLst/>
              <a:gdLst>
                <a:gd name="T0" fmla="*/ 182 w 278"/>
                <a:gd name="T1" fmla="*/ 114 h 871"/>
                <a:gd name="T2" fmla="*/ 194 w 278"/>
                <a:gd name="T3" fmla="*/ 81 h 871"/>
                <a:gd name="T4" fmla="*/ 193 w 278"/>
                <a:gd name="T5" fmla="*/ 57 h 871"/>
                <a:gd name="T6" fmla="*/ 171 w 278"/>
                <a:gd name="T7" fmla="*/ 6 h 871"/>
                <a:gd name="T8" fmla="*/ 119 w 278"/>
                <a:gd name="T9" fmla="*/ 21 h 871"/>
                <a:gd name="T10" fmla="*/ 113 w 278"/>
                <a:gd name="T11" fmla="*/ 55 h 871"/>
                <a:gd name="T12" fmla="*/ 113 w 278"/>
                <a:gd name="T13" fmla="*/ 76 h 871"/>
                <a:gd name="T14" fmla="*/ 117 w 278"/>
                <a:gd name="T15" fmla="*/ 85 h 871"/>
                <a:gd name="T16" fmla="*/ 129 w 278"/>
                <a:gd name="T17" fmla="*/ 118 h 871"/>
                <a:gd name="T18" fmla="*/ 122 w 278"/>
                <a:gd name="T19" fmla="*/ 151 h 871"/>
                <a:gd name="T20" fmla="*/ 74 w 278"/>
                <a:gd name="T21" fmla="*/ 169 h 871"/>
                <a:gd name="T22" fmla="*/ 23 w 278"/>
                <a:gd name="T23" fmla="*/ 284 h 871"/>
                <a:gd name="T24" fmla="*/ 42 w 278"/>
                <a:gd name="T25" fmla="*/ 313 h 871"/>
                <a:gd name="T26" fmla="*/ 46 w 278"/>
                <a:gd name="T27" fmla="*/ 464 h 871"/>
                <a:gd name="T28" fmla="*/ 83 w 278"/>
                <a:gd name="T29" fmla="*/ 553 h 871"/>
                <a:gd name="T30" fmla="*/ 91 w 278"/>
                <a:gd name="T31" fmla="*/ 668 h 871"/>
                <a:gd name="T32" fmla="*/ 85 w 278"/>
                <a:gd name="T33" fmla="*/ 732 h 871"/>
                <a:gd name="T34" fmla="*/ 82 w 278"/>
                <a:gd name="T35" fmla="*/ 756 h 871"/>
                <a:gd name="T36" fmla="*/ 58 w 278"/>
                <a:gd name="T37" fmla="*/ 793 h 871"/>
                <a:gd name="T38" fmla="*/ 5 w 278"/>
                <a:gd name="T39" fmla="*/ 811 h 871"/>
                <a:gd name="T40" fmla="*/ 46 w 278"/>
                <a:gd name="T41" fmla="*/ 828 h 871"/>
                <a:gd name="T42" fmla="*/ 111 w 278"/>
                <a:gd name="T43" fmla="*/ 811 h 871"/>
                <a:gd name="T44" fmla="*/ 153 w 278"/>
                <a:gd name="T45" fmla="*/ 814 h 871"/>
                <a:gd name="T46" fmla="*/ 157 w 278"/>
                <a:gd name="T47" fmla="*/ 749 h 871"/>
                <a:gd name="T48" fmla="*/ 159 w 278"/>
                <a:gd name="T49" fmla="*/ 516 h 871"/>
                <a:gd name="T50" fmla="*/ 194 w 278"/>
                <a:gd name="T51" fmla="*/ 677 h 871"/>
                <a:gd name="T52" fmla="*/ 200 w 278"/>
                <a:gd name="T53" fmla="*/ 754 h 871"/>
                <a:gd name="T54" fmla="*/ 212 w 278"/>
                <a:gd name="T55" fmla="*/ 791 h 871"/>
                <a:gd name="T56" fmla="*/ 220 w 278"/>
                <a:gd name="T57" fmla="*/ 834 h 871"/>
                <a:gd name="T58" fmla="*/ 275 w 278"/>
                <a:gd name="T59" fmla="*/ 848 h 871"/>
                <a:gd name="T60" fmla="*/ 272 w 278"/>
                <a:gd name="T61" fmla="*/ 789 h 871"/>
                <a:gd name="T62" fmla="*/ 258 w 278"/>
                <a:gd name="T63" fmla="*/ 720 h 871"/>
                <a:gd name="T64" fmla="*/ 248 w 278"/>
                <a:gd name="T65" fmla="*/ 590 h 871"/>
                <a:gd name="T66" fmla="*/ 224 w 278"/>
                <a:gd name="T67" fmla="*/ 458 h 871"/>
                <a:gd name="T68" fmla="*/ 254 w 278"/>
                <a:gd name="T69" fmla="*/ 442 h 871"/>
                <a:gd name="T70" fmla="*/ 220 w 278"/>
                <a:gd name="T71" fmla="*/ 295 h 871"/>
                <a:gd name="T72" fmla="*/ 256 w 278"/>
                <a:gd name="T73" fmla="*/ 160 h 871"/>
                <a:gd name="T74" fmla="*/ 205 w 278"/>
                <a:gd name="T75" fmla="*/ 141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8" h="871">
                  <a:moveTo>
                    <a:pt x="183" y="121"/>
                  </a:moveTo>
                  <a:cubicBezTo>
                    <a:pt x="183" y="119"/>
                    <a:pt x="182" y="115"/>
                    <a:pt x="182" y="114"/>
                  </a:cubicBezTo>
                  <a:cubicBezTo>
                    <a:pt x="182" y="112"/>
                    <a:pt x="187" y="85"/>
                    <a:pt x="187" y="85"/>
                  </a:cubicBezTo>
                  <a:cubicBezTo>
                    <a:pt x="187" y="85"/>
                    <a:pt x="191" y="85"/>
                    <a:pt x="194" y="81"/>
                  </a:cubicBezTo>
                  <a:cubicBezTo>
                    <a:pt x="197" y="77"/>
                    <a:pt x="199" y="62"/>
                    <a:pt x="198" y="59"/>
                  </a:cubicBezTo>
                  <a:cubicBezTo>
                    <a:pt x="198" y="57"/>
                    <a:pt x="193" y="57"/>
                    <a:pt x="193" y="57"/>
                  </a:cubicBezTo>
                  <a:cubicBezTo>
                    <a:pt x="193" y="57"/>
                    <a:pt x="196" y="37"/>
                    <a:pt x="194" y="31"/>
                  </a:cubicBezTo>
                  <a:cubicBezTo>
                    <a:pt x="192" y="24"/>
                    <a:pt x="178" y="8"/>
                    <a:pt x="171" y="6"/>
                  </a:cubicBezTo>
                  <a:cubicBezTo>
                    <a:pt x="163" y="3"/>
                    <a:pt x="150" y="0"/>
                    <a:pt x="145" y="2"/>
                  </a:cubicBezTo>
                  <a:cubicBezTo>
                    <a:pt x="140" y="4"/>
                    <a:pt x="120" y="19"/>
                    <a:pt x="119" y="21"/>
                  </a:cubicBezTo>
                  <a:cubicBezTo>
                    <a:pt x="118" y="24"/>
                    <a:pt x="117" y="28"/>
                    <a:pt x="116" y="33"/>
                  </a:cubicBezTo>
                  <a:cubicBezTo>
                    <a:pt x="114" y="37"/>
                    <a:pt x="113" y="49"/>
                    <a:pt x="113" y="55"/>
                  </a:cubicBezTo>
                  <a:cubicBezTo>
                    <a:pt x="112" y="56"/>
                    <a:pt x="111" y="57"/>
                    <a:pt x="111" y="58"/>
                  </a:cubicBezTo>
                  <a:cubicBezTo>
                    <a:pt x="111" y="60"/>
                    <a:pt x="113" y="74"/>
                    <a:pt x="113" y="76"/>
                  </a:cubicBezTo>
                  <a:cubicBezTo>
                    <a:pt x="114" y="79"/>
                    <a:pt x="115" y="85"/>
                    <a:pt x="116" y="85"/>
                  </a:cubicBezTo>
                  <a:cubicBezTo>
                    <a:pt x="117" y="85"/>
                    <a:pt x="117" y="85"/>
                    <a:pt x="117" y="85"/>
                  </a:cubicBezTo>
                  <a:cubicBezTo>
                    <a:pt x="117" y="85"/>
                    <a:pt x="122" y="100"/>
                    <a:pt x="124" y="105"/>
                  </a:cubicBezTo>
                  <a:cubicBezTo>
                    <a:pt x="125" y="111"/>
                    <a:pt x="129" y="114"/>
                    <a:pt x="129" y="118"/>
                  </a:cubicBezTo>
                  <a:cubicBezTo>
                    <a:pt x="129" y="121"/>
                    <a:pt x="131" y="137"/>
                    <a:pt x="131" y="137"/>
                  </a:cubicBezTo>
                  <a:cubicBezTo>
                    <a:pt x="122" y="151"/>
                    <a:pt x="122" y="151"/>
                    <a:pt x="122" y="151"/>
                  </a:cubicBezTo>
                  <a:cubicBezTo>
                    <a:pt x="115" y="156"/>
                    <a:pt x="99" y="164"/>
                    <a:pt x="92" y="165"/>
                  </a:cubicBezTo>
                  <a:cubicBezTo>
                    <a:pt x="87" y="166"/>
                    <a:pt x="75" y="170"/>
                    <a:pt x="74" y="169"/>
                  </a:cubicBezTo>
                  <a:cubicBezTo>
                    <a:pt x="54" y="172"/>
                    <a:pt x="46" y="230"/>
                    <a:pt x="30" y="258"/>
                  </a:cubicBezTo>
                  <a:cubicBezTo>
                    <a:pt x="27" y="263"/>
                    <a:pt x="21" y="273"/>
                    <a:pt x="23" y="284"/>
                  </a:cubicBezTo>
                  <a:cubicBezTo>
                    <a:pt x="25" y="296"/>
                    <a:pt x="27" y="306"/>
                    <a:pt x="31" y="308"/>
                  </a:cubicBezTo>
                  <a:cubicBezTo>
                    <a:pt x="35" y="311"/>
                    <a:pt x="37" y="312"/>
                    <a:pt x="42" y="313"/>
                  </a:cubicBezTo>
                  <a:cubicBezTo>
                    <a:pt x="47" y="314"/>
                    <a:pt x="67" y="316"/>
                    <a:pt x="67" y="316"/>
                  </a:cubicBezTo>
                  <a:cubicBezTo>
                    <a:pt x="46" y="464"/>
                    <a:pt x="46" y="464"/>
                    <a:pt x="46" y="464"/>
                  </a:cubicBezTo>
                  <a:cubicBezTo>
                    <a:pt x="50" y="465"/>
                    <a:pt x="71" y="468"/>
                    <a:pt x="73" y="465"/>
                  </a:cubicBezTo>
                  <a:cubicBezTo>
                    <a:pt x="78" y="495"/>
                    <a:pt x="83" y="543"/>
                    <a:pt x="83" y="553"/>
                  </a:cubicBezTo>
                  <a:cubicBezTo>
                    <a:pt x="84" y="567"/>
                    <a:pt x="82" y="587"/>
                    <a:pt x="83" y="591"/>
                  </a:cubicBezTo>
                  <a:cubicBezTo>
                    <a:pt x="83" y="595"/>
                    <a:pt x="91" y="655"/>
                    <a:pt x="91" y="668"/>
                  </a:cubicBezTo>
                  <a:cubicBezTo>
                    <a:pt x="91" y="681"/>
                    <a:pt x="91" y="691"/>
                    <a:pt x="88" y="701"/>
                  </a:cubicBezTo>
                  <a:cubicBezTo>
                    <a:pt x="85" y="711"/>
                    <a:pt x="89" y="718"/>
                    <a:pt x="85" y="732"/>
                  </a:cubicBezTo>
                  <a:cubicBezTo>
                    <a:pt x="81" y="745"/>
                    <a:pt x="84" y="751"/>
                    <a:pt x="84" y="751"/>
                  </a:cubicBezTo>
                  <a:cubicBezTo>
                    <a:pt x="84" y="751"/>
                    <a:pt x="87" y="749"/>
                    <a:pt x="82" y="756"/>
                  </a:cubicBezTo>
                  <a:cubicBezTo>
                    <a:pt x="77" y="763"/>
                    <a:pt x="88" y="763"/>
                    <a:pt x="79" y="771"/>
                  </a:cubicBezTo>
                  <a:cubicBezTo>
                    <a:pt x="71" y="780"/>
                    <a:pt x="65" y="786"/>
                    <a:pt x="58" y="793"/>
                  </a:cubicBezTo>
                  <a:cubicBezTo>
                    <a:pt x="51" y="800"/>
                    <a:pt x="36" y="806"/>
                    <a:pt x="26" y="808"/>
                  </a:cubicBezTo>
                  <a:cubicBezTo>
                    <a:pt x="16" y="809"/>
                    <a:pt x="8" y="808"/>
                    <a:pt x="5" y="811"/>
                  </a:cubicBezTo>
                  <a:cubicBezTo>
                    <a:pt x="2" y="814"/>
                    <a:pt x="0" y="819"/>
                    <a:pt x="4" y="822"/>
                  </a:cubicBezTo>
                  <a:cubicBezTo>
                    <a:pt x="8" y="826"/>
                    <a:pt x="38" y="828"/>
                    <a:pt x="46" y="828"/>
                  </a:cubicBezTo>
                  <a:cubicBezTo>
                    <a:pt x="54" y="827"/>
                    <a:pt x="89" y="820"/>
                    <a:pt x="97" y="817"/>
                  </a:cubicBezTo>
                  <a:cubicBezTo>
                    <a:pt x="105" y="813"/>
                    <a:pt x="111" y="811"/>
                    <a:pt x="111" y="811"/>
                  </a:cubicBezTo>
                  <a:cubicBezTo>
                    <a:pt x="114" y="817"/>
                    <a:pt x="114" y="817"/>
                    <a:pt x="114" y="817"/>
                  </a:cubicBezTo>
                  <a:cubicBezTo>
                    <a:pt x="114" y="817"/>
                    <a:pt x="152" y="816"/>
                    <a:pt x="153" y="814"/>
                  </a:cubicBezTo>
                  <a:cubicBezTo>
                    <a:pt x="153" y="811"/>
                    <a:pt x="146" y="773"/>
                    <a:pt x="146" y="769"/>
                  </a:cubicBezTo>
                  <a:cubicBezTo>
                    <a:pt x="146" y="764"/>
                    <a:pt x="156" y="756"/>
                    <a:pt x="157" y="749"/>
                  </a:cubicBezTo>
                  <a:cubicBezTo>
                    <a:pt x="158" y="745"/>
                    <a:pt x="151" y="616"/>
                    <a:pt x="152" y="600"/>
                  </a:cubicBezTo>
                  <a:cubicBezTo>
                    <a:pt x="154" y="584"/>
                    <a:pt x="154" y="516"/>
                    <a:pt x="159" y="516"/>
                  </a:cubicBezTo>
                  <a:cubicBezTo>
                    <a:pt x="164" y="515"/>
                    <a:pt x="192" y="636"/>
                    <a:pt x="192" y="649"/>
                  </a:cubicBezTo>
                  <a:cubicBezTo>
                    <a:pt x="192" y="668"/>
                    <a:pt x="191" y="666"/>
                    <a:pt x="194" y="677"/>
                  </a:cubicBezTo>
                  <a:cubicBezTo>
                    <a:pt x="198" y="687"/>
                    <a:pt x="200" y="731"/>
                    <a:pt x="200" y="736"/>
                  </a:cubicBezTo>
                  <a:cubicBezTo>
                    <a:pt x="201" y="740"/>
                    <a:pt x="199" y="741"/>
                    <a:pt x="200" y="754"/>
                  </a:cubicBezTo>
                  <a:cubicBezTo>
                    <a:pt x="200" y="766"/>
                    <a:pt x="203" y="774"/>
                    <a:pt x="205" y="779"/>
                  </a:cubicBezTo>
                  <a:cubicBezTo>
                    <a:pt x="206" y="784"/>
                    <a:pt x="207" y="785"/>
                    <a:pt x="212" y="791"/>
                  </a:cubicBezTo>
                  <a:cubicBezTo>
                    <a:pt x="217" y="797"/>
                    <a:pt x="219" y="795"/>
                    <a:pt x="220" y="801"/>
                  </a:cubicBezTo>
                  <a:cubicBezTo>
                    <a:pt x="222" y="807"/>
                    <a:pt x="221" y="823"/>
                    <a:pt x="220" y="834"/>
                  </a:cubicBezTo>
                  <a:cubicBezTo>
                    <a:pt x="219" y="846"/>
                    <a:pt x="219" y="851"/>
                    <a:pt x="223" y="855"/>
                  </a:cubicBezTo>
                  <a:cubicBezTo>
                    <a:pt x="237" y="871"/>
                    <a:pt x="269" y="867"/>
                    <a:pt x="275" y="848"/>
                  </a:cubicBezTo>
                  <a:cubicBezTo>
                    <a:pt x="278" y="840"/>
                    <a:pt x="269" y="814"/>
                    <a:pt x="269" y="806"/>
                  </a:cubicBezTo>
                  <a:cubicBezTo>
                    <a:pt x="268" y="797"/>
                    <a:pt x="272" y="789"/>
                    <a:pt x="272" y="789"/>
                  </a:cubicBezTo>
                  <a:cubicBezTo>
                    <a:pt x="272" y="789"/>
                    <a:pt x="275" y="780"/>
                    <a:pt x="275" y="776"/>
                  </a:cubicBezTo>
                  <a:cubicBezTo>
                    <a:pt x="276" y="772"/>
                    <a:pt x="260" y="728"/>
                    <a:pt x="258" y="720"/>
                  </a:cubicBezTo>
                  <a:cubicBezTo>
                    <a:pt x="256" y="713"/>
                    <a:pt x="258" y="708"/>
                    <a:pt x="258" y="708"/>
                  </a:cubicBezTo>
                  <a:cubicBezTo>
                    <a:pt x="258" y="708"/>
                    <a:pt x="251" y="628"/>
                    <a:pt x="248" y="590"/>
                  </a:cubicBezTo>
                  <a:cubicBezTo>
                    <a:pt x="245" y="552"/>
                    <a:pt x="241" y="516"/>
                    <a:pt x="239" y="508"/>
                  </a:cubicBezTo>
                  <a:cubicBezTo>
                    <a:pt x="238" y="504"/>
                    <a:pt x="229" y="477"/>
                    <a:pt x="224" y="458"/>
                  </a:cubicBezTo>
                  <a:cubicBezTo>
                    <a:pt x="225" y="458"/>
                    <a:pt x="225" y="458"/>
                    <a:pt x="225" y="458"/>
                  </a:cubicBezTo>
                  <a:cubicBezTo>
                    <a:pt x="254" y="442"/>
                    <a:pt x="254" y="442"/>
                    <a:pt x="254" y="442"/>
                  </a:cubicBezTo>
                  <a:cubicBezTo>
                    <a:pt x="243" y="404"/>
                    <a:pt x="226" y="356"/>
                    <a:pt x="223" y="316"/>
                  </a:cubicBezTo>
                  <a:cubicBezTo>
                    <a:pt x="220" y="295"/>
                    <a:pt x="220" y="295"/>
                    <a:pt x="220" y="295"/>
                  </a:cubicBezTo>
                  <a:cubicBezTo>
                    <a:pt x="220" y="295"/>
                    <a:pt x="249" y="299"/>
                    <a:pt x="258" y="248"/>
                  </a:cubicBezTo>
                  <a:cubicBezTo>
                    <a:pt x="266" y="197"/>
                    <a:pt x="274" y="167"/>
                    <a:pt x="256" y="160"/>
                  </a:cubicBezTo>
                  <a:cubicBezTo>
                    <a:pt x="256" y="160"/>
                    <a:pt x="242" y="155"/>
                    <a:pt x="234" y="153"/>
                  </a:cubicBezTo>
                  <a:cubicBezTo>
                    <a:pt x="227" y="151"/>
                    <a:pt x="209" y="145"/>
                    <a:pt x="205" y="141"/>
                  </a:cubicBezTo>
                  <a:cubicBezTo>
                    <a:pt x="202" y="137"/>
                    <a:pt x="184" y="125"/>
                    <a:pt x="183" y="121"/>
                  </a:cubicBezTo>
                  <a:close/>
                </a:path>
              </a:pathLst>
            </a:custGeom>
            <a:solidFill>
              <a:srgbClr val="354B6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latin typeface="+mn-lt"/>
              </a:endParaRPr>
            </a:p>
          </p:txBody>
        </p:sp>
        <p:sp>
          <p:nvSpPr>
            <p:cNvPr id="22" name="Freeform 7">
              <a:extLst>
                <a:ext uri="{FF2B5EF4-FFF2-40B4-BE49-F238E27FC236}">
                  <a16:creationId xmlns:a16="http://schemas.microsoft.com/office/drawing/2014/main" id="{E5456371-2842-4076-AA71-D1A5E4080220}"/>
                </a:ext>
              </a:extLst>
            </p:cNvPr>
            <p:cNvSpPr>
              <a:spLocks/>
            </p:cNvSpPr>
            <p:nvPr/>
          </p:nvSpPr>
          <p:spPr bwMode="auto">
            <a:xfrm>
              <a:off x="8651288" y="4188622"/>
              <a:ext cx="124634" cy="327489"/>
            </a:xfrm>
            <a:custGeom>
              <a:avLst/>
              <a:gdLst>
                <a:gd name="T0" fmla="*/ 267 w 64"/>
                <a:gd name="T1" fmla="*/ 123 h 136"/>
                <a:gd name="T2" fmla="*/ 254 w 64"/>
                <a:gd name="T3" fmla="*/ 97 h 136"/>
                <a:gd name="T4" fmla="*/ 251 w 64"/>
                <a:gd name="T5" fmla="*/ 97 h 136"/>
                <a:gd name="T6" fmla="*/ 246 w 64"/>
                <a:gd name="T7" fmla="*/ 76 h 136"/>
                <a:gd name="T8" fmla="*/ 259 w 64"/>
                <a:gd name="T9" fmla="*/ 0 h 136"/>
                <a:gd name="T10" fmla="*/ 0 w 64"/>
                <a:gd name="T11" fmla="*/ 29 h 136"/>
                <a:gd name="T12" fmla="*/ 5 w 64"/>
                <a:gd name="T13" fmla="*/ 39 h 136"/>
                <a:gd name="T14" fmla="*/ 26 w 64"/>
                <a:gd name="T15" fmla="*/ 94 h 136"/>
                <a:gd name="T16" fmla="*/ 34 w 64"/>
                <a:gd name="T17" fmla="*/ 165 h 136"/>
                <a:gd name="T18" fmla="*/ 29 w 64"/>
                <a:gd name="T19" fmla="*/ 165 h 136"/>
                <a:gd name="T20" fmla="*/ 5 w 64"/>
                <a:gd name="T21" fmla="*/ 212 h 136"/>
                <a:gd name="T22" fmla="*/ 16 w 64"/>
                <a:gd name="T23" fmla="*/ 283 h 136"/>
                <a:gd name="T24" fmla="*/ 13 w 64"/>
                <a:gd name="T25" fmla="*/ 576 h 136"/>
                <a:gd name="T26" fmla="*/ 124 w 64"/>
                <a:gd name="T27" fmla="*/ 301 h 136"/>
                <a:gd name="T28" fmla="*/ 267 w 64"/>
                <a:gd name="T29" fmla="*/ 123 h 1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4" h="136">
                  <a:moveTo>
                    <a:pt x="64" y="29"/>
                  </a:moveTo>
                  <a:cubicBezTo>
                    <a:pt x="63" y="28"/>
                    <a:pt x="62" y="24"/>
                    <a:pt x="61" y="23"/>
                  </a:cubicBezTo>
                  <a:cubicBezTo>
                    <a:pt x="61" y="22"/>
                    <a:pt x="60" y="23"/>
                    <a:pt x="60" y="23"/>
                  </a:cubicBezTo>
                  <a:cubicBezTo>
                    <a:pt x="60" y="21"/>
                    <a:pt x="59" y="19"/>
                    <a:pt x="59" y="18"/>
                  </a:cubicBezTo>
                  <a:cubicBezTo>
                    <a:pt x="59" y="17"/>
                    <a:pt x="61" y="7"/>
                    <a:pt x="62" y="0"/>
                  </a:cubicBezTo>
                  <a:cubicBezTo>
                    <a:pt x="0" y="7"/>
                    <a:pt x="0" y="7"/>
                    <a:pt x="0" y="7"/>
                  </a:cubicBezTo>
                  <a:cubicBezTo>
                    <a:pt x="0" y="8"/>
                    <a:pt x="0" y="9"/>
                    <a:pt x="1" y="9"/>
                  </a:cubicBezTo>
                  <a:cubicBezTo>
                    <a:pt x="2" y="15"/>
                    <a:pt x="6" y="18"/>
                    <a:pt x="6" y="22"/>
                  </a:cubicBezTo>
                  <a:cubicBezTo>
                    <a:pt x="6" y="25"/>
                    <a:pt x="7" y="35"/>
                    <a:pt x="8" y="39"/>
                  </a:cubicBezTo>
                  <a:cubicBezTo>
                    <a:pt x="7" y="39"/>
                    <a:pt x="7" y="39"/>
                    <a:pt x="7" y="39"/>
                  </a:cubicBezTo>
                  <a:cubicBezTo>
                    <a:pt x="1" y="50"/>
                    <a:pt x="1" y="50"/>
                    <a:pt x="1" y="50"/>
                  </a:cubicBezTo>
                  <a:cubicBezTo>
                    <a:pt x="2" y="54"/>
                    <a:pt x="4" y="62"/>
                    <a:pt x="4" y="67"/>
                  </a:cubicBezTo>
                  <a:cubicBezTo>
                    <a:pt x="5" y="72"/>
                    <a:pt x="3" y="136"/>
                    <a:pt x="3" y="136"/>
                  </a:cubicBezTo>
                  <a:cubicBezTo>
                    <a:pt x="3" y="136"/>
                    <a:pt x="23" y="84"/>
                    <a:pt x="30" y="71"/>
                  </a:cubicBezTo>
                  <a:cubicBezTo>
                    <a:pt x="34" y="65"/>
                    <a:pt x="56" y="35"/>
                    <a:pt x="64" y="29"/>
                  </a:cubicBez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HK"/>
            </a:p>
          </p:txBody>
        </p:sp>
        <p:sp>
          <p:nvSpPr>
            <p:cNvPr id="23" name="Freeform 8">
              <a:extLst>
                <a:ext uri="{FF2B5EF4-FFF2-40B4-BE49-F238E27FC236}">
                  <a16:creationId xmlns:a16="http://schemas.microsoft.com/office/drawing/2014/main" id="{82BB7900-A07B-4D2C-A3EE-24379EA2C432}"/>
                </a:ext>
              </a:extLst>
            </p:cNvPr>
            <p:cNvSpPr>
              <a:spLocks/>
            </p:cNvSpPr>
            <p:nvPr/>
          </p:nvSpPr>
          <p:spPr bwMode="auto">
            <a:xfrm>
              <a:off x="8627087" y="3957891"/>
              <a:ext cx="173036" cy="348330"/>
            </a:xfrm>
            <a:custGeom>
              <a:avLst/>
              <a:gdLst>
                <a:gd name="T0" fmla="*/ 72 w 88"/>
                <a:gd name="T1" fmla="*/ 119 h 145"/>
                <a:gd name="T2" fmla="*/ 71 w 88"/>
                <a:gd name="T3" fmla="*/ 114 h 145"/>
                <a:gd name="T4" fmla="*/ 76 w 88"/>
                <a:gd name="T5" fmla="*/ 85 h 145"/>
                <a:gd name="T6" fmla="*/ 83 w 88"/>
                <a:gd name="T7" fmla="*/ 81 h 145"/>
                <a:gd name="T8" fmla="*/ 87 w 88"/>
                <a:gd name="T9" fmla="*/ 59 h 145"/>
                <a:gd name="T10" fmla="*/ 82 w 88"/>
                <a:gd name="T11" fmla="*/ 57 h 145"/>
                <a:gd name="T12" fmla="*/ 84 w 88"/>
                <a:gd name="T13" fmla="*/ 30 h 145"/>
                <a:gd name="T14" fmla="*/ 62 w 88"/>
                <a:gd name="T15" fmla="*/ 3 h 145"/>
                <a:gd name="T16" fmla="*/ 31 w 88"/>
                <a:gd name="T17" fmla="*/ 2 h 145"/>
                <a:gd name="T18" fmla="*/ 3 w 88"/>
                <a:gd name="T19" fmla="*/ 33 h 145"/>
                <a:gd name="T20" fmla="*/ 2 w 88"/>
                <a:gd name="T21" fmla="*/ 54 h 145"/>
                <a:gd name="T22" fmla="*/ 2 w 88"/>
                <a:gd name="T23" fmla="*/ 54 h 145"/>
                <a:gd name="T24" fmla="*/ 0 w 88"/>
                <a:gd name="T25" fmla="*/ 58 h 145"/>
                <a:gd name="T26" fmla="*/ 2 w 88"/>
                <a:gd name="T27" fmla="*/ 76 h 145"/>
                <a:gd name="T28" fmla="*/ 5 w 88"/>
                <a:gd name="T29" fmla="*/ 85 h 145"/>
                <a:gd name="T30" fmla="*/ 6 w 88"/>
                <a:gd name="T31" fmla="*/ 85 h 145"/>
                <a:gd name="T32" fmla="*/ 13 w 88"/>
                <a:gd name="T33" fmla="*/ 105 h 145"/>
                <a:gd name="T34" fmla="*/ 18 w 88"/>
                <a:gd name="T35" fmla="*/ 118 h 145"/>
                <a:gd name="T36" fmla="*/ 20 w 88"/>
                <a:gd name="T37" fmla="*/ 135 h 145"/>
                <a:gd name="T38" fmla="*/ 31 w 88"/>
                <a:gd name="T39" fmla="*/ 145 h 145"/>
                <a:gd name="T40" fmla="*/ 54 w 88"/>
                <a:gd name="T41" fmla="*/ 133 h 145"/>
                <a:gd name="T42" fmla="*/ 72 w 88"/>
                <a:gd name="T43" fmla="*/ 119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145">
                  <a:moveTo>
                    <a:pt x="72" y="119"/>
                  </a:moveTo>
                  <a:cubicBezTo>
                    <a:pt x="72" y="117"/>
                    <a:pt x="71" y="115"/>
                    <a:pt x="71" y="114"/>
                  </a:cubicBezTo>
                  <a:cubicBezTo>
                    <a:pt x="71" y="112"/>
                    <a:pt x="76" y="85"/>
                    <a:pt x="76" y="85"/>
                  </a:cubicBezTo>
                  <a:cubicBezTo>
                    <a:pt x="76" y="85"/>
                    <a:pt x="80" y="85"/>
                    <a:pt x="83" y="81"/>
                  </a:cubicBezTo>
                  <a:cubicBezTo>
                    <a:pt x="86" y="77"/>
                    <a:pt x="88" y="62"/>
                    <a:pt x="87" y="59"/>
                  </a:cubicBezTo>
                  <a:cubicBezTo>
                    <a:pt x="87" y="57"/>
                    <a:pt x="82" y="57"/>
                    <a:pt x="82" y="57"/>
                  </a:cubicBezTo>
                  <a:cubicBezTo>
                    <a:pt x="83" y="57"/>
                    <a:pt x="86" y="41"/>
                    <a:pt x="84" y="30"/>
                  </a:cubicBezTo>
                  <a:cubicBezTo>
                    <a:pt x="82" y="18"/>
                    <a:pt x="69" y="6"/>
                    <a:pt x="62" y="3"/>
                  </a:cubicBezTo>
                  <a:cubicBezTo>
                    <a:pt x="55" y="0"/>
                    <a:pt x="37" y="1"/>
                    <a:pt x="31" y="2"/>
                  </a:cubicBezTo>
                  <a:cubicBezTo>
                    <a:pt x="15" y="7"/>
                    <a:pt x="4" y="17"/>
                    <a:pt x="3" y="33"/>
                  </a:cubicBezTo>
                  <a:cubicBezTo>
                    <a:pt x="3" y="37"/>
                    <a:pt x="2" y="48"/>
                    <a:pt x="2" y="54"/>
                  </a:cubicBezTo>
                  <a:cubicBezTo>
                    <a:pt x="2" y="54"/>
                    <a:pt x="2" y="54"/>
                    <a:pt x="2" y="54"/>
                  </a:cubicBezTo>
                  <a:cubicBezTo>
                    <a:pt x="0" y="55"/>
                    <a:pt x="0" y="55"/>
                    <a:pt x="0" y="58"/>
                  </a:cubicBezTo>
                  <a:cubicBezTo>
                    <a:pt x="0" y="60"/>
                    <a:pt x="2" y="74"/>
                    <a:pt x="2" y="76"/>
                  </a:cubicBezTo>
                  <a:cubicBezTo>
                    <a:pt x="3" y="79"/>
                    <a:pt x="4" y="85"/>
                    <a:pt x="5" y="85"/>
                  </a:cubicBezTo>
                  <a:cubicBezTo>
                    <a:pt x="6" y="85"/>
                    <a:pt x="6" y="85"/>
                    <a:pt x="6" y="85"/>
                  </a:cubicBezTo>
                  <a:cubicBezTo>
                    <a:pt x="6" y="85"/>
                    <a:pt x="11" y="100"/>
                    <a:pt x="13" y="105"/>
                  </a:cubicBezTo>
                  <a:cubicBezTo>
                    <a:pt x="14" y="111"/>
                    <a:pt x="18" y="114"/>
                    <a:pt x="18" y="118"/>
                  </a:cubicBezTo>
                  <a:cubicBezTo>
                    <a:pt x="18" y="121"/>
                    <a:pt x="19" y="131"/>
                    <a:pt x="20" y="135"/>
                  </a:cubicBezTo>
                  <a:cubicBezTo>
                    <a:pt x="24" y="140"/>
                    <a:pt x="30" y="145"/>
                    <a:pt x="31" y="145"/>
                  </a:cubicBezTo>
                  <a:cubicBezTo>
                    <a:pt x="33" y="145"/>
                    <a:pt x="49" y="135"/>
                    <a:pt x="54" y="133"/>
                  </a:cubicBezTo>
                  <a:cubicBezTo>
                    <a:pt x="56" y="132"/>
                    <a:pt x="66" y="124"/>
                    <a:pt x="72" y="119"/>
                  </a:cubicBezTo>
                  <a:close/>
                </a:path>
              </a:pathLst>
            </a:custGeom>
            <a:solidFill>
              <a:srgbClr val="2737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id-ID">
                <a:latin typeface="+mn-lt"/>
              </a:endParaRPr>
            </a:p>
          </p:txBody>
        </p:sp>
        <p:sp>
          <p:nvSpPr>
            <p:cNvPr id="24" name="Freeform 9">
              <a:extLst>
                <a:ext uri="{FF2B5EF4-FFF2-40B4-BE49-F238E27FC236}">
                  <a16:creationId xmlns:a16="http://schemas.microsoft.com/office/drawing/2014/main" id="{2703C8B4-A38C-46A9-A763-596BF27FDA6F}"/>
                </a:ext>
              </a:extLst>
            </p:cNvPr>
            <p:cNvSpPr>
              <a:spLocks/>
            </p:cNvSpPr>
            <p:nvPr/>
          </p:nvSpPr>
          <p:spPr bwMode="auto">
            <a:xfrm>
              <a:off x="8627087" y="4306221"/>
              <a:ext cx="94383" cy="270923"/>
            </a:xfrm>
            <a:custGeom>
              <a:avLst/>
              <a:gdLst>
                <a:gd name="T0" fmla="*/ 164 w 48"/>
                <a:gd name="T1" fmla="*/ 13 h 112"/>
                <a:gd name="T2" fmla="*/ 202 w 48"/>
                <a:gd name="T3" fmla="*/ 76 h 112"/>
                <a:gd name="T4" fmla="*/ 166 w 48"/>
                <a:gd name="T5" fmla="*/ 42 h 112"/>
                <a:gd name="T6" fmla="*/ 122 w 48"/>
                <a:gd name="T7" fmla="*/ 270 h 112"/>
                <a:gd name="T8" fmla="*/ 102 w 48"/>
                <a:gd name="T9" fmla="*/ 398 h 112"/>
                <a:gd name="T10" fmla="*/ 34 w 48"/>
                <a:gd name="T11" fmla="*/ 481 h 112"/>
                <a:gd name="T12" fmla="*/ 0 w 48"/>
                <a:gd name="T13" fmla="*/ 418 h 112"/>
                <a:gd name="T14" fmla="*/ 39 w 48"/>
                <a:gd name="T15" fmla="*/ 280 h 112"/>
                <a:gd name="T16" fmla="*/ 117 w 48"/>
                <a:gd name="T17" fmla="*/ 42 h 112"/>
                <a:gd name="T18" fmla="*/ 76 w 48"/>
                <a:gd name="T19" fmla="*/ 89 h 112"/>
                <a:gd name="T20" fmla="*/ 122 w 48"/>
                <a:gd name="T21" fmla="*/ 8 h 112"/>
                <a:gd name="T22" fmla="*/ 124 w 48"/>
                <a:gd name="T23" fmla="*/ 5 h 112"/>
                <a:gd name="T24" fmla="*/ 159 w 48"/>
                <a:gd name="T25" fmla="*/ 0 h 112"/>
                <a:gd name="T26" fmla="*/ 164 w 48"/>
                <a:gd name="T27" fmla="*/ 13 h 1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8" h="112">
                  <a:moveTo>
                    <a:pt x="38" y="3"/>
                  </a:moveTo>
                  <a:cubicBezTo>
                    <a:pt x="38" y="3"/>
                    <a:pt x="48" y="20"/>
                    <a:pt x="47" y="18"/>
                  </a:cubicBezTo>
                  <a:cubicBezTo>
                    <a:pt x="46" y="17"/>
                    <a:pt x="40" y="9"/>
                    <a:pt x="39" y="10"/>
                  </a:cubicBezTo>
                  <a:cubicBezTo>
                    <a:pt x="39" y="10"/>
                    <a:pt x="36" y="38"/>
                    <a:pt x="28" y="63"/>
                  </a:cubicBezTo>
                  <a:cubicBezTo>
                    <a:pt x="26" y="69"/>
                    <a:pt x="26" y="87"/>
                    <a:pt x="24" y="93"/>
                  </a:cubicBezTo>
                  <a:cubicBezTo>
                    <a:pt x="18" y="108"/>
                    <a:pt x="9" y="108"/>
                    <a:pt x="8" y="112"/>
                  </a:cubicBezTo>
                  <a:cubicBezTo>
                    <a:pt x="0" y="97"/>
                    <a:pt x="0" y="97"/>
                    <a:pt x="0" y="97"/>
                  </a:cubicBezTo>
                  <a:cubicBezTo>
                    <a:pt x="9" y="65"/>
                    <a:pt x="9" y="65"/>
                    <a:pt x="9" y="65"/>
                  </a:cubicBezTo>
                  <a:cubicBezTo>
                    <a:pt x="27" y="10"/>
                    <a:pt x="27" y="10"/>
                    <a:pt x="27" y="10"/>
                  </a:cubicBezTo>
                  <a:cubicBezTo>
                    <a:pt x="18" y="21"/>
                    <a:pt x="18" y="21"/>
                    <a:pt x="18" y="21"/>
                  </a:cubicBezTo>
                  <a:cubicBezTo>
                    <a:pt x="28" y="2"/>
                    <a:pt x="28" y="2"/>
                    <a:pt x="28" y="2"/>
                  </a:cubicBezTo>
                  <a:cubicBezTo>
                    <a:pt x="29" y="1"/>
                    <a:pt x="29" y="1"/>
                    <a:pt x="29" y="1"/>
                  </a:cubicBezTo>
                  <a:cubicBezTo>
                    <a:pt x="37" y="0"/>
                    <a:pt x="37" y="0"/>
                    <a:pt x="37" y="0"/>
                  </a:cubicBezTo>
                  <a:lnTo>
                    <a:pt x="38" y="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HK"/>
            </a:p>
          </p:txBody>
        </p:sp>
        <p:sp>
          <p:nvSpPr>
            <p:cNvPr id="25" name="Freeform 10">
              <a:extLst>
                <a:ext uri="{FF2B5EF4-FFF2-40B4-BE49-F238E27FC236}">
                  <a16:creationId xmlns:a16="http://schemas.microsoft.com/office/drawing/2014/main" id="{4B340D12-C9B8-43EA-A53B-1781DDE5864A}"/>
                </a:ext>
              </a:extLst>
            </p:cNvPr>
            <p:cNvSpPr>
              <a:spLocks/>
            </p:cNvSpPr>
            <p:nvPr/>
          </p:nvSpPr>
          <p:spPr bwMode="auto">
            <a:xfrm>
              <a:off x="8627087" y="4574167"/>
              <a:ext cx="31461" cy="89315"/>
            </a:xfrm>
            <a:custGeom>
              <a:avLst/>
              <a:gdLst>
                <a:gd name="T0" fmla="*/ 68 w 16"/>
                <a:gd name="T1" fmla="*/ 0 h 37"/>
                <a:gd name="T2" fmla="*/ 21 w 16"/>
                <a:gd name="T3" fmla="*/ 8 h 37"/>
                <a:gd name="T4" fmla="*/ 5 w 16"/>
                <a:gd name="T5" fmla="*/ 81 h 37"/>
                <a:gd name="T6" fmla="*/ 5 w 16"/>
                <a:gd name="T7" fmla="*/ 157 h 37"/>
                <a:gd name="T8" fmla="*/ 60 w 16"/>
                <a:gd name="T9" fmla="*/ 128 h 37"/>
                <a:gd name="T10" fmla="*/ 55 w 16"/>
                <a:gd name="T11" fmla="*/ 50 h 37"/>
                <a:gd name="T12" fmla="*/ 68 w 16"/>
                <a:gd name="T13" fmla="*/ 0 h 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 h="37">
                  <a:moveTo>
                    <a:pt x="16" y="0"/>
                  </a:moveTo>
                  <a:cubicBezTo>
                    <a:pt x="15" y="0"/>
                    <a:pt x="5" y="2"/>
                    <a:pt x="5" y="2"/>
                  </a:cubicBezTo>
                  <a:cubicBezTo>
                    <a:pt x="5" y="2"/>
                    <a:pt x="2" y="11"/>
                    <a:pt x="1" y="19"/>
                  </a:cubicBezTo>
                  <a:cubicBezTo>
                    <a:pt x="0" y="27"/>
                    <a:pt x="1" y="37"/>
                    <a:pt x="1" y="37"/>
                  </a:cubicBezTo>
                  <a:cubicBezTo>
                    <a:pt x="7" y="36"/>
                    <a:pt x="9" y="37"/>
                    <a:pt x="14" y="30"/>
                  </a:cubicBezTo>
                  <a:cubicBezTo>
                    <a:pt x="14" y="30"/>
                    <a:pt x="10" y="22"/>
                    <a:pt x="13" y="12"/>
                  </a:cubicBezTo>
                  <a:cubicBezTo>
                    <a:pt x="15" y="3"/>
                    <a:pt x="16" y="0"/>
                    <a:pt x="16" y="0"/>
                  </a:cubicBez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HK"/>
            </a:p>
          </p:txBody>
        </p:sp>
        <p:sp>
          <p:nvSpPr>
            <p:cNvPr id="26" name="Freeform 11">
              <a:extLst>
                <a:ext uri="{FF2B5EF4-FFF2-40B4-BE49-F238E27FC236}">
                  <a16:creationId xmlns:a16="http://schemas.microsoft.com/office/drawing/2014/main" id="{7A0D554E-34B3-40F7-8A26-7E498061FAAB}"/>
                </a:ext>
              </a:extLst>
            </p:cNvPr>
            <p:cNvSpPr>
              <a:spLocks/>
            </p:cNvSpPr>
            <p:nvPr/>
          </p:nvSpPr>
          <p:spPr bwMode="auto">
            <a:xfrm>
              <a:off x="8631928" y="4855510"/>
              <a:ext cx="61712" cy="92292"/>
            </a:xfrm>
            <a:custGeom>
              <a:avLst/>
              <a:gdLst>
                <a:gd name="T0" fmla="*/ 5 w 32"/>
                <a:gd name="T1" fmla="*/ 5 h 38"/>
                <a:gd name="T2" fmla="*/ 0 w 32"/>
                <a:gd name="T3" fmla="*/ 152 h 38"/>
                <a:gd name="T4" fmla="*/ 41 w 32"/>
                <a:gd name="T5" fmla="*/ 165 h 38"/>
                <a:gd name="T6" fmla="*/ 129 w 32"/>
                <a:gd name="T7" fmla="*/ 165 h 38"/>
                <a:gd name="T8" fmla="*/ 110 w 32"/>
                <a:gd name="T9" fmla="*/ 0 h 38"/>
                <a:gd name="T10" fmla="*/ 48 w 32"/>
                <a:gd name="T11" fmla="*/ 90 h 38"/>
                <a:gd name="T12" fmla="*/ 5 w 32"/>
                <a:gd name="T13" fmla="*/ 5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 h="38">
                  <a:moveTo>
                    <a:pt x="1" y="1"/>
                  </a:moveTo>
                  <a:cubicBezTo>
                    <a:pt x="0" y="35"/>
                    <a:pt x="0" y="35"/>
                    <a:pt x="0" y="35"/>
                  </a:cubicBezTo>
                  <a:cubicBezTo>
                    <a:pt x="0" y="35"/>
                    <a:pt x="6" y="38"/>
                    <a:pt x="10" y="38"/>
                  </a:cubicBezTo>
                  <a:cubicBezTo>
                    <a:pt x="13" y="37"/>
                    <a:pt x="32" y="38"/>
                    <a:pt x="32" y="38"/>
                  </a:cubicBezTo>
                  <a:cubicBezTo>
                    <a:pt x="27" y="0"/>
                    <a:pt x="27" y="0"/>
                    <a:pt x="27" y="0"/>
                  </a:cubicBezTo>
                  <a:cubicBezTo>
                    <a:pt x="12" y="21"/>
                    <a:pt x="12" y="21"/>
                    <a:pt x="12" y="21"/>
                  </a:cubicBezTo>
                  <a:lnTo>
                    <a:pt x="1" y="1"/>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HK"/>
            </a:p>
          </p:txBody>
        </p:sp>
        <p:sp>
          <p:nvSpPr>
            <p:cNvPr id="27" name="Freeform 12">
              <a:extLst>
                <a:ext uri="{FF2B5EF4-FFF2-40B4-BE49-F238E27FC236}">
                  <a16:creationId xmlns:a16="http://schemas.microsoft.com/office/drawing/2014/main" id="{F8282CAD-216E-46B9-8487-F7927EC25255}"/>
                </a:ext>
              </a:extLst>
            </p:cNvPr>
            <p:cNvSpPr>
              <a:spLocks/>
            </p:cNvSpPr>
            <p:nvPr/>
          </p:nvSpPr>
          <p:spPr bwMode="auto">
            <a:xfrm>
              <a:off x="8652498" y="4504203"/>
              <a:ext cx="56872" cy="65498"/>
            </a:xfrm>
            <a:custGeom>
              <a:avLst/>
              <a:gdLst>
                <a:gd name="T0" fmla="*/ 123 w 29"/>
                <a:gd name="T1" fmla="*/ 18 h 27"/>
                <a:gd name="T2" fmla="*/ 84 w 29"/>
                <a:gd name="T3" fmla="*/ 0 h 27"/>
                <a:gd name="T4" fmla="*/ 34 w 29"/>
                <a:gd name="T5" fmla="*/ 54 h 27"/>
                <a:gd name="T6" fmla="*/ 0 w 29"/>
                <a:gd name="T7" fmla="*/ 98 h 27"/>
                <a:gd name="T8" fmla="*/ 42 w 29"/>
                <a:gd name="T9" fmla="*/ 117 h 27"/>
                <a:gd name="T10" fmla="*/ 84 w 29"/>
                <a:gd name="T11" fmla="*/ 54 h 27"/>
                <a:gd name="T12" fmla="*/ 123 w 29"/>
                <a:gd name="T13" fmla="*/ 18 h 2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27">
                  <a:moveTo>
                    <a:pt x="29" y="4"/>
                  </a:moveTo>
                  <a:cubicBezTo>
                    <a:pt x="28" y="3"/>
                    <a:pt x="20" y="0"/>
                    <a:pt x="20" y="0"/>
                  </a:cubicBezTo>
                  <a:cubicBezTo>
                    <a:pt x="20" y="0"/>
                    <a:pt x="13" y="6"/>
                    <a:pt x="8" y="12"/>
                  </a:cubicBezTo>
                  <a:cubicBezTo>
                    <a:pt x="2" y="18"/>
                    <a:pt x="0" y="23"/>
                    <a:pt x="0" y="23"/>
                  </a:cubicBezTo>
                  <a:cubicBezTo>
                    <a:pt x="4" y="25"/>
                    <a:pt x="5" y="26"/>
                    <a:pt x="10" y="27"/>
                  </a:cubicBezTo>
                  <a:cubicBezTo>
                    <a:pt x="10" y="27"/>
                    <a:pt x="13" y="19"/>
                    <a:pt x="20" y="12"/>
                  </a:cubicBezTo>
                  <a:cubicBezTo>
                    <a:pt x="27" y="5"/>
                    <a:pt x="29" y="4"/>
                    <a:pt x="29" y="4"/>
                  </a:cubicBez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HK"/>
            </a:p>
          </p:txBody>
        </p:sp>
      </p:grpSp>
      <p:sp>
        <p:nvSpPr>
          <p:cNvPr id="28" name="Freeform 13">
            <a:extLst>
              <a:ext uri="{FF2B5EF4-FFF2-40B4-BE49-F238E27FC236}">
                <a16:creationId xmlns:a16="http://schemas.microsoft.com/office/drawing/2014/main" id="{BB14CA58-B90E-45FF-8CAA-CBD1047222EF}"/>
              </a:ext>
            </a:extLst>
          </p:cNvPr>
          <p:cNvSpPr>
            <a:spLocks/>
          </p:cNvSpPr>
          <p:nvPr/>
        </p:nvSpPr>
        <p:spPr bwMode="auto">
          <a:xfrm>
            <a:off x="10035577" y="1918245"/>
            <a:ext cx="261369" cy="860404"/>
          </a:xfrm>
          <a:custGeom>
            <a:avLst/>
            <a:gdLst>
              <a:gd name="T0" fmla="*/ 39 w 134"/>
              <a:gd name="T1" fmla="*/ 357 h 357"/>
              <a:gd name="T2" fmla="*/ 134 w 134"/>
              <a:gd name="T3" fmla="*/ 0 h 357"/>
              <a:gd name="T4" fmla="*/ 90 w 134"/>
              <a:gd name="T5" fmla="*/ 0 h 357"/>
              <a:gd name="T6" fmla="*/ 0 w 134"/>
              <a:gd name="T7" fmla="*/ 335 h 357"/>
              <a:gd name="T8" fmla="*/ 39 w 134"/>
              <a:gd name="T9" fmla="*/ 357 h 357"/>
            </a:gdLst>
            <a:ahLst/>
            <a:cxnLst>
              <a:cxn ang="0">
                <a:pos x="T0" y="T1"/>
              </a:cxn>
              <a:cxn ang="0">
                <a:pos x="T2" y="T3"/>
              </a:cxn>
              <a:cxn ang="0">
                <a:pos x="T4" y="T5"/>
              </a:cxn>
              <a:cxn ang="0">
                <a:pos x="T6" y="T7"/>
              </a:cxn>
              <a:cxn ang="0">
                <a:pos x="T8" y="T9"/>
              </a:cxn>
            </a:cxnLst>
            <a:rect l="0" t="0" r="r" b="b"/>
            <a:pathLst>
              <a:path w="134" h="357">
                <a:moveTo>
                  <a:pt x="39" y="357"/>
                </a:moveTo>
                <a:cubicBezTo>
                  <a:pt x="96" y="250"/>
                  <a:pt x="130" y="129"/>
                  <a:pt x="134" y="0"/>
                </a:cubicBezTo>
                <a:cubicBezTo>
                  <a:pt x="90" y="0"/>
                  <a:pt x="90" y="0"/>
                  <a:pt x="90" y="0"/>
                </a:cubicBezTo>
                <a:cubicBezTo>
                  <a:pt x="86" y="121"/>
                  <a:pt x="54" y="235"/>
                  <a:pt x="0" y="335"/>
                </a:cubicBezTo>
                <a:lnTo>
                  <a:pt x="39" y="357"/>
                </a:lnTo>
                <a:close/>
              </a:path>
            </a:pathLst>
          </a:custGeom>
          <a:solidFill>
            <a:srgbClr val="E8C767"/>
          </a:solidFill>
          <a:ln>
            <a:noFill/>
          </a:ln>
          <a:extLst/>
        </p:spPr>
        <p:txBody>
          <a:bodyPr/>
          <a:lstStyle/>
          <a:p>
            <a:pPr eaLnBrk="1" fontAlgn="auto" hangingPunct="1">
              <a:spcBef>
                <a:spcPts val="0"/>
              </a:spcBef>
              <a:spcAft>
                <a:spcPts val="0"/>
              </a:spcAft>
              <a:defRPr/>
            </a:pPr>
            <a:endParaRPr lang="id-ID" dirty="0">
              <a:latin typeface="+mn-lt"/>
            </a:endParaRPr>
          </a:p>
        </p:txBody>
      </p:sp>
      <p:sp>
        <p:nvSpPr>
          <p:cNvPr id="29" name="Freeform 14">
            <a:extLst>
              <a:ext uri="{FF2B5EF4-FFF2-40B4-BE49-F238E27FC236}">
                <a16:creationId xmlns:a16="http://schemas.microsoft.com/office/drawing/2014/main" id="{8F144C60-E2F4-461B-8B73-08DC7040855D}"/>
              </a:ext>
            </a:extLst>
          </p:cNvPr>
          <p:cNvSpPr>
            <a:spLocks/>
          </p:cNvSpPr>
          <p:nvPr/>
        </p:nvSpPr>
        <p:spPr bwMode="auto">
          <a:xfrm>
            <a:off x="9503158" y="2838192"/>
            <a:ext cx="555409" cy="684750"/>
          </a:xfrm>
          <a:custGeom>
            <a:avLst/>
            <a:gdLst>
              <a:gd name="T0" fmla="*/ 22 w 284"/>
              <a:gd name="T1" fmla="*/ 284 h 284"/>
              <a:gd name="T2" fmla="*/ 284 w 284"/>
              <a:gd name="T3" fmla="*/ 22 h 284"/>
              <a:gd name="T4" fmla="*/ 245 w 284"/>
              <a:gd name="T5" fmla="*/ 0 h 284"/>
              <a:gd name="T6" fmla="*/ 0 w 284"/>
              <a:gd name="T7" fmla="*/ 246 h 284"/>
              <a:gd name="T8" fmla="*/ 22 w 284"/>
              <a:gd name="T9" fmla="*/ 284 h 284"/>
            </a:gdLst>
            <a:ahLst/>
            <a:cxnLst>
              <a:cxn ang="0">
                <a:pos x="T0" y="T1"/>
              </a:cxn>
              <a:cxn ang="0">
                <a:pos x="T2" y="T3"/>
              </a:cxn>
              <a:cxn ang="0">
                <a:pos x="T4" y="T5"/>
              </a:cxn>
              <a:cxn ang="0">
                <a:pos x="T6" y="T7"/>
              </a:cxn>
              <a:cxn ang="0">
                <a:pos x="T8" y="T9"/>
              </a:cxn>
            </a:cxnLst>
            <a:rect l="0" t="0" r="r" b="b"/>
            <a:pathLst>
              <a:path w="284" h="284">
                <a:moveTo>
                  <a:pt x="22" y="284"/>
                </a:moveTo>
                <a:cubicBezTo>
                  <a:pt x="128" y="218"/>
                  <a:pt x="217" y="128"/>
                  <a:pt x="284" y="22"/>
                </a:cubicBezTo>
                <a:cubicBezTo>
                  <a:pt x="245" y="0"/>
                  <a:pt x="245" y="0"/>
                  <a:pt x="245" y="0"/>
                </a:cubicBezTo>
                <a:cubicBezTo>
                  <a:pt x="183" y="100"/>
                  <a:pt x="99" y="184"/>
                  <a:pt x="0" y="246"/>
                </a:cubicBezTo>
                <a:lnTo>
                  <a:pt x="22" y="284"/>
                </a:lnTo>
                <a:close/>
              </a:path>
            </a:pathLst>
          </a:custGeom>
          <a:solidFill>
            <a:schemeClr val="accent4">
              <a:lumMod val="50000"/>
            </a:schemeClr>
          </a:solidFill>
          <a:ln>
            <a:noFill/>
          </a:ln>
          <a:extLst/>
        </p:spPr>
        <p:txBody>
          <a:bodyPr/>
          <a:lstStyle/>
          <a:p>
            <a:pPr eaLnBrk="1" fontAlgn="auto" hangingPunct="1">
              <a:spcBef>
                <a:spcPts val="0"/>
              </a:spcBef>
              <a:spcAft>
                <a:spcPts val="0"/>
              </a:spcAft>
              <a:defRPr/>
            </a:pPr>
            <a:endParaRPr lang="id-ID" dirty="0">
              <a:latin typeface="+mn-lt"/>
            </a:endParaRPr>
          </a:p>
        </p:txBody>
      </p:sp>
      <p:sp>
        <p:nvSpPr>
          <p:cNvPr id="30" name="Freeform 15">
            <a:extLst>
              <a:ext uri="{FF2B5EF4-FFF2-40B4-BE49-F238E27FC236}">
                <a16:creationId xmlns:a16="http://schemas.microsoft.com/office/drawing/2014/main" id="{C796E1CC-33F4-4C56-8E04-9FF419B46D24}"/>
              </a:ext>
            </a:extLst>
          </p:cNvPr>
          <p:cNvSpPr>
            <a:spLocks/>
          </p:cNvSpPr>
          <p:nvPr/>
        </p:nvSpPr>
        <p:spPr bwMode="auto">
          <a:xfrm>
            <a:off x="7102434" y="1918245"/>
            <a:ext cx="262579" cy="860404"/>
          </a:xfrm>
          <a:custGeom>
            <a:avLst/>
            <a:gdLst>
              <a:gd name="T0" fmla="*/ 568 w 134"/>
              <a:gd name="T1" fmla="*/ 1422 h 357"/>
              <a:gd name="T2" fmla="*/ 186 w 134"/>
              <a:gd name="T3" fmla="*/ 0 h 357"/>
              <a:gd name="T4" fmla="*/ 0 w 134"/>
              <a:gd name="T5" fmla="*/ 0 h 357"/>
              <a:gd name="T6" fmla="*/ 403 w 134"/>
              <a:gd name="T7" fmla="*/ 1515 h 357"/>
              <a:gd name="T8" fmla="*/ 568 w 134"/>
              <a:gd name="T9" fmla="*/ 1422 h 3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 h="357">
                <a:moveTo>
                  <a:pt x="134" y="335"/>
                </a:moveTo>
                <a:cubicBezTo>
                  <a:pt x="80" y="235"/>
                  <a:pt x="48" y="121"/>
                  <a:pt x="44" y="0"/>
                </a:cubicBezTo>
                <a:cubicBezTo>
                  <a:pt x="0" y="0"/>
                  <a:pt x="0" y="0"/>
                  <a:pt x="0" y="0"/>
                </a:cubicBezTo>
                <a:cubicBezTo>
                  <a:pt x="4" y="129"/>
                  <a:pt x="38" y="250"/>
                  <a:pt x="95" y="357"/>
                </a:cubicBezTo>
                <a:lnTo>
                  <a:pt x="134" y="335"/>
                </a:lnTo>
                <a:close/>
              </a:path>
            </a:pathLst>
          </a:custGeom>
          <a:solidFill>
            <a:srgbClr val="C07156"/>
          </a:solidFill>
          <a:ln>
            <a:noFill/>
          </a:ln>
          <a:extLst/>
        </p:spPr>
        <p:txBody>
          <a:bodyPr/>
          <a:lstStyle/>
          <a:p>
            <a:endParaRPr lang="en-HK"/>
          </a:p>
        </p:txBody>
      </p:sp>
      <p:sp>
        <p:nvSpPr>
          <p:cNvPr id="31" name="Freeform 16">
            <a:extLst>
              <a:ext uri="{FF2B5EF4-FFF2-40B4-BE49-F238E27FC236}">
                <a16:creationId xmlns:a16="http://schemas.microsoft.com/office/drawing/2014/main" id="{B4C52D76-A656-4A0C-9F00-C37530761A01}"/>
              </a:ext>
            </a:extLst>
          </p:cNvPr>
          <p:cNvSpPr>
            <a:spLocks/>
          </p:cNvSpPr>
          <p:nvPr/>
        </p:nvSpPr>
        <p:spPr bwMode="auto">
          <a:xfrm>
            <a:off x="7342023" y="2839681"/>
            <a:ext cx="555409" cy="683262"/>
          </a:xfrm>
          <a:custGeom>
            <a:avLst/>
            <a:gdLst>
              <a:gd name="T0" fmla="*/ 1199 w 284"/>
              <a:gd name="T1" fmla="*/ 1039 h 284"/>
              <a:gd name="T2" fmla="*/ 165 w 284"/>
              <a:gd name="T3" fmla="*/ 0 h 284"/>
              <a:gd name="T4" fmla="*/ 0 w 284"/>
              <a:gd name="T5" fmla="*/ 94 h 284"/>
              <a:gd name="T6" fmla="*/ 1105 w 284"/>
              <a:gd name="T7" fmla="*/ 1199 h 284"/>
              <a:gd name="T8" fmla="*/ 1199 w 284"/>
              <a:gd name="T9" fmla="*/ 1039 h 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4" h="284">
                <a:moveTo>
                  <a:pt x="284" y="246"/>
                </a:moveTo>
                <a:cubicBezTo>
                  <a:pt x="185" y="184"/>
                  <a:pt x="101" y="100"/>
                  <a:pt x="39" y="0"/>
                </a:cubicBezTo>
                <a:cubicBezTo>
                  <a:pt x="0" y="22"/>
                  <a:pt x="0" y="22"/>
                  <a:pt x="0" y="22"/>
                </a:cubicBezTo>
                <a:cubicBezTo>
                  <a:pt x="67" y="128"/>
                  <a:pt x="156" y="218"/>
                  <a:pt x="262" y="284"/>
                </a:cubicBezTo>
                <a:lnTo>
                  <a:pt x="284" y="246"/>
                </a:lnTo>
                <a:close/>
              </a:path>
            </a:pathLst>
          </a:custGeom>
          <a:solidFill>
            <a:srgbClr val="585148"/>
          </a:solidFill>
          <a:ln>
            <a:noFill/>
          </a:ln>
          <a:extLst/>
        </p:spPr>
        <p:txBody>
          <a:bodyPr/>
          <a:lstStyle/>
          <a:p>
            <a:endParaRPr lang="en-HK"/>
          </a:p>
        </p:txBody>
      </p:sp>
      <p:sp>
        <p:nvSpPr>
          <p:cNvPr id="32" name="Freeform 17">
            <a:extLst>
              <a:ext uri="{FF2B5EF4-FFF2-40B4-BE49-F238E27FC236}">
                <a16:creationId xmlns:a16="http://schemas.microsoft.com/office/drawing/2014/main" id="{E2A2810A-BCE7-45E1-9FA6-5C57CEC66B5E}"/>
              </a:ext>
            </a:extLst>
          </p:cNvPr>
          <p:cNvSpPr>
            <a:spLocks/>
          </p:cNvSpPr>
          <p:nvPr/>
        </p:nvSpPr>
        <p:spPr bwMode="auto">
          <a:xfrm>
            <a:off x="7945834" y="3497637"/>
            <a:ext cx="701824" cy="321535"/>
          </a:xfrm>
          <a:custGeom>
            <a:avLst/>
            <a:gdLst>
              <a:gd name="T0" fmla="*/ 1523 w 358"/>
              <a:gd name="T1" fmla="*/ 377 h 134"/>
              <a:gd name="T2" fmla="*/ 94 w 358"/>
              <a:gd name="T3" fmla="*/ 0 h 134"/>
              <a:gd name="T4" fmla="*/ 0 w 358"/>
              <a:gd name="T5" fmla="*/ 158 h 134"/>
              <a:gd name="T6" fmla="*/ 1523 w 358"/>
              <a:gd name="T7" fmla="*/ 561 h 134"/>
              <a:gd name="T8" fmla="*/ 1523 w 358"/>
              <a:gd name="T9" fmla="*/ 377 h 1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8" h="134">
                <a:moveTo>
                  <a:pt x="358" y="90"/>
                </a:moveTo>
                <a:cubicBezTo>
                  <a:pt x="237" y="86"/>
                  <a:pt x="123" y="54"/>
                  <a:pt x="22" y="0"/>
                </a:cubicBezTo>
                <a:cubicBezTo>
                  <a:pt x="0" y="38"/>
                  <a:pt x="0" y="38"/>
                  <a:pt x="0" y="38"/>
                </a:cubicBezTo>
                <a:cubicBezTo>
                  <a:pt x="107" y="96"/>
                  <a:pt x="229" y="130"/>
                  <a:pt x="358" y="134"/>
                </a:cubicBezTo>
                <a:lnTo>
                  <a:pt x="358" y="90"/>
                </a:lnTo>
                <a:close/>
              </a:path>
            </a:pathLst>
          </a:custGeom>
          <a:solidFill>
            <a:srgbClr val="F21920"/>
          </a:solidFill>
          <a:ln>
            <a:noFill/>
          </a:ln>
          <a:extLst/>
        </p:spPr>
        <p:txBody>
          <a:bodyPr/>
          <a:lstStyle/>
          <a:p>
            <a:endParaRPr lang="en-HK" dirty="0"/>
          </a:p>
        </p:txBody>
      </p:sp>
      <p:sp>
        <p:nvSpPr>
          <p:cNvPr id="33" name="Freeform 18">
            <a:extLst>
              <a:ext uri="{FF2B5EF4-FFF2-40B4-BE49-F238E27FC236}">
                <a16:creationId xmlns:a16="http://schemas.microsoft.com/office/drawing/2014/main" id="{0FC63C6C-E1AB-4FCA-9B9D-2E4F47CFDAA1}"/>
              </a:ext>
            </a:extLst>
          </p:cNvPr>
          <p:cNvSpPr>
            <a:spLocks/>
          </p:cNvSpPr>
          <p:nvPr/>
        </p:nvSpPr>
        <p:spPr bwMode="auto">
          <a:xfrm>
            <a:off x="8752932" y="3497637"/>
            <a:ext cx="700614" cy="320046"/>
          </a:xfrm>
          <a:custGeom>
            <a:avLst/>
            <a:gdLst>
              <a:gd name="T0" fmla="*/ 0 w 358"/>
              <a:gd name="T1" fmla="*/ 134 h 134"/>
              <a:gd name="T2" fmla="*/ 358 w 358"/>
              <a:gd name="T3" fmla="*/ 38 h 134"/>
              <a:gd name="T4" fmla="*/ 336 w 358"/>
              <a:gd name="T5" fmla="*/ 0 h 134"/>
              <a:gd name="T6" fmla="*/ 0 w 358"/>
              <a:gd name="T7" fmla="*/ 90 h 134"/>
              <a:gd name="T8" fmla="*/ 0 w 358"/>
              <a:gd name="T9" fmla="*/ 134 h 134"/>
            </a:gdLst>
            <a:ahLst/>
            <a:cxnLst>
              <a:cxn ang="0">
                <a:pos x="T0" y="T1"/>
              </a:cxn>
              <a:cxn ang="0">
                <a:pos x="T2" y="T3"/>
              </a:cxn>
              <a:cxn ang="0">
                <a:pos x="T4" y="T5"/>
              </a:cxn>
              <a:cxn ang="0">
                <a:pos x="T6" y="T7"/>
              </a:cxn>
              <a:cxn ang="0">
                <a:pos x="T8" y="T9"/>
              </a:cxn>
            </a:cxnLst>
            <a:rect l="0" t="0" r="r" b="b"/>
            <a:pathLst>
              <a:path w="358" h="134">
                <a:moveTo>
                  <a:pt x="0" y="134"/>
                </a:moveTo>
                <a:cubicBezTo>
                  <a:pt x="129" y="130"/>
                  <a:pt x="251" y="96"/>
                  <a:pt x="358" y="38"/>
                </a:cubicBezTo>
                <a:cubicBezTo>
                  <a:pt x="336" y="0"/>
                  <a:pt x="336" y="0"/>
                  <a:pt x="336" y="0"/>
                </a:cubicBezTo>
                <a:cubicBezTo>
                  <a:pt x="235" y="54"/>
                  <a:pt x="121" y="86"/>
                  <a:pt x="0" y="90"/>
                </a:cubicBezTo>
                <a:lnTo>
                  <a:pt x="0" y="134"/>
                </a:lnTo>
                <a:close/>
              </a:path>
            </a:pathLst>
          </a:custGeom>
          <a:solidFill>
            <a:srgbClr val="DBCFB9"/>
          </a:solidFill>
          <a:ln>
            <a:noFill/>
          </a:ln>
          <a:extLst/>
        </p:spPr>
        <p:txBody>
          <a:bodyPr/>
          <a:lstStyle/>
          <a:p>
            <a:pPr eaLnBrk="1" fontAlgn="auto" hangingPunct="1">
              <a:spcBef>
                <a:spcPts val="0"/>
              </a:spcBef>
              <a:spcAft>
                <a:spcPts val="0"/>
              </a:spcAft>
              <a:defRPr/>
            </a:pPr>
            <a:endParaRPr lang="id-ID" dirty="0">
              <a:latin typeface="+mn-lt"/>
            </a:endParaRPr>
          </a:p>
        </p:txBody>
      </p:sp>
      <p:sp>
        <p:nvSpPr>
          <p:cNvPr id="34" name="Freeform 19">
            <a:extLst>
              <a:ext uri="{FF2B5EF4-FFF2-40B4-BE49-F238E27FC236}">
                <a16:creationId xmlns:a16="http://schemas.microsoft.com/office/drawing/2014/main" id="{AE09A395-9A5F-47CA-8CE3-341841C613D7}"/>
              </a:ext>
            </a:extLst>
          </p:cNvPr>
          <p:cNvSpPr>
            <a:spLocks/>
          </p:cNvSpPr>
          <p:nvPr/>
        </p:nvSpPr>
        <p:spPr bwMode="auto">
          <a:xfrm>
            <a:off x="5859721" y="940243"/>
            <a:ext cx="1328626" cy="988422"/>
          </a:xfrm>
          <a:custGeom>
            <a:avLst/>
            <a:gdLst>
              <a:gd name="T0" fmla="*/ 1098 w 1098"/>
              <a:gd name="T1" fmla="*/ 664 h 664"/>
              <a:gd name="T2" fmla="*/ 8 w 1098"/>
              <a:gd name="T3" fmla="*/ 664 h 664"/>
              <a:gd name="T4" fmla="*/ 0 w 1098"/>
              <a:gd name="T5" fmla="*/ 664 h 664"/>
              <a:gd name="T6" fmla="*/ 0 w 1098"/>
              <a:gd name="T7" fmla="*/ 657 h 664"/>
              <a:gd name="T8" fmla="*/ 0 w 1098"/>
              <a:gd name="T9" fmla="*/ 0 h 664"/>
              <a:gd name="T10" fmla="*/ 15 w 1098"/>
              <a:gd name="T11" fmla="*/ 0 h 664"/>
              <a:gd name="T12" fmla="*/ 15 w 1098"/>
              <a:gd name="T13" fmla="*/ 649 h 664"/>
              <a:gd name="T14" fmla="*/ 1098 w 1098"/>
              <a:gd name="T15" fmla="*/ 649 h 664"/>
              <a:gd name="T16" fmla="*/ 1098 w 1098"/>
              <a:gd name="T17" fmla="*/ 664 h 6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98" h="664">
                <a:moveTo>
                  <a:pt x="1098" y="664"/>
                </a:moveTo>
                <a:lnTo>
                  <a:pt x="8" y="664"/>
                </a:lnTo>
                <a:lnTo>
                  <a:pt x="0" y="664"/>
                </a:lnTo>
                <a:lnTo>
                  <a:pt x="0" y="657"/>
                </a:lnTo>
                <a:lnTo>
                  <a:pt x="0" y="0"/>
                </a:lnTo>
                <a:lnTo>
                  <a:pt x="15" y="0"/>
                </a:lnTo>
                <a:lnTo>
                  <a:pt x="15" y="649"/>
                </a:lnTo>
                <a:lnTo>
                  <a:pt x="1098" y="649"/>
                </a:lnTo>
                <a:lnTo>
                  <a:pt x="1098" y="664"/>
                </a:lnTo>
                <a:close/>
              </a:path>
            </a:pathLst>
          </a:custGeom>
          <a:solidFill>
            <a:srgbClr val="C07156"/>
          </a:solidFill>
          <a:ln>
            <a:noFill/>
          </a:ln>
          <a:extLst/>
        </p:spPr>
        <p:txBody>
          <a:bodyPr/>
          <a:lstStyle/>
          <a:p>
            <a:endParaRPr lang="en-HK"/>
          </a:p>
        </p:txBody>
      </p:sp>
      <p:sp>
        <p:nvSpPr>
          <p:cNvPr id="36" name="Freeform 20">
            <a:extLst>
              <a:ext uri="{FF2B5EF4-FFF2-40B4-BE49-F238E27FC236}">
                <a16:creationId xmlns:a16="http://schemas.microsoft.com/office/drawing/2014/main" id="{D034D397-106D-44E7-86C9-68A7099AE535}"/>
              </a:ext>
            </a:extLst>
          </p:cNvPr>
          <p:cNvSpPr>
            <a:spLocks/>
          </p:cNvSpPr>
          <p:nvPr/>
        </p:nvSpPr>
        <p:spPr bwMode="auto">
          <a:xfrm>
            <a:off x="5848822" y="2829260"/>
            <a:ext cx="1573063" cy="1882035"/>
          </a:xfrm>
          <a:custGeom>
            <a:avLst/>
            <a:gdLst>
              <a:gd name="T0" fmla="*/ 987 w 987"/>
              <a:gd name="T1" fmla="*/ 13 h 1229"/>
              <a:gd name="T2" fmla="*/ 15 w 987"/>
              <a:gd name="T3" fmla="*/ 575 h 1229"/>
              <a:gd name="T4" fmla="*/ 15 w 987"/>
              <a:gd name="T5" fmla="*/ 1229 h 1229"/>
              <a:gd name="T6" fmla="*/ 0 w 987"/>
              <a:gd name="T7" fmla="*/ 1229 h 1229"/>
              <a:gd name="T8" fmla="*/ 0 w 987"/>
              <a:gd name="T9" fmla="*/ 572 h 1229"/>
              <a:gd name="T10" fmla="*/ 0 w 987"/>
              <a:gd name="T11" fmla="*/ 567 h 1229"/>
              <a:gd name="T12" fmla="*/ 3 w 987"/>
              <a:gd name="T13" fmla="*/ 565 h 1229"/>
              <a:gd name="T14" fmla="*/ 979 w 987"/>
              <a:gd name="T15" fmla="*/ 0 h 1229"/>
              <a:gd name="T16" fmla="*/ 987 w 987"/>
              <a:gd name="T17" fmla="*/ 13 h 12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87" h="1229">
                <a:moveTo>
                  <a:pt x="987" y="13"/>
                </a:moveTo>
                <a:lnTo>
                  <a:pt x="15" y="575"/>
                </a:lnTo>
                <a:lnTo>
                  <a:pt x="15" y="1229"/>
                </a:lnTo>
                <a:lnTo>
                  <a:pt x="0" y="1229"/>
                </a:lnTo>
                <a:lnTo>
                  <a:pt x="0" y="572"/>
                </a:lnTo>
                <a:lnTo>
                  <a:pt x="0" y="567"/>
                </a:lnTo>
                <a:lnTo>
                  <a:pt x="3" y="565"/>
                </a:lnTo>
                <a:lnTo>
                  <a:pt x="979" y="0"/>
                </a:lnTo>
                <a:lnTo>
                  <a:pt x="987" y="13"/>
                </a:lnTo>
                <a:close/>
              </a:path>
            </a:pathLst>
          </a:custGeom>
          <a:solidFill>
            <a:srgbClr val="585148"/>
          </a:solidFill>
          <a:ln>
            <a:noFill/>
          </a:ln>
          <a:extLst/>
        </p:spPr>
        <p:txBody>
          <a:bodyPr/>
          <a:lstStyle/>
          <a:p>
            <a:endParaRPr lang="en-HK"/>
          </a:p>
        </p:txBody>
      </p:sp>
      <p:sp>
        <p:nvSpPr>
          <p:cNvPr id="37" name="Freeform 21">
            <a:extLst>
              <a:ext uri="{FF2B5EF4-FFF2-40B4-BE49-F238E27FC236}">
                <a16:creationId xmlns:a16="http://schemas.microsoft.com/office/drawing/2014/main" id="{65F46E4E-4DD8-48BE-BE61-0606675B8340}"/>
              </a:ext>
            </a:extLst>
          </p:cNvPr>
          <p:cNvSpPr>
            <a:spLocks/>
          </p:cNvSpPr>
          <p:nvPr/>
        </p:nvSpPr>
        <p:spPr bwMode="auto">
          <a:xfrm>
            <a:off x="9978704" y="2829261"/>
            <a:ext cx="1616891" cy="1954976"/>
          </a:xfrm>
          <a:custGeom>
            <a:avLst/>
            <a:gdLst>
              <a:gd name="T0" fmla="*/ 8 w 986"/>
              <a:gd name="T1" fmla="*/ 0 h 1229"/>
              <a:gd name="T2" fmla="*/ 983 w 986"/>
              <a:gd name="T3" fmla="*/ 565 h 1229"/>
              <a:gd name="T4" fmla="*/ 986 w 986"/>
              <a:gd name="T5" fmla="*/ 567 h 1229"/>
              <a:gd name="T6" fmla="*/ 986 w 986"/>
              <a:gd name="T7" fmla="*/ 572 h 1229"/>
              <a:gd name="T8" fmla="*/ 986 w 986"/>
              <a:gd name="T9" fmla="*/ 1229 h 1229"/>
              <a:gd name="T10" fmla="*/ 972 w 986"/>
              <a:gd name="T11" fmla="*/ 1229 h 1229"/>
              <a:gd name="T12" fmla="*/ 972 w 986"/>
              <a:gd name="T13" fmla="*/ 575 h 1229"/>
              <a:gd name="T14" fmla="*/ 0 w 986"/>
              <a:gd name="T15" fmla="*/ 13 h 1229"/>
              <a:gd name="T16" fmla="*/ 8 w 986"/>
              <a:gd name="T17" fmla="*/ 0 h 1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6" h="1229">
                <a:moveTo>
                  <a:pt x="8" y="0"/>
                </a:moveTo>
                <a:lnTo>
                  <a:pt x="983" y="565"/>
                </a:lnTo>
                <a:lnTo>
                  <a:pt x="986" y="567"/>
                </a:lnTo>
                <a:lnTo>
                  <a:pt x="986" y="572"/>
                </a:lnTo>
                <a:lnTo>
                  <a:pt x="986" y="1229"/>
                </a:lnTo>
                <a:lnTo>
                  <a:pt x="972" y="1229"/>
                </a:lnTo>
                <a:lnTo>
                  <a:pt x="972" y="575"/>
                </a:lnTo>
                <a:lnTo>
                  <a:pt x="0" y="13"/>
                </a:lnTo>
                <a:lnTo>
                  <a:pt x="8" y="0"/>
                </a:lnTo>
                <a:close/>
              </a:path>
            </a:pathLst>
          </a:custGeom>
          <a:solidFill>
            <a:schemeClr val="accent4">
              <a:lumMod val="50000"/>
            </a:schemeClr>
          </a:solidFill>
          <a:ln>
            <a:noFill/>
          </a:ln>
          <a:extLst/>
        </p:spPr>
        <p:txBody>
          <a:bodyPr/>
          <a:lstStyle/>
          <a:p>
            <a:pPr eaLnBrk="1" fontAlgn="auto" hangingPunct="1">
              <a:spcBef>
                <a:spcPts val="0"/>
              </a:spcBef>
              <a:spcAft>
                <a:spcPts val="0"/>
              </a:spcAft>
              <a:defRPr/>
            </a:pPr>
            <a:endParaRPr lang="id-ID">
              <a:latin typeface="+mn-lt"/>
            </a:endParaRPr>
          </a:p>
        </p:txBody>
      </p:sp>
      <p:sp>
        <p:nvSpPr>
          <p:cNvPr id="38" name="Freeform 22">
            <a:extLst>
              <a:ext uri="{FF2B5EF4-FFF2-40B4-BE49-F238E27FC236}">
                <a16:creationId xmlns:a16="http://schemas.microsoft.com/office/drawing/2014/main" id="{78877F4D-BFCD-41F0-A185-768BCC1C0F85}"/>
              </a:ext>
            </a:extLst>
          </p:cNvPr>
          <p:cNvSpPr>
            <a:spLocks/>
          </p:cNvSpPr>
          <p:nvPr/>
        </p:nvSpPr>
        <p:spPr bwMode="auto">
          <a:xfrm>
            <a:off x="9402724" y="3491681"/>
            <a:ext cx="1731441" cy="2628847"/>
          </a:xfrm>
          <a:custGeom>
            <a:avLst/>
            <a:gdLst>
              <a:gd name="T0" fmla="*/ 13 w 1595"/>
              <a:gd name="T1" fmla="*/ 0 h 1769"/>
              <a:gd name="T2" fmla="*/ 189 w 1595"/>
              <a:gd name="T3" fmla="*/ 308 h 1769"/>
              <a:gd name="T4" fmla="*/ 191 w 1595"/>
              <a:gd name="T5" fmla="*/ 311 h 1769"/>
              <a:gd name="T6" fmla="*/ 191 w 1595"/>
              <a:gd name="T7" fmla="*/ 1755 h 1769"/>
              <a:gd name="T8" fmla="*/ 1595 w 1595"/>
              <a:gd name="T9" fmla="*/ 1755 h 1769"/>
              <a:gd name="T10" fmla="*/ 1595 w 1595"/>
              <a:gd name="T11" fmla="*/ 1769 h 1769"/>
              <a:gd name="T12" fmla="*/ 184 w 1595"/>
              <a:gd name="T13" fmla="*/ 1769 h 1769"/>
              <a:gd name="T14" fmla="*/ 176 w 1595"/>
              <a:gd name="T15" fmla="*/ 1769 h 1769"/>
              <a:gd name="T16" fmla="*/ 176 w 1595"/>
              <a:gd name="T17" fmla="*/ 1763 h 1769"/>
              <a:gd name="T18" fmla="*/ 176 w 1595"/>
              <a:gd name="T19" fmla="*/ 313 h 1769"/>
              <a:gd name="T20" fmla="*/ 0 w 1595"/>
              <a:gd name="T21" fmla="*/ 7 h 1769"/>
              <a:gd name="T22" fmla="*/ 13 w 1595"/>
              <a:gd name="T23" fmla="*/ 0 h 1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95" h="1769">
                <a:moveTo>
                  <a:pt x="13" y="0"/>
                </a:moveTo>
                <a:lnTo>
                  <a:pt x="189" y="308"/>
                </a:lnTo>
                <a:lnTo>
                  <a:pt x="191" y="311"/>
                </a:lnTo>
                <a:lnTo>
                  <a:pt x="191" y="1755"/>
                </a:lnTo>
                <a:lnTo>
                  <a:pt x="1595" y="1755"/>
                </a:lnTo>
                <a:lnTo>
                  <a:pt x="1595" y="1769"/>
                </a:lnTo>
                <a:lnTo>
                  <a:pt x="184" y="1769"/>
                </a:lnTo>
                <a:lnTo>
                  <a:pt x="176" y="1769"/>
                </a:lnTo>
                <a:lnTo>
                  <a:pt x="176" y="1763"/>
                </a:lnTo>
                <a:lnTo>
                  <a:pt x="176" y="313"/>
                </a:lnTo>
                <a:lnTo>
                  <a:pt x="0" y="7"/>
                </a:lnTo>
                <a:lnTo>
                  <a:pt x="13" y="0"/>
                </a:lnTo>
                <a:close/>
              </a:path>
            </a:pathLst>
          </a:custGeom>
          <a:solidFill>
            <a:srgbClr val="DBCFB9"/>
          </a:solidFill>
          <a:ln>
            <a:noFill/>
          </a:ln>
          <a:extLst/>
        </p:spPr>
        <p:txBody>
          <a:bodyPr/>
          <a:lstStyle/>
          <a:p>
            <a:pPr eaLnBrk="1" fontAlgn="auto" hangingPunct="1">
              <a:spcBef>
                <a:spcPts val="0"/>
              </a:spcBef>
              <a:spcAft>
                <a:spcPts val="0"/>
              </a:spcAft>
              <a:defRPr/>
            </a:pPr>
            <a:endParaRPr lang="id-ID" dirty="0">
              <a:latin typeface="+mn-lt"/>
            </a:endParaRPr>
          </a:p>
        </p:txBody>
      </p:sp>
      <p:sp>
        <p:nvSpPr>
          <p:cNvPr id="39" name="Freeform 23">
            <a:extLst>
              <a:ext uri="{FF2B5EF4-FFF2-40B4-BE49-F238E27FC236}">
                <a16:creationId xmlns:a16="http://schemas.microsoft.com/office/drawing/2014/main" id="{46C96AA2-7A24-44B5-92CE-8D7FCFCB721E}"/>
              </a:ext>
            </a:extLst>
          </p:cNvPr>
          <p:cNvSpPr>
            <a:spLocks/>
          </p:cNvSpPr>
          <p:nvPr/>
        </p:nvSpPr>
        <p:spPr bwMode="auto">
          <a:xfrm>
            <a:off x="10211033" y="940243"/>
            <a:ext cx="1329836" cy="988422"/>
          </a:xfrm>
          <a:custGeom>
            <a:avLst/>
            <a:gdLst>
              <a:gd name="T0" fmla="*/ 0 w 1099"/>
              <a:gd name="T1" fmla="*/ 649 h 664"/>
              <a:gd name="T2" fmla="*/ 1084 w 1099"/>
              <a:gd name="T3" fmla="*/ 649 h 664"/>
              <a:gd name="T4" fmla="*/ 1084 w 1099"/>
              <a:gd name="T5" fmla="*/ 0 h 664"/>
              <a:gd name="T6" fmla="*/ 1099 w 1099"/>
              <a:gd name="T7" fmla="*/ 0 h 664"/>
              <a:gd name="T8" fmla="*/ 1099 w 1099"/>
              <a:gd name="T9" fmla="*/ 657 h 664"/>
              <a:gd name="T10" fmla="*/ 1099 w 1099"/>
              <a:gd name="T11" fmla="*/ 664 h 664"/>
              <a:gd name="T12" fmla="*/ 1090 w 1099"/>
              <a:gd name="T13" fmla="*/ 664 h 664"/>
              <a:gd name="T14" fmla="*/ 0 w 1099"/>
              <a:gd name="T15" fmla="*/ 664 h 664"/>
              <a:gd name="T16" fmla="*/ 0 w 1099"/>
              <a:gd name="T17" fmla="*/ 649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9" h="664">
                <a:moveTo>
                  <a:pt x="0" y="649"/>
                </a:moveTo>
                <a:lnTo>
                  <a:pt x="1084" y="649"/>
                </a:lnTo>
                <a:lnTo>
                  <a:pt x="1084" y="0"/>
                </a:lnTo>
                <a:lnTo>
                  <a:pt x="1099" y="0"/>
                </a:lnTo>
                <a:lnTo>
                  <a:pt x="1099" y="657"/>
                </a:lnTo>
                <a:lnTo>
                  <a:pt x="1099" y="664"/>
                </a:lnTo>
                <a:lnTo>
                  <a:pt x="1090" y="664"/>
                </a:lnTo>
                <a:lnTo>
                  <a:pt x="0" y="664"/>
                </a:lnTo>
                <a:lnTo>
                  <a:pt x="0" y="649"/>
                </a:lnTo>
                <a:close/>
              </a:path>
            </a:pathLst>
          </a:custGeom>
          <a:solidFill>
            <a:srgbClr val="E8C767"/>
          </a:solidFill>
          <a:ln>
            <a:noFill/>
          </a:ln>
          <a:extLst/>
        </p:spPr>
        <p:txBody>
          <a:bodyPr/>
          <a:lstStyle/>
          <a:p>
            <a:pPr eaLnBrk="1" fontAlgn="auto" hangingPunct="1">
              <a:spcBef>
                <a:spcPts val="0"/>
              </a:spcBef>
              <a:spcAft>
                <a:spcPts val="0"/>
              </a:spcAft>
              <a:defRPr/>
            </a:pPr>
            <a:endParaRPr lang="id-ID" dirty="0">
              <a:latin typeface="+mn-lt"/>
            </a:endParaRPr>
          </a:p>
        </p:txBody>
      </p:sp>
      <p:sp>
        <p:nvSpPr>
          <p:cNvPr id="42" name="Freeform 24">
            <a:extLst>
              <a:ext uri="{FF2B5EF4-FFF2-40B4-BE49-F238E27FC236}">
                <a16:creationId xmlns:a16="http://schemas.microsoft.com/office/drawing/2014/main" id="{687C4DA8-20DC-450E-A027-FB19A4618E35}"/>
              </a:ext>
            </a:extLst>
          </p:cNvPr>
          <p:cNvSpPr>
            <a:spLocks/>
          </p:cNvSpPr>
          <p:nvPr/>
        </p:nvSpPr>
        <p:spPr bwMode="auto">
          <a:xfrm>
            <a:off x="5859721" y="3487217"/>
            <a:ext cx="2129674" cy="2633312"/>
          </a:xfrm>
          <a:custGeom>
            <a:avLst/>
            <a:gdLst>
              <a:gd name="T0" fmla="*/ 1582 w 1595"/>
              <a:gd name="T1" fmla="*/ 0 h 1769"/>
              <a:gd name="T2" fmla="*/ 1406 w 1595"/>
              <a:gd name="T3" fmla="*/ 308 h 1769"/>
              <a:gd name="T4" fmla="*/ 1404 w 1595"/>
              <a:gd name="T5" fmla="*/ 311 h 1769"/>
              <a:gd name="T6" fmla="*/ 1404 w 1595"/>
              <a:gd name="T7" fmla="*/ 1755 h 1769"/>
              <a:gd name="T8" fmla="*/ 0 w 1595"/>
              <a:gd name="T9" fmla="*/ 1755 h 1769"/>
              <a:gd name="T10" fmla="*/ 0 w 1595"/>
              <a:gd name="T11" fmla="*/ 1769 h 1769"/>
              <a:gd name="T12" fmla="*/ 1412 w 1595"/>
              <a:gd name="T13" fmla="*/ 1769 h 1769"/>
              <a:gd name="T14" fmla="*/ 1419 w 1595"/>
              <a:gd name="T15" fmla="*/ 1769 h 1769"/>
              <a:gd name="T16" fmla="*/ 1419 w 1595"/>
              <a:gd name="T17" fmla="*/ 1761 h 1769"/>
              <a:gd name="T18" fmla="*/ 1419 w 1595"/>
              <a:gd name="T19" fmla="*/ 312 h 1769"/>
              <a:gd name="T20" fmla="*/ 1595 w 1595"/>
              <a:gd name="T21" fmla="*/ 7 h 1769"/>
              <a:gd name="T22" fmla="*/ 1582 w 1595"/>
              <a:gd name="T23" fmla="*/ 0 h 176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95" h="1769">
                <a:moveTo>
                  <a:pt x="1582" y="0"/>
                </a:moveTo>
                <a:lnTo>
                  <a:pt x="1406" y="308"/>
                </a:lnTo>
                <a:lnTo>
                  <a:pt x="1404" y="311"/>
                </a:lnTo>
                <a:lnTo>
                  <a:pt x="1404" y="1755"/>
                </a:lnTo>
                <a:lnTo>
                  <a:pt x="0" y="1755"/>
                </a:lnTo>
                <a:lnTo>
                  <a:pt x="0" y="1769"/>
                </a:lnTo>
                <a:lnTo>
                  <a:pt x="1412" y="1769"/>
                </a:lnTo>
                <a:lnTo>
                  <a:pt x="1419" y="1769"/>
                </a:lnTo>
                <a:lnTo>
                  <a:pt x="1419" y="1761"/>
                </a:lnTo>
                <a:lnTo>
                  <a:pt x="1419" y="312"/>
                </a:lnTo>
                <a:lnTo>
                  <a:pt x="1595" y="7"/>
                </a:lnTo>
                <a:lnTo>
                  <a:pt x="1582" y="0"/>
                </a:lnTo>
                <a:close/>
              </a:path>
            </a:pathLst>
          </a:custGeom>
          <a:solidFill>
            <a:srgbClr val="F21920"/>
          </a:solidFill>
          <a:ln>
            <a:noFill/>
          </a:ln>
          <a:extLst/>
        </p:spPr>
        <p:txBody>
          <a:bodyPr/>
          <a:lstStyle/>
          <a:p>
            <a:endParaRPr lang="en-HK"/>
          </a:p>
        </p:txBody>
      </p:sp>
      <p:sp>
        <p:nvSpPr>
          <p:cNvPr id="43" name="TextBox 42">
            <a:extLst>
              <a:ext uri="{FF2B5EF4-FFF2-40B4-BE49-F238E27FC236}">
                <a16:creationId xmlns:a16="http://schemas.microsoft.com/office/drawing/2014/main" id="{5AA3FE1D-6D0D-4246-8A87-F6A8685B116C}"/>
              </a:ext>
            </a:extLst>
          </p:cNvPr>
          <p:cNvSpPr txBox="1"/>
          <p:nvPr/>
        </p:nvSpPr>
        <p:spPr>
          <a:xfrm>
            <a:off x="10656263" y="1914574"/>
            <a:ext cx="878959" cy="584775"/>
          </a:xfrm>
          <a:prstGeom prst="rect">
            <a:avLst/>
          </a:prstGeom>
          <a:noFill/>
        </p:spPr>
        <p:txBody>
          <a:bodyPr wrap="none">
            <a:spAutoFit/>
          </a:bodyPr>
          <a:lstStyle/>
          <a:p>
            <a:pPr algn="r" eaLnBrk="1" fontAlgn="auto" hangingPunct="1">
              <a:spcBef>
                <a:spcPts val="0"/>
              </a:spcBef>
              <a:spcAft>
                <a:spcPts val="0"/>
              </a:spcAft>
              <a:defRPr/>
            </a:pPr>
            <a:r>
              <a:rPr lang="en-HK" sz="1600" b="1" dirty="0"/>
              <a:t>Digital</a:t>
            </a:r>
          </a:p>
          <a:p>
            <a:pPr algn="r" eaLnBrk="1" fontAlgn="auto" hangingPunct="1">
              <a:spcBef>
                <a:spcPts val="0"/>
              </a:spcBef>
              <a:spcAft>
                <a:spcPts val="0"/>
              </a:spcAft>
              <a:defRPr/>
            </a:pPr>
            <a:r>
              <a:rPr lang="en-HK" sz="1600" b="1" dirty="0"/>
              <a:t>Services</a:t>
            </a:r>
            <a:endParaRPr lang="id-ID" sz="1600" b="1" dirty="0"/>
          </a:p>
        </p:txBody>
      </p:sp>
      <p:pic>
        <p:nvPicPr>
          <p:cNvPr id="44" name="Picture 43">
            <a:extLst>
              <a:ext uri="{FF2B5EF4-FFF2-40B4-BE49-F238E27FC236}">
                <a16:creationId xmlns:a16="http://schemas.microsoft.com/office/drawing/2014/main" id="{6C06FB80-904F-40C2-9B22-1CE8A197BF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9886" y="2975836"/>
            <a:ext cx="576000" cy="576000"/>
          </a:xfrm>
          <a:prstGeom prst="rect">
            <a:avLst/>
          </a:prstGeom>
          <a:effectLst>
            <a:outerShdw blurRad="50800" dist="38100" dir="2700000" algn="tl" rotWithShape="0">
              <a:prstClr val="black">
                <a:alpha val="40000"/>
              </a:prstClr>
            </a:outerShdw>
          </a:effectLst>
        </p:spPr>
      </p:pic>
      <p:pic>
        <p:nvPicPr>
          <p:cNvPr id="45" name="Picture 44">
            <a:extLst>
              <a:ext uri="{FF2B5EF4-FFF2-40B4-BE49-F238E27FC236}">
                <a16:creationId xmlns:a16="http://schemas.microsoft.com/office/drawing/2014/main" id="{1EEDCD40-5F38-4679-8808-0F46A4F798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93747" y="2527200"/>
            <a:ext cx="576000" cy="576000"/>
          </a:xfrm>
          <a:prstGeom prst="rect">
            <a:avLst/>
          </a:prstGeom>
          <a:effectLst>
            <a:outerShdw blurRad="50800" dist="38100" dir="2700000" algn="tl" rotWithShape="0">
              <a:prstClr val="black">
                <a:alpha val="40000"/>
              </a:prstClr>
            </a:outerShdw>
          </a:effectLst>
        </p:spPr>
      </p:pic>
      <p:sp>
        <p:nvSpPr>
          <p:cNvPr id="46" name="Rectangle 45">
            <a:extLst>
              <a:ext uri="{FF2B5EF4-FFF2-40B4-BE49-F238E27FC236}">
                <a16:creationId xmlns:a16="http://schemas.microsoft.com/office/drawing/2014/main" id="{48FF7FD3-FB23-4C25-B4D7-E33C28ED17C1}"/>
              </a:ext>
            </a:extLst>
          </p:cNvPr>
          <p:cNvSpPr/>
          <p:nvPr/>
        </p:nvSpPr>
        <p:spPr>
          <a:xfrm>
            <a:off x="5864485" y="890414"/>
            <a:ext cx="1524629" cy="1015663"/>
          </a:xfrm>
          <a:prstGeom prst="rect">
            <a:avLst/>
          </a:prstGeom>
        </p:spPr>
        <p:txBody>
          <a:bodyPr wrap="square">
            <a:spAutoFit/>
          </a:bodyPr>
          <a:lstStyle/>
          <a:p>
            <a:r>
              <a:rPr lang="en-HK" sz="1200" dirty="0">
                <a:highlight>
                  <a:srgbClr val="CFD5EA"/>
                </a:highlight>
              </a:rPr>
              <a:t>Erica</a:t>
            </a:r>
            <a:r>
              <a:rPr lang="en-HK" sz="1200" dirty="0"/>
              <a:t> </a:t>
            </a:r>
            <a:r>
              <a:rPr lang="en-US" sz="1200" dirty="0"/>
              <a:t>helps customers make smarter banking decisions and facilitates bill pay within the </a:t>
            </a:r>
            <a:r>
              <a:rPr lang="en-US" sz="1200" dirty="0" err="1"/>
              <a:t>BofA</a:t>
            </a:r>
            <a:r>
              <a:rPr lang="en-US" sz="1200" dirty="0"/>
              <a:t> app </a:t>
            </a:r>
            <a:endParaRPr lang="en-HK" sz="1200" dirty="0"/>
          </a:p>
        </p:txBody>
      </p:sp>
      <p:sp>
        <p:nvSpPr>
          <p:cNvPr id="47" name="TextBox 46">
            <a:extLst>
              <a:ext uri="{FF2B5EF4-FFF2-40B4-BE49-F238E27FC236}">
                <a16:creationId xmlns:a16="http://schemas.microsoft.com/office/drawing/2014/main" id="{5EF6F562-7E20-4707-B1F9-F3B3C1F4A2EF}"/>
              </a:ext>
            </a:extLst>
          </p:cNvPr>
          <p:cNvSpPr txBox="1"/>
          <p:nvPr/>
        </p:nvSpPr>
        <p:spPr>
          <a:xfrm>
            <a:off x="5816020" y="1930917"/>
            <a:ext cx="1372327" cy="584775"/>
          </a:xfrm>
          <a:prstGeom prst="rect">
            <a:avLst/>
          </a:prstGeom>
          <a:noFill/>
        </p:spPr>
        <p:txBody>
          <a:bodyPr wrap="square">
            <a:spAutoFit/>
          </a:bodyPr>
          <a:lstStyle/>
          <a:p>
            <a:pPr eaLnBrk="1" fontAlgn="auto" hangingPunct="1">
              <a:spcBef>
                <a:spcPts val="0"/>
              </a:spcBef>
              <a:spcAft>
                <a:spcPts val="0"/>
              </a:spcAft>
              <a:defRPr/>
            </a:pPr>
            <a:r>
              <a:rPr lang="en-HK" sz="1600" b="1" dirty="0"/>
              <a:t>Retail Banking</a:t>
            </a:r>
            <a:endParaRPr lang="id-ID" sz="1600" b="1" dirty="0"/>
          </a:p>
        </p:txBody>
      </p:sp>
      <p:sp>
        <p:nvSpPr>
          <p:cNvPr id="48" name="Rectangle 47">
            <a:extLst>
              <a:ext uri="{FF2B5EF4-FFF2-40B4-BE49-F238E27FC236}">
                <a16:creationId xmlns:a16="http://schemas.microsoft.com/office/drawing/2014/main" id="{389323E9-2100-4D60-BE85-2BDBDE76B159}"/>
              </a:ext>
            </a:extLst>
          </p:cNvPr>
          <p:cNvSpPr/>
          <p:nvPr/>
        </p:nvSpPr>
        <p:spPr>
          <a:xfrm>
            <a:off x="9775130" y="889144"/>
            <a:ext cx="1765739" cy="1015663"/>
          </a:xfrm>
          <a:prstGeom prst="rect">
            <a:avLst/>
          </a:prstGeom>
        </p:spPr>
        <p:txBody>
          <a:bodyPr wrap="square">
            <a:spAutoFit/>
          </a:bodyPr>
          <a:lstStyle/>
          <a:p>
            <a:pPr algn="r"/>
            <a:r>
              <a:rPr lang="en-HK" sz="1200" dirty="0">
                <a:highlight>
                  <a:srgbClr val="CFD5EA"/>
                </a:highlight>
              </a:rPr>
              <a:t>KAI</a:t>
            </a:r>
            <a:r>
              <a:rPr lang="en-HK" sz="1200" dirty="0"/>
              <a:t> can answer inquiries about customer’s account and monitor its spending levels  based on their account balance</a:t>
            </a:r>
          </a:p>
        </p:txBody>
      </p:sp>
      <p:sp>
        <p:nvSpPr>
          <p:cNvPr id="49" name="Rectangle 48">
            <a:extLst>
              <a:ext uri="{FF2B5EF4-FFF2-40B4-BE49-F238E27FC236}">
                <a16:creationId xmlns:a16="http://schemas.microsoft.com/office/drawing/2014/main" id="{4F9FDF49-697C-4184-92FF-1773BAFD9CE3}"/>
              </a:ext>
            </a:extLst>
          </p:cNvPr>
          <p:cNvSpPr/>
          <p:nvPr/>
        </p:nvSpPr>
        <p:spPr>
          <a:xfrm>
            <a:off x="5870402" y="3706505"/>
            <a:ext cx="1644323" cy="1015663"/>
          </a:xfrm>
          <a:prstGeom prst="rect">
            <a:avLst/>
          </a:prstGeom>
        </p:spPr>
        <p:txBody>
          <a:bodyPr wrap="square">
            <a:spAutoFit/>
          </a:bodyPr>
          <a:lstStyle/>
          <a:p>
            <a:r>
              <a:rPr lang="en-HK" sz="1200" dirty="0">
                <a:highlight>
                  <a:srgbClr val="CFD5EA"/>
                </a:highlight>
              </a:rPr>
              <a:t>COIN</a:t>
            </a:r>
            <a:r>
              <a:rPr lang="en-HK" sz="1200" dirty="0"/>
              <a:t> assists Operations Team to </a:t>
            </a:r>
            <a:r>
              <a:rPr lang="en-HK" sz="1200" dirty="0" err="1"/>
              <a:t>analyze</a:t>
            </a:r>
            <a:r>
              <a:rPr lang="en-HK" sz="1200" dirty="0"/>
              <a:t> legal contracts and IT Team to parse emails for employees </a:t>
            </a:r>
          </a:p>
        </p:txBody>
      </p:sp>
      <p:sp>
        <p:nvSpPr>
          <p:cNvPr id="50" name="TextBox 49">
            <a:extLst>
              <a:ext uri="{FF2B5EF4-FFF2-40B4-BE49-F238E27FC236}">
                <a16:creationId xmlns:a16="http://schemas.microsoft.com/office/drawing/2014/main" id="{C09620E4-ECB8-4515-82A2-C586E756B23A}"/>
              </a:ext>
            </a:extLst>
          </p:cNvPr>
          <p:cNvSpPr txBox="1"/>
          <p:nvPr/>
        </p:nvSpPr>
        <p:spPr>
          <a:xfrm rot="19851310">
            <a:off x="5684787" y="3056393"/>
            <a:ext cx="1335647" cy="338554"/>
          </a:xfrm>
          <a:prstGeom prst="rect">
            <a:avLst/>
          </a:prstGeom>
          <a:noFill/>
        </p:spPr>
        <p:txBody>
          <a:bodyPr wrap="square">
            <a:spAutoFit/>
          </a:bodyPr>
          <a:lstStyle/>
          <a:p>
            <a:pPr eaLnBrk="1" fontAlgn="auto" hangingPunct="1">
              <a:spcBef>
                <a:spcPts val="0"/>
              </a:spcBef>
              <a:spcAft>
                <a:spcPts val="0"/>
              </a:spcAft>
              <a:defRPr/>
            </a:pPr>
            <a:r>
              <a:rPr lang="en-HK" sz="1600" b="1" dirty="0"/>
              <a:t>Back Office</a:t>
            </a:r>
            <a:endParaRPr lang="id-ID" sz="1600" b="1" dirty="0">
              <a:latin typeface="+mn-lt"/>
            </a:endParaRPr>
          </a:p>
        </p:txBody>
      </p:sp>
      <p:sp>
        <p:nvSpPr>
          <p:cNvPr id="51" name="Rectangle 50">
            <a:extLst>
              <a:ext uri="{FF2B5EF4-FFF2-40B4-BE49-F238E27FC236}">
                <a16:creationId xmlns:a16="http://schemas.microsoft.com/office/drawing/2014/main" id="{E5332D62-8276-405D-8B1A-23EF71FA7E85}"/>
              </a:ext>
            </a:extLst>
          </p:cNvPr>
          <p:cNvSpPr/>
          <p:nvPr/>
        </p:nvSpPr>
        <p:spPr>
          <a:xfrm>
            <a:off x="9791120" y="3742829"/>
            <a:ext cx="1788937" cy="1015663"/>
          </a:xfrm>
          <a:prstGeom prst="rect">
            <a:avLst/>
          </a:prstGeom>
        </p:spPr>
        <p:txBody>
          <a:bodyPr wrap="square">
            <a:spAutoFit/>
          </a:bodyPr>
          <a:lstStyle/>
          <a:p>
            <a:pPr algn="r"/>
            <a:r>
              <a:rPr lang="en-HK" sz="1200" dirty="0">
                <a:highlight>
                  <a:srgbClr val="CFD5EA"/>
                </a:highlight>
              </a:rPr>
              <a:t>POSB</a:t>
            </a:r>
            <a:r>
              <a:rPr lang="en-HK" sz="1200" dirty="0"/>
              <a:t> supports customers to check current interest rates, make money transfer and connect to a bank agent via live chat</a:t>
            </a:r>
          </a:p>
        </p:txBody>
      </p:sp>
      <p:sp>
        <p:nvSpPr>
          <p:cNvPr id="52" name="TextBox 51">
            <a:extLst>
              <a:ext uri="{FF2B5EF4-FFF2-40B4-BE49-F238E27FC236}">
                <a16:creationId xmlns:a16="http://schemas.microsoft.com/office/drawing/2014/main" id="{AD07AB8E-9448-4C57-9C73-6BA47D68BDED}"/>
              </a:ext>
            </a:extLst>
          </p:cNvPr>
          <p:cNvSpPr txBox="1"/>
          <p:nvPr/>
        </p:nvSpPr>
        <p:spPr>
          <a:xfrm rot="1760662">
            <a:off x="10186514" y="3007649"/>
            <a:ext cx="1575013" cy="338554"/>
          </a:xfrm>
          <a:prstGeom prst="rect">
            <a:avLst/>
          </a:prstGeom>
          <a:noFill/>
        </p:spPr>
        <p:txBody>
          <a:bodyPr wrap="square">
            <a:spAutoFit/>
          </a:bodyPr>
          <a:lstStyle/>
          <a:p>
            <a:pPr algn="r" eaLnBrk="1" fontAlgn="auto" hangingPunct="1">
              <a:spcBef>
                <a:spcPts val="0"/>
              </a:spcBef>
              <a:spcAft>
                <a:spcPts val="0"/>
              </a:spcAft>
              <a:defRPr/>
            </a:pPr>
            <a:r>
              <a:rPr lang="en-HK" sz="1600" b="1" dirty="0"/>
              <a:t>Online Banking</a:t>
            </a:r>
            <a:endParaRPr lang="id-ID" sz="1600" b="1" dirty="0">
              <a:latin typeface="+mn-lt"/>
            </a:endParaRPr>
          </a:p>
        </p:txBody>
      </p:sp>
      <p:sp>
        <p:nvSpPr>
          <p:cNvPr id="53" name="TextBox 52">
            <a:extLst>
              <a:ext uri="{FF2B5EF4-FFF2-40B4-BE49-F238E27FC236}">
                <a16:creationId xmlns:a16="http://schemas.microsoft.com/office/drawing/2014/main" id="{7ED774FF-2EFC-4726-B61B-15D9F2600FEE}"/>
              </a:ext>
            </a:extLst>
          </p:cNvPr>
          <p:cNvSpPr txBox="1"/>
          <p:nvPr/>
        </p:nvSpPr>
        <p:spPr>
          <a:xfrm>
            <a:off x="6001222" y="6074804"/>
            <a:ext cx="1835040" cy="338554"/>
          </a:xfrm>
          <a:prstGeom prst="rect">
            <a:avLst/>
          </a:prstGeom>
          <a:noFill/>
        </p:spPr>
        <p:txBody>
          <a:bodyPr wrap="square">
            <a:spAutoFit/>
          </a:bodyPr>
          <a:lstStyle/>
          <a:p>
            <a:pPr algn="r" eaLnBrk="1" fontAlgn="auto" hangingPunct="1">
              <a:spcBef>
                <a:spcPts val="0"/>
              </a:spcBef>
              <a:spcAft>
                <a:spcPts val="0"/>
              </a:spcAft>
              <a:defRPr/>
            </a:pPr>
            <a:r>
              <a:rPr lang="en-HK" sz="1600" b="1" dirty="0"/>
              <a:t>Customer Service</a:t>
            </a:r>
            <a:endParaRPr lang="id-ID" sz="1600" b="1" dirty="0">
              <a:latin typeface="+mn-lt"/>
            </a:endParaRPr>
          </a:p>
        </p:txBody>
      </p:sp>
      <p:sp>
        <p:nvSpPr>
          <p:cNvPr id="54" name="Rectangle 53">
            <a:extLst>
              <a:ext uri="{FF2B5EF4-FFF2-40B4-BE49-F238E27FC236}">
                <a16:creationId xmlns:a16="http://schemas.microsoft.com/office/drawing/2014/main" id="{C0FF019B-2BAC-4AB9-8D59-A7B108182F0C}"/>
              </a:ext>
            </a:extLst>
          </p:cNvPr>
          <p:cNvSpPr/>
          <p:nvPr/>
        </p:nvSpPr>
        <p:spPr>
          <a:xfrm>
            <a:off x="5926604" y="5267916"/>
            <a:ext cx="1810243" cy="830997"/>
          </a:xfrm>
          <a:prstGeom prst="rect">
            <a:avLst/>
          </a:prstGeom>
        </p:spPr>
        <p:txBody>
          <a:bodyPr wrap="square">
            <a:spAutoFit/>
          </a:bodyPr>
          <a:lstStyle/>
          <a:p>
            <a:pPr algn="r"/>
            <a:r>
              <a:rPr lang="en-HK" sz="1200" dirty="0">
                <a:highlight>
                  <a:srgbClr val="CFD5EA"/>
                </a:highlight>
              </a:rPr>
              <a:t>Karolina</a:t>
            </a:r>
            <a:r>
              <a:rPr lang="en-HK" sz="1200" dirty="0"/>
              <a:t> can provide information to customer queries about Citibank products and services</a:t>
            </a:r>
          </a:p>
        </p:txBody>
      </p:sp>
      <p:sp>
        <p:nvSpPr>
          <p:cNvPr id="55" name="Rectangle 54">
            <a:extLst>
              <a:ext uri="{FF2B5EF4-FFF2-40B4-BE49-F238E27FC236}">
                <a16:creationId xmlns:a16="http://schemas.microsoft.com/office/drawing/2014/main" id="{6EDD0F12-99E3-4019-AEF0-ECE4DFDB37A3}"/>
              </a:ext>
            </a:extLst>
          </p:cNvPr>
          <p:cNvSpPr/>
          <p:nvPr/>
        </p:nvSpPr>
        <p:spPr>
          <a:xfrm>
            <a:off x="9612976" y="5090448"/>
            <a:ext cx="1927969" cy="1015663"/>
          </a:xfrm>
          <a:prstGeom prst="rect">
            <a:avLst/>
          </a:prstGeom>
        </p:spPr>
        <p:txBody>
          <a:bodyPr wrap="square">
            <a:spAutoFit/>
          </a:bodyPr>
          <a:lstStyle/>
          <a:p>
            <a:r>
              <a:rPr lang="en-HK" sz="1200" dirty="0" err="1">
                <a:highlight>
                  <a:srgbClr val="CFD5EA"/>
                </a:highlight>
              </a:rPr>
              <a:t>Eno</a:t>
            </a:r>
            <a:r>
              <a:rPr lang="en-HK" sz="1200" dirty="0"/>
              <a:t> announces customers their </a:t>
            </a:r>
            <a:r>
              <a:rPr lang="en-US" sz="1200" dirty="0"/>
              <a:t>account balance, recent transactions, payment history, and credit limit via text message </a:t>
            </a:r>
            <a:endParaRPr lang="en-HK" sz="1200" dirty="0"/>
          </a:p>
        </p:txBody>
      </p:sp>
      <p:sp>
        <p:nvSpPr>
          <p:cNvPr id="56" name="TextBox 55">
            <a:extLst>
              <a:ext uri="{FF2B5EF4-FFF2-40B4-BE49-F238E27FC236}">
                <a16:creationId xmlns:a16="http://schemas.microsoft.com/office/drawing/2014/main" id="{8FFC20E2-445D-4BE0-9D80-AC9D959FFD73}"/>
              </a:ext>
            </a:extLst>
          </p:cNvPr>
          <p:cNvSpPr txBox="1"/>
          <p:nvPr/>
        </p:nvSpPr>
        <p:spPr>
          <a:xfrm>
            <a:off x="9498068" y="6072972"/>
            <a:ext cx="2375834" cy="338554"/>
          </a:xfrm>
          <a:prstGeom prst="rect">
            <a:avLst/>
          </a:prstGeom>
          <a:noFill/>
        </p:spPr>
        <p:txBody>
          <a:bodyPr wrap="square">
            <a:spAutoFit/>
          </a:bodyPr>
          <a:lstStyle/>
          <a:p>
            <a:pPr eaLnBrk="1" fontAlgn="auto" hangingPunct="1">
              <a:spcBef>
                <a:spcPts val="0"/>
              </a:spcBef>
              <a:spcAft>
                <a:spcPts val="0"/>
              </a:spcAft>
              <a:defRPr/>
            </a:pPr>
            <a:r>
              <a:rPr lang="en-HK" sz="1600" b="1" dirty="0"/>
              <a:t>Banking Account</a:t>
            </a:r>
            <a:endParaRPr lang="id-ID" sz="1600" b="1" dirty="0">
              <a:latin typeface="+mn-lt"/>
            </a:endParaRPr>
          </a:p>
        </p:txBody>
      </p:sp>
      <p:pic>
        <p:nvPicPr>
          <p:cNvPr id="57" name="Picture 56">
            <a:extLst>
              <a:ext uri="{FF2B5EF4-FFF2-40B4-BE49-F238E27FC236}">
                <a16:creationId xmlns:a16="http://schemas.microsoft.com/office/drawing/2014/main" id="{3791F1AE-76DF-4E96-A416-164E5C3572BE}"/>
              </a:ext>
            </a:extLst>
          </p:cNvPr>
          <p:cNvPicPr>
            <a:picLocks noChangeAspect="1"/>
          </p:cNvPicPr>
          <p:nvPr/>
        </p:nvPicPr>
        <p:blipFill>
          <a:blip r:embed="rId6"/>
          <a:stretch>
            <a:fillRect/>
          </a:stretch>
        </p:blipFill>
        <p:spPr>
          <a:xfrm>
            <a:off x="7282876" y="1838368"/>
            <a:ext cx="576000" cy="576000"/>
          </a:xfrm>
          <a:prstGeom prst="ellipse">
            <a:avLst/>
          </a:prstGeom>
          <a:effectLst>
            <a:outerShdw blurRad="50800" dist="38100" dir="2700000" algn="tl" rotWithShape="0">
              <a:prstClr val="black">
                <a:alpha val="40000"/>
              </a:prstClr>
            </a:outerShdw>
          </a:effectLst>
        </p:spPr>
      </p:pic>
      <p:pic>
        <p:nvPicPr>
          <p:cNvPr id="58" name="Picture 57">
            <a:extLst>
              <a:ext uri="{FF2B5EF4-FFF2-40B4-BE49-F238E27FC236}">
                <a16:creationId xmlns:a16="http://schemas.microsoft.com/office/drawing/2014/main" id="{838C6297-FDD0-4CC8-8FA3-79BDFE3984F8}"/>
              </a:ext>
            </a:extLst>
          </p:cNvPr>
          <p:cNvPicPr>
            <a:picLocks noChangeAspect="1"/>
          </p:cNvPicPr>
          <p:nvPr/>
        </p:nvPicPr>
        <p:blipFill>
          <a:blip r:embed="rId7"/>
          <a:stretch>
            <a:fillRect/>
          </a:stretch>
        </p:blipFill>
        <p:spPr>
          <a:xfrm>
            <a:off x="7518143" y="2527968"/>
            <a:ext cx="576000" cy="576000"/>
          </a:xfrm>
          <a:prstGeom prst="ellipse">
            <a:avLst/>
          </a:prstGeom>
          <a:effectLst>
            <a:outerShdw blurRad="50800" dist="38100" dir="2700000" algn="tl" rotWithShape="0">
              <a:prstClr val="black">
                <a:alpha val="40000"/>
              </a:prstClr>
            </a:outerShdw>
          </a:effectLst>
        </p:spPr>
      </p:pic>
      <p:pic>
        <p:nvPicPr>
          <p:cNvPr id="59" name="Picture 58">
            <a:extLst>
              <a:ext uri="{FF2B5EF4-FFF2-40B4-BE49-F238E27FC236}">
                <a16:creationId xmlns:a16="http://schemas.microsoft.com/office/drawing/2014/main" id="{C5C99124-95D8-4BAD-972C-1B1B75DFE274}"/>
              </a:ext>
            </a:extLst>
          </p:cNvPr>
          <p:cNvPicPr>
            <a:picLocks noChangeAspect="1"/>
          </p:cNvPicPr>
          <p:nvPr/>
        </p:nvPicPr>
        <p:blipFill>
          <a:blip r:embed="rId8"/>
          <a:stretch>
            <a:fillRect/>
          </a:stretch>
        </p:blipFill>
        <p:spPr>
          <a:xfrm>
            <a:off x="8768589" y="2975836"/>
            <a:ext cx="576000" cy="576000"/>
          </a:xfrm>
          <a:prstGeom prst="ellipse">
            <a:avLst/>
          </a:prstGeom>
          <a:effectLst>
            <a:outerShdw blurRad="50800" dist="38100" dir="2700000" algn="tl" rotWithShape="0">
              <a:prstClr val="black">
                <a:alpha val="40000"/>
              </a:prstClr>
            </a:outerShdw>
          </a:effectLst>
        </p:spPr>
      </p:pic>
      <p:pic>
        <p:nvPicPr>
          <p:cNvPr id="60" name="Picture 59">
            <a:extLst>
              <a:ext uri="{FF2B5EF4-FFF2-40B4-BE49-F238E27FC236}">
                <a16:creationId xmlns:a16="http://schemas.microsoft.com/office/drawing/2014/main" id="{B87DCCDE-199C-4575-8669-9B11FB05C35C}"/>
              </a:ext>
            </a:extLst>
          </p:cNvPr>
          <p:cNvPicPr>
            <a:picLocks noChangeAspect="1"/>
          </p:cNvPicPr>
          <p:nvPr/>
        </p:nvPicPr>
        <p:blipFill>
          <a:blip r:embed="rId9"/>
          <a:stretch>
            <a:fillRect/>
          </a:stretch>
        </p:blipFill>
        <p:spPr>
          <a:xfrm>
            <a:off x="9377748" y="1930917"/>
            <a:ext cx="719999" cy="432000"/>
          </a:xfrm>
          <a:prstGeom prst="rect">
            <a:avLst/>
          </a:prstGeom>
          <a:effectLst>
            <a:outerShdw blurRad="50800" dist="38100" dir="2700000" algn="tl" rotWithShape="0">
              <a:prstClr val="black">
                <a:alpha val="40000"/>
              </a:prstClr>
            </a:outerShdw>
          </a:effectLst>
        </p:spPr>
      </p:pic>
      <p:graphicFrame>
        <p:nvGraphicFramePr>
          <p:cNvPr id="61" name="Table 60">
            <a:extLst>
              <a:ext uri="{FF2B5EF4-FFF2-40B4-BE49-F238E27FC236}">
                <a16:creationId xmlns:a16="http://schemas.microsoft.com/office/drawing/2014/main" id="{E84397A3-D279-46E5-849D-72DB048CCB8B}"/>
              </a:ext>
            </a:extLst>
          </p:cNvPr>
          <p:cNvGraphicFramePr>
            <a:graphicFrameLocks noGrp="1"/>
          </p:cNvGraphicFramePr>
          <p:nvPr>
            <p:extLst>
              <p:ext uri="{D42A27DB-BD31-4B8C-83A1-F6EECF244321}">
                <p14:modId xmlns:p14="http://schemas.microsoft.com/office/powerpoint/2010/main" val="1677362345"/>
              </p:ext>
            </p:extLst>
          </p:nvPr>
        </p:nvGraphicFramePr>
        <p:xfrm>
          <a:off x="931355" y="2707547"/>
          <a:ext cx="3959998" cy="3300000"/>
        </p:xfrm>
        <a:graphic>
          <a:graphicData uri="http://schemas.openxmlformats.org/drawingml/2006/table">
            <a:tbl>
              <a:tblPr firstRow="1" bandRow="1">
                <a:tableStyleId>{5C22544A-7EE6-4342-B048-85BDC9FD1C3A}</a:tableStyleId>
              </a:tblPr>
              <a:tblGrid>
                <a:gridCol w="565714">
                  <a:extLst>
                    <a:ext uri="{9D8B030D-6E8A-4147-A177-3AD203B41FA5}">
                      <a16:colId xmlns:a16="http://schemas.microsoft.com/office/drawing/2014/main" val="4131958270"/>
                    </a:ext>
                  </a:extLst>
                </a:gridCol>
                <a:gridCol w="565714">
                  <a:extLst>
                    <a:ext uri="{9D8B030D-6E8A-4147-A177-3AD203B41FA5}">
                      <a16:colId xmlns:a16="http://schemas.microsoft.com/office/drawing/2014/main" val="3766742393"/>
                    </a:ext>
                  </a:extLst>
                </a:gridCol>
                <a:gridCol w="565714">
                  <a:extLst>
                    <a:ext uri="{9D8B030D-6E8A-4147-A177-3AD203B41FA5}">
                      <a16:colId xmlns:a16="http://schemas.microsoft.com/office/drawing/2014/main" val="20002"/>
                    </a:ext>
                  </a:extLst>
                </a:gridCol>
                <a:gridCol w="565714">
                  <a:extLst>
                    <a:ext uri="{9D8B030D-6E8A-4147-A177-3AD203B41FA5}">
                      <a16:colId xmlns:a16="http://schemas.microsoft.com/office/drawing/2014/main" val="3340942667"/>
                    </a:ext>
                  </a:extLst>
                </a:gridCol>
                <a:gridCol w="565714">
                  <a:extLst>
                    <a:ext uri="{9D8B030D-6E8A-4147-A177-3AD203B41FA5}">
                      <a16:colId xmlns:a16="http://schemas.microsoft.com/office/drawing/2014/main" val="1381386157"/>
                    </a:ext>
                  </a:extLst>
                </a:gridCol>
                <a:gridCol w="565714">
                  <a:extLst>
                    <a:ext uri="{9D8B030D-6E8A-4147-A177-3AD203B41FA5}">
                      <a16:colId xmlns:a16="http://schemas.microsoft.com/office/drawing/2014/main" val="1736848339"/>
                    </a:ext>
                  </a:extLst>
                </a:gridCol>
                <a:gridCol w="565714">
                  <a:extLst>
                    <a:ext uri="{9D8B030D-6E8A-4147-A177-3AD203B41FA5}">
                      <a16:colId xmlns:a16="http://schemas.microsoft.com/office/drawing/2014/main" val="183709947"/>
                    </a:ext>
                  </a:extLst>
                </a:gridCol>
              </a:tblGrid>
              <a:tr h="660000">
                <a:tc>
                  <a:txBody>
                    <a:bodyPr/>
                    <a:lstStyle/>
                    <a:p>
                      <a:endParaRPr lang="en-HK" dirty="0"/>
                    </a:p>
                  </a:txBody>
                  <a:tcP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rgbClr val="E9EBF5"/>
                    </a:solidFill>
                  </a:tcPr>
                </a:tc>
                <a:tc>
                  <a:txBody>
                    <a:bodyPr/>
                    <a:lstStyle/>
                    <a:p>
                      <a:endParaRPr lang="en-HK" dirty="0"/>
                    </a:p>
                  </a:txBody>
                  <a:tcP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rgbClr val="E9EBF5"/>
                    </a:solidFill>
                  </a:tcPr>
                </a:tc>
                <a:tc>
                  <a:txBody>
                    <a:bodyPr/>
                    <a:lstStyle/>
                    <a:p>
                      <a:endParaRPr lang="en-HK" dirty="0"/>
                    </a:p>
                  </a:txBody>
                  <a:tcP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rgbClr val="E9EBF5"/>
                    </a:solidFill>
                  </a:tcPr>
                </a:tc>
                <a:tc>
                  <a:txBody>
                    <a:bodyPr/>
                    <a:lstStyle/>
                    <a:p>
                      <a:endParaRPr lang="en-HK"/>
                    </a:p>
                  </a:txBody>
                  <a:tcP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rgbClr val="E9EBF5"/>
                    </a:solidFill>
                  </a:tcPr>
                </a:tc>
                <a:tc>
                  <a:txBody>
                    <a:bodyPr/>
                    <a:lstStyle/>
                    <a:p>
                      <a:endParaRPr lang="en-HK"/>
                    </a:p>
                  </a:txBody>
                  <a:tcP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rgbClr val="E9EBF5"/>
                    </a:solidFill>
                  </a:tcPr>
                </a:tc>
                <a:tc>
                  <a:txBody>
                    <a:bodyPr/>
                    <a:lstStyle/>
                    <a:p>
                      <a:endParaRPr lang="en-HK"/>
                    </a:p>
                  </a:txBody>
                  <a:tcP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rgbClr val="E9EBF5"/>
                    </a:solidFill>
                  </a:tcPr>
                </a:tc>
                <a:tc>
                  <a:txBody>
                    <a:bodyPr/>
                    <a:lstStyle/>
                    <a:p>
                      <a:endParaRPr lang="en-HK"/>
                    </a:p>
                  </a:txBody>
                  <a:tcP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rgbClr val="E9EBF5"/>
                    </a:solidFill>
                  </a:tcPr>
                </a:tc>
                <a:extLst>
                  <a:ext uri="{0D108BD9-81ED-4DB2-BD59-A6C34878D82A}">
                    <a16:rowId xmlns:a16="http://schemas.microsoft.com/office/drawing/2014/main" val="2357723946"/>
                  </a:ext>
                </a:extLst>
              </a:tr>
              <a:tr h="660000">
                <a:tc>
                  <a:txBody>
                    <a:bodyPr/>
                    <a:lstStyle/>
                    <a:p>
                      <a:endParaRPr lang="en-HK"/>
                    </a:p>
                  </a:txBody>
                  <a:tcP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rgbClr val="E9EBF5"/>
                    </a:solidFill>
                  </a:tcPr>
                </a:tc>
                <a:tc>
                  <a:txBody>
                    <a:bodyPr/>
                    <a:lstStyle/>
                    <a:p>
                      <a:endParaRPr lang="en-HK" dirty="0"/>
                    </a:p>
                  </a:txBody>
                  <a:tcP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rgbClr val="E9EBF5"/>
                    </a:solidFill>
                  </a:tcPr>
                </a:tc>
                <a:tc>
                  <a:txBody>
                    <a:bodyPr/>
                    <a:lstStyle/>
                    <a:p>
                      <a:endParaRPr lang="en-HK" dirty="0"/>
                    </a:p>
                  </a:txBody>
                  <a:tcP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rgbClr val="E9EBF5"/>
                    </a:solidFill>
                  </a:tcPr>
                </a:tc>
                <a:tc>
                  <a:txBody>
                    <a:bodyPr/>
                    <a:lstStyle/>
                    <a:p>
                      <a:endParaRPr lang="en-HK" dirty="0"/>
                    </a:p>
                  </a:txBody>
                  <a:tcP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rgbClr val="E9EBF5"/>
                    </a:solidFill>
                  </a:tcPr>
                </a:tc>
                <a:tc>
                  <a:txBody>
                    <a:bodyPr/>
                    <a:lstStyle/>
                    <a:p>
                      <a:endParaRPr lang="en-HK"/>
                    </a:p>
                  </a:txBody>
                  <a:tcP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rgbClr val="E9EBF5"/>
                    </a:solidFill>
                  </a:tcPr>
                </a:tc>
                <a:tc>
                  <a:txBody>
                    <a:bodyPr/>
                    <a:lstStyle/>
                    <a:p>
                      <a:endParaRPr lang="en-HK" dirty="0"/>
                    </a:p>
                  </a:txBody>
                  <a:tcP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rgbClr val="E9EBF5"/>
                    </a:solidFill>
                  </a:tcPr>
                </a:tc>
                <a:tc>
                  <a:txBody>
                    <a:bodyPr/>
                    <a:lstStyle/>
                    <a:p>
                      <a:endParaRPr lang="en-HK" dirty="0"/>
                    </a:p>
                  </a:txBody>
                  <a:tcP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rgbClr val="E9EBF5"/>
                    </a:solidFill>
                  </a:tcPr>
                </a:tc>
                <a:extLst>
                  <a:ext uri="{0D108BD9-81ED-4DB2-BD59-A6C34878D82A}">
                    <a16:rowId xmlns:a16="http://schemas.microsoft.com/office/drawing/2014/main" val="3841009417"/>
                  </a:ext>
                </a:extLst>
              </a:tr>
              <a:tr h="660000">
                <a:tc>
                  <a:txBody>
                    <a:bodyPr/>
                    <a:lstStyle/>
                    <a:p>
                      <a:endParaRPr lang="en-HK" dirty="0"/>
                    </a:p>
                  </a:txBody>
                  <a:tcP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rgbClr val="E9EBF5"/>
                    </a:solidFill>
                  </a:tcPr>
                </a:tc>
                <a:tc>
                  <a:txBody>
                    <a:bodyPr/>
                    <a:lstStyle/>
                    <a:p>
                      <a:endParaRPr lang="en-HK" dirty="0"/>
                    </a:p>
                  </a:txBody>
                  <a:tcP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rgbClr val="E9EBF5"/>
                    </a:solidFill>
                  </a:tcPr>
                </a:tc>
                <a:tc>
                  <a:txBody>
                    <a:bodyPr/>
                    <a:lstStyle/>
                    <a:p>
                      <a:endParaRPr lang="en-HK" dirty="0"/>
                    </a:p>
                  </a:txBody>
                  <a:tcP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rgbClr val="E9EBF5"/>
                    </a:solidFill>
                  </a:tcPr>
                </a:tc>
                <a:tc>
                  <a:txBody>
                    <a:bodyPr/>
                    <a:lstStyle/>
                    <a:p>
                      <a:endParaRPr lang="en-HK" dirty="0"/>
                    </a:p>
                  </a:txBody>
                  <a:tcP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rgbClr val="E9EBF5"/>
                    </a:solidFill>
                  </a:tcPr>
                </a:tc>
                <a:tc>
                  <a:txBody>
                    <a:bodyPr/>
                    <a:lstStyle/>
                    <a:p>
                      <a:endParaRPr lang="en-HK" dirty="0"/>
                    </a:p>
                  </a:txBody>
                  <a:tcP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rgbClr val="E9EBF5"/>
                    </a:solidFill>
                  </a:tcPr>
                </a:tc>
                <a:tc>
                  <a:txBody>
                    <a:bodyPr/>
                    <a:lstStyle/>
                    <a:p>
                      <a:endParaRPr lang="en-HK" dirty="0"/>
                    </a:p>
                  </a:txBody>
                  <a:tcP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rgbClr val="E9EBF5"/>
                    </a:solidFill>
                  </a:tcPr>
                </a:tc>
                <a:tc>
                  <a:txBody>
                    <a:bodyPr/>
                    <a:lstStyle/>
                    <a:p>
                      <a:endParaRPr lang="en-HK" dirty="0"/>
                    </a:p>
                  </a:txBody>
                  <a:tcP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rgbClr val="E9EBF5"/>
                    </a:solidFill>
                  </a:tcPr>
                </a:tc>
                <a:extLst>
                  <a:ext uri="{0D108BD9-81ED-4DB2-BD59-A6C34878D82A}">
                    <a16:rowId xmlns:a16="http://schemas.microsoft.com/office/drawing/2014/main" val="3505464766"/>
                  </a:ext>
                </a:extLst>
              </a:tr>
              <a:tr h="660000">
                <a:tc>
                  <a:txBody>
                    <a:bodyPr/>
                    <a:lstStyle/>
                    <a:p>
                      <a:endParaRPr lang="en-HK" dirty="0"/>
                    </a:p>
                  </a:txBody>
                  <a:tcP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rgbClr val="E9EBF5"/>
                    </a:solidFill>
                  </a:tcPr>
                </a:tc>
                <a:tc>
                  <a:txBody>
                    <a:bodyPr/>
                    <a:lstStyle/>
                    <a:p>
                      <a:endParaRPr lang="en-HK"/>
                    </a:p>
                  </a:txBody>
                  <a:tcP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rgbClr val="E9EBF5"/>
                    </a:solidFill>
                  </a:tcPr>
                </a:tc>
                <a:tc>
                  <a:txBody>
                    <a:bodyPr/>
                    <a:lstStyle/>
                    <a:p>
                      <a:endParaRPr lang="en-HK"/>
                    </a:p>
                  </a:txBody>
                  <a:tcP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rgbClr val="E9EBF5"/>
                    </a:solidFill>
                  </a:tcPr>
                </a:tc>
                <a:tc>
                  <a:txBody>
                    <a:bodyPr/>
                    <a:lstStyle/>
                    <a:p>
                      <a:endParaRPr lang="en-HK" dirty="0"/>
                    </a:p>
                  </a:txBody>
                  <a:tcP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rgbClr val="E9EBF5"/>
                    </a:solidFill>
                  </a:tcPr>
                </a:tc>
                <a:tc>
                  <a:txBody>
                    <a:bodyPr/>
                    <a:lstStyle/>
                    <a:p>
                      <a:endParaRPr lang="en-HK" dirty="0"/>
                    </a:p>
                  </a:txBody>
                  <a:tcP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rgbClr val="E9EBF5"/>
                    </a:solidFill>
                  </a:tcPr>
                </a:tc>
                <a:tc>
                  <a:txBody>
                    <a:bodyPr/>
                    <a:lstStyle/>
                    <a:p>
                      <a:endParaRPr lang="en-HK" dirty="0"/>
                    </a:p>
                  </a:txBody>
                  <a:tcP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rgbClr val="E9EBF5"/>
                    </a:solidFill>
                  </a:tcPr>
                </a:tc>
                <a:tc>
                  <a:txBody>
                    <a:bodyPr/>
                    <a:lstStyle/>
                    <a:p>
                      <a:endParaRPr lang="en-HK"/>
                    </a:p>
                  </a:txBody>
                  <a:tcP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rgbClr val="E9EBF5"/>
                    </a:solidFill>
                  </a:tcPr>
                </a:tc>
                <a:extLst>
                  <a:ext uri="{0D108BD9-81ED-4DB2-BD59-A6C34878D82A}">
                    <a16:rowId xmlns:a16="http://schemas.microsoft.com/office/drawing/2014/main" val="3547180087"/>
                  </a:ext>
                </a:extLst>
              </a:tr>
              <a:tr h="660000">
                <a:tc>
                  <a:txBody>
                    <a:bodyPr/>
                    <a:lstStyle/>
                    <a:p>
                      <a:endParaRPr lang="en-HK"/>
                    </a:p>
                  </a:txBody>
                  <a:tcP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rgbClr val="E9EBF5"/>
                    </a:solidFill>
                  </a:tcPr>
                </a:tc>
                <a:tc>
                  <a:txBody>
                    <a:bodyPr/>
                    <a:lstStyle/>
                    <a:p>
                      <a:endParaRPr lang="en-HK"/>
                    </a:p>
                  </a:txBody>
                  <a:tcP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rgbClr val="E9EBF5"/>
                    </a:solidFill>
                  </a:tcPr>
                </a:tc>
                <a:tc>
                  <a:txBody>
                    <a:bodyPr/>
                    <a:lstStyle/>
                    <a:p>
                      <a:endParaRPr lang="en-HK" dirty="0"/>
                    </a:p>
                  </a:txBody>
                  <a:tcP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rgbClr val="E9EBF5"/>
                    </a:solidFill>
                  </a:tcPr>
                </a:tc>
                <a:tc>
                  <a:txBody>
                    <a:bodyPr/>
                    <a:lstStyle/>
                    <a:p>
                      <a:endParaRPr lang="en-HK" dirty="0"/>
                    </a:p>
                  </a:txBody>
                  <a:tcP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rgbClr val="E9EBF5"/>
                    </a:solidFill>
                  </a:tcPr>
                </a:tc>
                <a:tc>
                  <a:txBody>
                    <a:bodyPr/>
                    <a:lstStyle/>
                    <a:p>
                      <a:endParaRPr lang="en-HK"/>
                    </a:p>
                  </a:txBody>
                  <a:tcP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rgbClr val="E9EBF5"/>
                    </a:solidFill>
                  </a:tcPr>
                </a:tc>
                <a:tc>
                  <a:txBody>
                    <a:bodyPr/>
                    <a:lstStyle/>
                    <a:p>
                      <a:endParaRPr lang="en-HK" dirty="0"/>
                    </a:p>
                  </a:txBody>
                  <a:tcP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rgbClr val="E9EBF5"/>
                    </a:solidFill>
                  </a:tcPr>
                </a:tc>
                <a:tc>
                  <a:txBody>
                    <a:bodyPr/>
                    <a:lstStyle/>
                    <a:p>
                      <a:endParaRPr lang="en-HK" dirty="0"/>
                    </a:p>
                  </a:txBody>
                  <a:tcP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solidFill>
                      <a:srgbClr val="E9EBF5"/>
                    </a:solidFill>
                  </a:tcPr>
                </a:tc>
                <a:extLst>
                  <a:ext uri="{0D108BD9-81ED-4DB2-BD59-A6C34878D82A}">
                    <a16:rowId xmlns:a16="http://schemas.microsoft.com/office/drawing/2014/main" val="163021460"/>
                  </a:ext>
                </a:extLst>
              </a:tr>
            </a:tbl>
          </a:graphicData>
        </a:graphic>
      </p:graphicFrame>
      <p:sp>
        <p:nvSpPr>
          <p:cNvPr id="64" name="Rectangle 63">
            <a:extLst>
              <a:ext uri="{FF2B5EF4-FFF2-40B4-BE49-F238E27FC236}">
                <a16:creationId xmlns:a16="http://schemas.microsoft.com/office/drawing/2014/main" id="{5D041315-46B4-40A5-9CB5-8625C2D52FB9}"/>
              </a:ext>
            </a:extLst>
          </p:cNvPr>
          <p:cNvSpPr/>
          <p:nvPr/>
        </p:nvSpPr>
        <p:spPr>
          <a:xfrm rot="5400000">
            <a:off x="576861" y="4462137"/>
            <a:ext cx="3024000" cy="72000"/>
          </a:xfrm>
          <a:prstGeom prst="rect">
            <a:avLst/>
          </a:prstGeom>
          <a:solidFill>
            <a:srgbClr val="EE37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accent2">
                  <a:lumMod val="20000"/>
                  <a:lumOff val="80000"/>
                </a:schemeClr>
              </a:solidFill>
            </a:endParaRPr>
          </a:p>
        </p:txBody>
      </p:sp>
      <p:sp>
        <p:nvSpPr>
          <p:cNvPr id="65" name="Rectangle 64">
            <a:extLst>
              <a:ext uri="{FF2B5EF4-FFF2-40B4-BE49-F238E27FC236}">
                <a16:creationId xmlns:a16="http://schemas.microsoft.com/office/drawing/2014/main" id="{CEAB3299-F54B-467F-A6B8-750A88EF065D}"/>
              </a:ext>
            </a:extLst>
          </p:cNvPr>
          <p:cNvSpPr/>
          <p:nvPr/>
        </p:nvSpPr>
        <p:spPr>
          <a:xfrm>
            <a:off x="932420" y="5284025"/>
            <a:ext cx="3600000" cy="68387"/>
          </a:xfrm>
          <a:prstGeom prst="rect">
            <a:avLst/>
          </a:prstGeom>
          <a:solidFill>
            <a:srgbClr val="EE35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accent2">
                  <a:lumMod val="20000"/>
                  <a:lumOff val="80000"/>
                </a:schemeClr>
              </a:solidFill>
            </a:endParaRPr>
          </a:p>
        </p:txBody>
      </p:sp>
      <p:pic>
        <p:nvPicPr>
          <p:cNvPr id="66" name="Picture 65">
            <a:extLst>
              <a:ext uri="{FF2B5EF4-FFF2-40B4-BE49-F238E27FC236}">
                <a16:creationId xmlns:a16="http://schemas.microsoft.com/office/drawing/2014/main" id="{279AA6A0-B4B0-4F11-9916-064B87FD1732}"/>
              </a:ext>
            </a:extLst>
          </p:cNvPr>
          <p:cNvPicPr>
            <a:picLocks noChangeAspect="1"/>
          </p:cNvPicPr>
          <p:nvPr/>
        </p:nvPicPr>
        <p:blipFill>
          <a:blip r:embed="rId6"/>
          <a:stretch>
            <a:fillRect/>
          </a:stretch>
        </p:blipFill>
        <p:spPr>
          <a:xfrm>
            <a:off x="3743940" y="2909538"/>
            <a:ext cx="648000" cy="648000"/>
          </a:xfrm>
          <a:prstGeom prst="ellipse">
            <a:avLst/>
          </a:prstGeom>
          <a:effectLst>
            <a:outerShdw blurRad="50800" dist="38100" dir="2700000" algn="tl" rotWithShape="0">
              <a:prstClr val="black">
                <a:alpha val="40000"/>
              </a:prstClr>
            </a:outerShdw>
          </a:effectLst>
        </p:spPr>
      </p:pic>
      <p:pic>
        <p:nvPicPr>
          <p:cNvPr id="67" name="Picture 66">
            <a:extLst>
              <a:ext uri="{FF2B5EF4-FFF2-40B4-BE49-F238E27FC236}">
                <a16:creationId xmlns:a16="http://schemas.microsoft.com/office/drawing/2014/main" id="{4B2C07A4-5D90-49C0-A7A8-04407E78A3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2838" y="4506592"/>
            <a:ext cx="648000" cy="648000"/>
          </a:xfrm>
          <a:prstGeom prst="rect">
            <a:avLst/>
          </a:prstGeom>
          <a:effectLst>
            <a:outerShdw blurRad="50800" dist="38100" dir="2700000" algn="tl" rotWithShape="0">
              <a:prstClr val="black">
                <a:alpha val="40000"/>
              </a:prstClr>
            </a:outerShdw>
          </a:effectLst>
        </p:spPr>
      </p:pic>
      <p:pic>
        <p:nvPicPr>
          <p:cNvPr id="69" name="Picture 68">
            <a:extLst>
              <a:ext uri="{FF2B5EF4-FFF2-40B4-BE49-F238E27FC236}">
                <a16:creationId xmlns:a16="http://schemas.microsoft.com/office/drawing/2014/main" id="{853BB7B6-2BC9-4712-8AF0-6FF187D9A67C}"/>
              </a:ext>
            </a:extLst>
          </p:cNvPr>
          <p:cNvPicPr>
            <a:picLocks noChangeAspect="1"/>
          </p:cNvPicPr>
          <p:nvPr/>
        </p:nvPicPr>
        <p:blipFill>
          <a:blip r:embed="rId9"/>
          <a:stretch>
            <a:fillRect/>
          </a:stretch>
        </p:blipFill>
        <p:spPr>
          <a:xfrm>
            <a:off x="2489159" y="4295181"/>
            <a:ext cx="1079999" cy="648000"/>
          </a:xfrm>
          <a:prstGeom prst="rect">
            <a:avLst/>
          </a:prstGeom>
          <a:effectLst>
            <a:outerShdw blurRad="50800" dist="38100" dir="2700000" algn="tl" rotWithShape="0">
              <a:prstClr val="black">
                <a:alpha val="40000"/>
              </a:prstClr>
            </a:outerShdw>
          </a:effectLst>
        </p:spPr>
      </p:pic>
      <p:pic>
        <p:nvPicPr>
          <p:cNvPr id="70" name="Picture 69">
            <a:extLst>
              <a:ext uri="{FF2B5EF4-FFF2-40B4-BE49-F238E27FC236}">
                <a16:creationId xmlns:a16="http://schemas.microsoft.com/office/drawing/2014/main" id="{E6F66B8A-9E60-49CE-9D3F-5F1F5CDD359F}"/>
              </a:ext>
            </a:extLst>
          </p:cNvPr>
          <p:cNvPicPr>
            <a:picLocks noChangeAspect="1"/>
          </p:cNvPicPr>
          <p:nvPr/>
        </p:nvPicPr>
        <p:blipFill>
          <a:blip r:embed="rId8"/>
          <a:stretch>
            <a:fillRect/>
          </a:stretch>
        </p:blipFill>
        <p:spPr>
          <a:xfrm>
            <a:off x="3106466" y="3555566"/>
            <a:ext cx="648000" cy="648000"/>
          </a:xfrm>
          <a:prstGeom prst="ellipse">
            <a:avLst/>
          </a:prstGeom>
          <a:effectLst>
            <a:outerShdw blurRad="50800" dist="38100" dir="2700000" algn="tl" rotWithShape="0">
              <a:prstClr val="black">
                <a:alpha val="40000"/>
              </a:prstClr>
            </a:outerShdw>
          </a:effectLst>
        </p:spPr>
      </p:pic>
      <p:pic>
        <p:nvPicPr>
          <p:cNvPr id="71" name="Picture 70">
            <a:extLst>
              <a:ext uri="{FF2B5EF4-FFF2-40B4-BE49-F238E27FC236}">
                <a16:creationId xmlns:a16="http://schemas.microsoft.com/office/drawing/2014/main" id="{07B243D9-6D34-432F-B8EA-545114346F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6258" y="3314805"/>
            <a:ext cx="648000" cy="648000"/>
          </a:xfrm>
          <a:prstGeom prst="rect">
            <a:avLst/>
          </a:prstGeom>
          <a:effectLst>
            <a:outerShdw blurRad="50800" dist="38100" dir="2700000" algn="tl" rotWithShape="0">
              <a:prstClr val="black">
                <a:alpha val="40000"/>
              </a:prstClr>
            </a:outerShdw>
          </a:effectLst>
        </p:spPr>
      </p:pic>
      <p:pic>
        <p:nvPicPr>
          <p:cNvPr id="72" name="Picture 71">
            <a:extLst>
              <a:ext uri="{FF2B5EF4-FFF2-40B4-BE49-F238E27FC236}">
                <a16:creationId xmlns:a16="http://schemas.microsoft.com/office/drawing/2014/main" id="{0E8F195D-91D8-4A76-9A91-C70F8FBE25D9}"/>
              </a:ext>
            </a:extLst>
          </p:cNvPr>
          <p:cNvPicPr>
            <a:picLocks noChangeAspect="1"/>
          </p:cNvPicPr>
          <p:nvPr/>
        </p:nvPicPr>
        <p:blipFill>
          <a:blip r:embed="rId7"/>
          <a:stretch>
            <a:fillRect/>
          </a:stretch>
        </p:blipFill>
        <p:spPr>
          <a:xfrm>
            <a:off x="3608716" y="4100029"/>
            <a:ext cx="648000" cy="648000"/>
          </a:xfrm>
          <a:prstGeom prst="ellipse">
            <a:avLst/>
          </a:prstGeom>
          <a:effectLst>
            <a:outerShdw blurRad="50800" dist="38100" dir="2700000" algn="tl" rotWithShape="0">
              <a:prstClr val="black">
                <a:alpha val="40000"/>
              </a:prstClr>
            </a:outerShdw>
          </a:effectLst>
        </p:spPr>
      </p:pic>
      <p:sp>
        <p:nvSpPr>
          <p:cNvPr id="63" name="TextBox 62">
            <a:extLst>
              <a:ext uri="{FF2B5EF4-FFF2-40B4-BE49-F238E27FC236}">
                <a16:creationId xmlns:a16="http://schemas.microsoft.com/office/drawing/2014/main" id="{25C82720-F9CA-4CBB-BB8D-019955638938}"/>
              </a:ext>
            </a:extLst>
          </p:cNvPr>
          <p:cNvSpPr txBox="1"/>
          <p:nvPr/>
        </p:nvSpPr>
        <p:spPr>
          <a:xfrm rot="5400000">
            <a:off x="4046676" y="5162892"/>
            <a:ext cx="1320023" cy="369332"/>
          </a:xfrm>
          <a:prstGeom prst="rect">
            <a:avLst/>
          </a:prstGeom>
          <a:solidFill>
            <a:srgbClr val="902B20"/>
          </a:solidFill>
        </p:spPr>
        <p:txBody>
          <a:bodyPr wrap="square" rtlCol="0">
            <a:spAutoFit/>
          </a:bodyPr>
          <a:lstStyle/>
          <a:p>
            <a:pPr algn="ctr"/>
            <a:r>
              <a:rPr lang="en-HK" b="1" dirty="0">
                <a:solidFill>
                  <a:schemeClr val="bg1"/>
                </a:solidFill>
              </a:rPr>
              <a:t>Depth</a:t>
            </a:r>
          </a:p>
        </p:txBody>
      </p:sp>
      <p:sp>
        <p:nvSpPr>
          <p:cNvPr id="73" name="Rectangle 72">
            <a:extLst>
              <a:ext uri="{FF2B5EF4-FFF2-40B4-BE49-F238E27FC236}">
                <a16:creationId xmlns:a16="http://schemas.microsoft.com/office/drawing/2014/main" id="{D0FD7A4A-3555-4748-B690-980F99AC3C3F}"/>
              </a:ext>
            </a:extLst>
          </p:cNvPr>
          <p:cNvSpPr/>
          <p:nvPr/>
        </p:nvSpPr>
        <p:spPr>
          <a:xfrm>
            <a:off x="280125" y="914729"/>
            <a:ext cx="5282475" cy="650012"/>
          </a:xfrm>
          <a:prstGeom prst="rect">
            <a:avLst/>
          </a:prstGeom>
          <a:solidFill>
            <a:srgbClr val="E8C76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rgbClr val="585148"/>
                </a:solidFill>
              </a:rPr>
              <a:t>AI-Powered Chatbots for </a:t>
            </a:r>
          </a:p>
          <a:p>
            <a:pPr algn="ctr"/>
            <a:r>
              <a:rPr lang="en-US" altLang="zh-TW" b="1" dirty="0">
                <a:solidFill>
                  <a:srgbClr val="585148"/>
                </a:solidFill>
              </a:rPr>
              <a:t>Better Operational Experiences</a:t>
            </a:r>
            <a:endParaRPr lang="zh-TW" altLang="zh-TW" sz="1600" b="1" dirty="0">
              <a:solidFill>
                <a:srgbClr val="585148"/>
              </a:solidFill>
            </a:endParaRPr>
          </a:p>
        </p:txBody>
      </p:sp>
      <p:sp>
        <p:nvSpPr>
          <p:cNvPr id="76" name="TextBox 75">
            <a:extLst>
              <a:ext uri="{FF2B5EF4-FFF2-40B4-BE49-F238E27FC236}">
                <a16:creationId xmlns:a16="http://schemas.microsoft.com/office/drawing/2014/main" id="{9E42E8F8-73A2-426A-93DE-065FC93E0198}"/>
              </a:ext>
            </a:extLst>
          </p:cNvPr>
          <p:cNvSpPr txBox="1"/>
          <p:nvPr/>
        </p:nvSpPr>
        <p:spPr>
          <a:xfrm>
            <a:off x="1501328" y="2707626"/>
            <a:ext cx="1123340" cy="369332"/>
          </a:xfrm>
          <a:prstGeom prst="rect">
            <a:avLst/>
          </a:prstGeom>
          <a:solidFill>
            <a:srgbClr val="902B20"/>
          </a:solidFill>
        </p:spPr>
        <p:txBody>
          <a:bodyPr wrap="square" rtlCol="0">
            <a:spAutoFit/>
          </a:bodyPr>
          <a:lstStyle/>
          <a:p>
            <a:pPr algn="ctr"/>
            <a:r>
              <a:rPr lang="en-HK" b="1" dirty="0">
                <a:solidFill>
                  <a:schemeClr val="bg1"/>
                </a:solidFill>
              </a:rPr>
              <a:t>Exposure</a:t>
            </a:r>
          </a:p>
        </p:txBody>
      </p:sp>
      <p:sp>
        <p:nvSpPr>
          <p:cNvPr id="77" name="Rectangle 76">
            <a:extLst>
              <a:ext uri="{FF2B5EF4-FFF2-40B4-BE49-F238E27FC236}">
                <a16:creationId xmlns:a16="http://schemas.microsoft.com/office/drawing/2014/main" id="{2CBB11E3-562B-44B2-8686-87F7AEB9F876}"/>
              </a:ext>
            </a:extLst>
          </p:cNvPr>
          <p:cNvSpPr/>
          <p:nvPr/>
        </p:nvSpPr>
        <p:spPr>
          <a:xfrm>
            <a:off x="280125" y="6196972"/>
            <a:ext cx="11645640" cy="246221"/>
          </a:xfrm>
          <a:prstGeom prst="rect">
            <a:avLst/>
          </a:prstGeom>
        </p:spPr>
        <p:txBody>
          <a:bodyPr wrap="square" anchor="ctr">
            <a:spAutoFit/>
          </a:bodyPr>
          <a:lstStyle/>
          <a:p>
            <a:r>
              <a:rPr lang="en-US" altLang="zh-TW" sz="1000" b="1" dirty="0">
                <a:solidFill>
                  <a:srgbClr val="585148"/>
                </a:solidFill>
              </a:rPr>
              <a:t>Source: </a:t>
            </a:r>
            <a:r>
              <a:rPr lang="en-US" altLang="zh-TW" sz="1000" dirty="0">
                <a:solidFill>
                  <a:srgbClr val="585148"/>
                </a:solidFill>
              </a:rPr>
              <a:t>World Economic Forum, CFA Institute, EY (2016) Global banking Outlook</a:t>
            </a:r>
            <a:endParaRPr lang="en-US" altLang="zh-TW" sz="1000" b="1" dirty="0">
              <a:solidFill>
                <a:srgbClr val="585148"/>
              </a:solidFill>
              <a:cs typeface="Arial" panose="020B0604020202020204" pitchFamily="34" charset="0"/>
            </a:endParaRPr>
          </a:p>
        </p:txBody>
      </p:sp>
      <p:sp>
        <p:nvSpPr>
          <p:cNvPr id="11" name="Rectangle 10">
            <a:extLst>
              <a:ext uri="{FF2B5EF4-FFF2-40B4-BE49-F238E27FC236}">
                <a16:creationId xmlns:a16="http://schemas.microsoft.com/office/drawing/2014/main" id="{AC7BDC98-513C-49F7-85A5-C58A560AE786}"/>
              </a:ext>
            </a:extLst>
          </p:cNvPr>
          <p:cNvSpPr/>
          <p:nvPr/>
        </p:nvSpPr>
        <p:spPr>
          <a:xfrm>
            <a:off x="479292" y="1681631"/>
            <a:ext cx="4855565" cy="954107"/>
          </a:xfrm>
          <a:prstGeom prst="rect">
            <a:avLst/>
          </a:prstGeom>
        </p:spPr>
        <p:txBody>
          <a:bodyPr wrap="square">
            <a:spAutoFit/>
          </a:bodyPr>
          <a:lstStyle/>
          <a:p>
            <a:pPr algn="just"/>
            <a:r>
              <a:rPr lang="en-US" altLang="zh-TW" sz="1400" dirty="0">
                <a:cs typeface="Times New Roman" panose="02020603050405020304" pitchFamily="18" charset="0"/>
              </a:rPr>
              <a:t>The application of Chatbots is a time-saving and cost-efficient process, which eases the burden of system supporters, and p</a:t>
            </a:r>
            <a:r>
              <a:rPr lang="en-US" altLang="zh-TW" sz="1400" dirty="0"/>
              <a:t>reinstalled solution manual can be immediately delivered with 90% of relevance and is available 24/7</a:t>
            </a:r>
            <a:r>
              <a:rPr lang="en-US" altLang="zh-TW" sz="1400" dirty="0">
                <a:cs typeface="Times New Roman" panose="02020603050405020304" pitchFamily="18" charset="0"/>
              </a:rPr>
              <a:t>. </a:t>
            </a:r>
            <a:endParaRPr lang="zh-TW" altLang="en-US" sz="1400" dirty="0"/>
          </a:p>
        </p:txBody>
      </p:sp>
    </p:spTree>
    <p:extLst>
      <p:ext uri="{BB962C8B-B14F-4D97-AF65-F5344CB8AC3E}">
        <p14:creationId xmlns:p14="http://schemas.microsoft.com/office/powerpoint/2010/main" val="2350842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E034876-D9E7-4F90-B16A-A3BE9A091957}"/>
              </a:ext>
            </a:extLst>
          </p:cNvPr>
          <p:cNvSpPr/>
          <p:nvPr/>
        </p:nvSpPr>
        <p:spPr>
          <a:xfrm rot="5400000">
            <a:off x="1736772" y="-189820"/>
            <a:ext cx="4896482" cy="7809774"/>
          </a:xfrm>
          <a:prstGeom prst="rect">
            <a:avLst/>
          </a:prstGeom>
          <a:solidFill>
            <a:srgbClr val="F7F7F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rgbClr val="F0F0F0"/>
              </a:solidFill>
              <a:latin typeface="+mj-lt"/>
            </a:endParaRPr>
          </a:p>
        </p:txBody>
      </p:sp>
      <p:sp>
        <p:nvSpPr>
          <p:cNvPr id="16" name="Rectangle 15">
            <a:extLst>
              <a:ext uri="{FF2B5EF4-FFF2-40B4-BE49-F238E27FC236}">
                <a16:creationId xmlns:a16="http://schemas.microsoft.com/office/drawing/2014/main" id="{AA18BB7E-7295-423D-9C2A-351DD522B6FC}"/>
              </a:ext>
            </a:extLst>
          </p:cNvPr>
          <p:cNvSpPr/>
          <p:nvPr/>
        </p:nvSpPr>
        <p:spPr>
          <a:xfrm>
            <a:off x="8388363" y="914729"/>
            <a:ext cx="3537401" cy="350185"/>
          </a:xfrm>
          <a:prstGeom prst="rect">
            <a:avLst/>
          </a:prstGeom>
          <a:solidFill>
            <a:srgbClr val="E8C76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b="1" dirty="0">
                <a:solidFill>
                  <a:srgbClr val="585148"/>
                </a:solidFill>
              </a:rPr>
              <a:t>FinTech Investment Benefits</a:t>
            </a:r>
          </a:p>
        </p:txBody>
      </p:sp>
      <p:graphicFrame>
        <p:nvGraphicFramePr>
          <p:cNvPr id="2" name="Table 1">
            <a:extLst>
              <a:ext uri="{FF2B5EF4-FFF2-40B4-BE49-F238E27FC236}">
                <a16:creationId xmlns:a16="http://schemas.microsoft.com/office/drawing/2014/main" id="{731CC9B8-D9D2-4AC4-971B-06C56C1911B3}"/>
              </a:ext>
            </a:extLst>
          </p:cNvPr>
          <p:cNvGraphicFramePr>
            <a:graphicFrameLocks noGrp="1"/>
          </p:cNvGraphicFramePr>
          <p:nvPr>
            <p:extLst>
              <p:ext uri="{D42A27DB-BD31-4B8C-83A1-F6EECF244321}">
                <p14:modId xmlns:p14="http://schemas.microsoft.com/office/powerpoint/2010/main" val="1793622076"/>
              </p:ext>
            </p:extLst>
          </p:nvPr>
        </p:nvGraphicFramePr>
        <p:xfrm>
          <a:off x="130969" y="6482291"/>
          <a:ext cx="11930063" cy="370840"/>
        </p:xfrm>
        <a:graphic>
          <a:graphicData uri="http://schemas.openxmlformats.org/drawingml/2006/table">
            <a:tbl>
              <a:tblPr firstRow="1" bandRow="1">
                <a:tableStyleId>{5C22544A-7EE6-4342-B048-85BDC9FD1C3A}</a:tableStyleId>
              </a:tblPr>
              <a:tblGrid>
                <a:gridCol w="10994928">
                  <a:extLst>
                    <a:ext uri="{9D8B030D-6E8A-4147-A177-3AD203B41FA5}">
                      <a16:colId xmlns:a16="http://schemas.microsoft.com/office/drawing/2014/main" val="1547589924"/>
                    </a:ext>
                  </a:extLst>
                </a:gridCol>
                <a:gridCol w="935135">
                  <a:extLst>
                    <a:ext uri="{9D8B030D-6E8A-4147-A177-3AD203B41FA5}">
                      <a16:colId xmlns:a16="http://schemas.microsoft.com/office/drawing/2014/main" val="3562895224"/>
                    </a:ext>
                  </a:extLst>
                </a:gridCol>
              </a:tblGrid>
              <a:tr h="370840">
                <a:tc>
                  <a:txBody>
                    <a:bodyPr/>
                    <a:lstStyle/>
                    <a:p>
                      <a:pPr algn="l"/>
                      <a:r>
                        <a:rPr lang="en-US" altLang="zh-TW" sz="1600" dirty="0">
                          <a:solidFill>
                            <a:schemeClr val="bg1">
                              <a:lumMod val="85000"/>
                            </a:schemeClr>
                          </a:solidFill>
                          <a:latin typeface="+mn-lt"/>
                        </a:rPr>
                        <a:t>Situation Analysis</a:t>
                      </a:r>
                      <a:r>
                        <a:rPr lang="zh-TW" altLang="en-US" sz="1600" dirty="0">
                          <a:solidFill>
                            <a:schemeClr val="bg1">
                              <a:lumMod val="85000"/>
                            </a:schemeClr>
                          </a:solidFill>
                          <a:latin typeface="+mn-lt"/>
                        </a:rPr>
                        <a:t> </a:t>
                      </a:r>
                      <a:r>
                        <a:rPr lang="en-US" altLang="zh-TW" sz="1600" dirty="0">
                          <a:solidFill>
                            <a:schemeClr val="bg1">
                              <a:lumMod val="85000"/>
                            </a:schemeClr>
                          </a:solidFill>
                          <a:latin typeface="+mn-lt"/>
                        </a:rPr>
                        <a:t>|</a:t>
                      </a:r>
                      <a:r>
                        <a:rPr lang="zh-TW" altLang="en-US" sz="1600" dirty="0">
                          <a:solidFill>
                            <a:schemeClr val="bg1">
                              <a:lumMod val="85000"/>
                            </a:schemeClr>
                          </a:solidFill>
                          <a:latin typeface="+mn-lt"/>
                        </a:rPr>
                        <a:t> </a:t>
                      </a:r>
                      <a:r>
                        <a:rPr lang="en-US" altLang="zh-TW" sz="1600" dirty="0">
                          <a:solidFill>
                            <a:schemeClr val="bg1">
                              <a:lumMod val="85000"/>
                            </a:schemeClr>
                          </a:solidFill>
                          <a:latin typeface="+mn-lt"/>
                        </a:rPr>
                        <a:t>Technological Synergy |</a:t>
                      </a:r>
                      <a:r>
                        <a:rPr lang="zh-TW" altLang="en-US" sz="1600" dirty="0">
                          <a:solidFill>
                            <a:schemeClr val="bg1">
                              <a:lumMod val="85000"/>
                            </a:schemeClr>
                          </a:solidFill>
                          <a:latin typeface="+mn-lt"/>
                        </a:rPr>
                        <a:t> </a:t>
                      </a:r>
                      <a:r>
                        <a:rPr lang="en-US" altLang="zh-TW" sz="1600" dirty="0">
                          <a:solidFill>
                            <a:srgbClr val="A43725"/>
                          </a:solidFill>
                          <a:latin typeface="+mn-lt"/>
                        </a:rPr>
                        <a:t>Operational Synergy</a:t>
                      </a:r>
                      <a:r>
                        <a:rPr lang="en-US" altLang="zh-TW" sz="1600" dirty="0">
                          <a:solidFill>
                            <a:schemeClr val="bg1">
                              <a:lumMod val="85000"/>
                            </a:schemeClr>
                          </a:solidFill>
                          <a:latin typeface="+mn-lt"/>
                        </a:rPr>
                        <a:t> |</a:t>
                      </a:r>
                      <a:r>
                        <a:rPr lang="zh-TW" altLang="en-US" sz="1600" dirty="0">
                          <a:solidFill>
                            <a:schemeClr val="bg1">
                              <a:lumMod val="85000"/>
                            </a:schemeClr>
                          </a:solidFill>
                          <a:latin typeface="+mn-lt"/>
                        </a:rPr>
                        <a:t> </a:t>
                      </a:r>
                      <a:r>
                        <a:rPr lang="en-US" altLang="zh-TW" sz="1600" dirty="0">
                          <a:solidFill>
                            <a:schemeClr val="bg1">
                              <a:lumMod val="85000"/>
                            </a:schemeClr>
                          </a:solidFill>
                          <a:latin typeface="+mn-lt"/>
                        </a:rPr>
                        <a:t>Implementation and Benefits</a:t>
                      </a:r>
                      <a:endParaRPr lang="zh-TW" altLang="en-US" sz="1600" dirty="0">
                        <a:solidFill>
                          <a:schemeClr val="bg1">
                            <a:lumMod val="85000"/>
                          </a:schemeClr>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altLang="zh-TW" sz="1600" dirty="0">
                          <a:solidFill>
                            <a:srgbClr val="A43725"/>
                          </a:solidFill>
                          <a:latin typeface="+mn-lt"/>
                        </a:rPr>
                        <a:t>Page 14</a:t>
                      </a:r>
                      <a:endParaRPr lang="zh-TW" altLang="en-US" sz="1600" dirty="0">
                        <a:solidFill>
                          <a:srgbClr val="A43725"/>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7840695"/>
                  </a:ext>
                </a:extLst>
              </a:tr>
            </a:tbl>
          </a:graphicData>
        </a:graphic>
      </p:graphicFrame>
      <p:cxnSp>
        <p:nvCxnSpPr>
          <p:cNvPr id="3" name="Straight Connector 2">
            <a:extLst>
              <a:ext uri="{FF2B5EF4-FFF2-40B4-BE49-F238E27FC236}">
                <a16:creationId xmlns:a16="http://schemas.microsoft.com/office/drawing/2014/main" id="{CE25E008-8E04-4A4E-A50B-BB062A1C51B9}"/>
              </a:ext>
            </a:extLst>
          </p:cNvPr>
          <p:cNvCxnSpPr>
            <a:cxnSpLocks/>
          </p:cNvCxnSpPr>
          <p:nvPr/>
        </p:nvCxnSpPr>
        <p:spPr>
          <a:xfrm>
            <a:off x="0" y="6463241"/>
            <a:ext cx="12204000" cy="0"/>
          </a:xfrm>
          <a:prstGeom prst="line">
            <a:avLst/>
          </a:prstGeom>
          <a:ln w="9525">
            <a:solidFill>
              <a:srgbClr val="990000"/>
            </a:solidFill>
          </a:ln>
          <a:effectLst/>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D83169C-8C10-4350-A15E-3B5CB4912A0E}"/>
              </a:ext>
            </a:extLst>
          </p:cNvPr>
          <p:cNvGrpSpPr/>
          <p:nvPr/>
        </p:nvGrpSpPr>
        <p:grpSpPr>
          <a:xfrm>
            <a:off x="9874849" y="87287"/>
            <a:ext cx="2230065" cy="576000"/>
            <a:chOff x="9552360" y="268262"/>
            <a:chExt cx="2230065" cy="576000"/>
          </a:xfrm>
        </p:grpSpPr>
        <p:pic>
          <p:nvPicPr>
            <p:cNvPr id="5" name="Graphic 4">
              <a:extLst>
                <a:ext uri="{FF2B5EF4-FFF2-40B4-BE49-F238E27FC236}">
                  <a16:creationId xmlns:a16="http://schemas.microsoft.com/office/drawing/2014/main" id="{4921D831-C599-45EC-9453-C53FE15E8146}"/>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2802" r="12644" b="9600"/>
            <a:stretch/>
          </p:blipFill>
          <p:spPr>
            <a:xfrm rot="-180000">
              <a:off x="9552360" y="268262"/>
              <a:ext cx="504637" cy="576000"/>
            </a:xfrm>
            <a:prstGeom prst="rect">
              <a:avLst/>
            </a:prstGeom>
          </p:spPr>
        </p:pic>
        <p:sp>
          <p:nvSpPr>
            <p:cNvPr id="7" name="TextBox 6">
              <a:extLst>
                <a:ext uri="{FF2B5EF4-FFF2-40B4-BE49-F238E27FC236}">
                  <a16:creationId xmlns:a16="http://schemas.microsoft.com/office/drawing/2014/main" id="{607B1CFA-65AC-4312-863E-6543406F315E}"/>
                </a:ext>
              </a:extLst>
            </p:cNvPr>
            <p:cNvSpPr txBox="1"/>
            <p:nvPr/>
          </p:nvSpPr>
          <p:spPr>
            <a:xfrm>
              <a:off x="10071723" y="349795"/>
              <a:ext cx="1710702" cy="412934"/>
            </a:xfrm>
            <a:prstGeom prst="rect">
              <a:avLst/>
            </a:prstGeom>
            <a:noFill/>
          </p:spPr>
          <p:txBody>
            <a:bodyPr wrap="square" rtlCol="0" anchor="b">
              <a:spAutoFit/>
            </a:bodyPr>
            <a:lstStyle/>
            <a:p>
              <a:pPr>
                <a:lnSpc>
                  <a:spcPts val="2500"/>
                </a:lnSpc>
              </a:pPr>
              <a:r>
                <a:rPr lang="en-US" altLang="zh-TW" sz="2400" b="1" dirty="0">
                  <a:solidFill>
                    <a:srgbClr val="A43725"/>
                  </a:solidFill>
                  <a:cs typeface="Arial" panose="020B0604020202020204" pitchFamily="34" charset="0"/>
                </a:rPr>
                <a:t>ELITE BANK</a:t>
              </a:r>
              <a:endParaRPr lang="zh-TW" altLang="en-US" sz="2400" b="1" dirty="0">
                <a:solidFill>
                  <a:srgbClr val="A43725"/>
                </a:solidFill>
                <a:cs typeface="Arial" panose="020B0604020202020204" pitchFamily="34" charset="0"/>
              </a:endParaRPr>
            </a:p>
          </p:txBody>
        </p:sp>
      </p:grpSp>
      <p:cxnSp>
        <p:nvCxnSpPr>
          <p:cNvPr id="9" name="Straight Connector 8">
            <a:extLst>
              <a:ext uri="{FF2B5EF4-FFF2-40B4-BE49-F238E27FC236}">
                <a16:creationId xmlns:a16="http://schemas.microsoft.com/office/drawing/2014/main" id="{D132EE42-51B7-4259-A415-A888CB573514}"/>
              </a:ext>
            </a:extLst>
          </p:cNvPr>
          <p:cNvCxnSpPr>
            <a:cxnSpLocks/>
          </p:cNvCxnSpPr>
          <p:nvPr/>
        </p:nvCxnSpPr>
        <p:spPr>
          <a:xfrm>
            <a:off x="-12000" y="748241"/>
            <a:ext cx="12204000" cy="0"/>
          </a:xfrm>
          <a:prstGeom prst="line">
            <a:avLst/>
          </a:prstGeom>
          <a:ln w="9525">
            <a:solidFill>
              <a:srgbClr val="990000"/>
            </a:solidFill>
          </a:ln>
          <a:effectLst/>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C227BE5-D5BD-4A69-961D-A7732FD93500}"/>
              </a:ext>
            </a:extLst>
          </p:cNvPr>
          <p:cNvSpPr/>
          <p:nvPr/>
        </p:nvSpPr>
        <p:spPr>
          <a:xfrm>
            <a:off x="130969" y="84524"/>
            <a:ext cx="149158" cy="580473"/>
          </a:xfrm>
          <a:prstGeom prst="rect">
            <a:avLst/>
          </a:prstGeom>
          <a:solidFill>
            <a:srgbClr val="E7E7E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rgbClr val="E71D1C"/>
              </a:solidFill>
              <a:latin typeface="+mj-lt"/>
            </a:endParaRPr>
          </a:p>
        </p:txBody>
      </p:sp>
      <p:sp>
        <p:nvSpPr>
          <p:cNvPr id="12" name="Title 1">
            <a:extLst>
              <a:ext uri="{FF2B5EF4-FFF2-40B4-BE49-F238E27FC236}">
                <a16:creationId xmlns:a16="http://schemas.microsoft.com/office/drawing/2014/main" id="{2A463884-BEA3-4A2D-B7CA-84B46E5E4281}"/>
              </a:ext>
            </a:extLst>
          </p:cNvPr>
          <p:cNvSpPr txBox="1">
            <a:spLocks/>
          </p:cNvSpPr>
          <p:nvPr/>
        </p:nvSpPr>
        <p:spPr>
          <a:xfrm>
            <a:off x="280127" y="52497"/>
            <a:ext cx="10080625" cy="644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2300" b="1" dirty="0">
                <a:solidFill>
                  <a:srgbClr val="585148"/>
                </a:solidFill>
                <a:latin typeface="+mn-lt"/>
              </a:rPr>
              <a:t>[3] FinTech Venture Capital Investment for Long-Term Operational Stability</a:t>
            </a:r>
            <a:endParaRPr lang="en-US" altLang="zh-TW" sz="2300" b="1" dirty="0">
              <a:solidFill>
                <a:srgbClr val="585148"/>
              </a:solidFill>
              <a:latin typeface="+mn-lt"/>
              <a:cs typeface="Arial" panose="020B0604020202020204" pitchFamily="34" charset="0"/>
            </a:endParaRPr>
          </a:p>
        </p:txBody>
      </p:sp>
      <p:sp>
        <p:nvSpPr>
          <p:cNvPr id="4" name="Rectangle 3">
            <a:extLst>
              <a:ext uri="{FF2B5EF4-FFF2-40B4-BE49-F238E27FC236}">
                <a16:creationId xmlns:a16="http://schemas.microsoft.com/office/drawing/2014/main" id="{C604DDE0-E1B3-4271-ACA4-E2E8BCC15B86}"/>
              </a:ext>
            </a:extLst>
          </p:cNvPr>
          <p:cNvSpPr/>
          <p:nvPr/>
        </p:nvSpPr>
        <p:spPr>
          <a:xfrm>
            <a:off x="280125" y="6196972"/>
            <a:ext cx="11645640" cy="246221"/>
          </a:xfrm>
          <a:prstGeom prst="rect">
            <a:avLst/>
          </a:prstGeom>
        </p:spPr>
        <p:txBody>
          <a:bodyPr wrap="square" anchor="ctr">
            <a:spAutoFit/>
          </a:bodyPr>
          <a:lstStyle/>
          <a:p>
            <a:r>
              <a:rPr lang="en-US" altLang="zh-TW" sz="1000" b="1" dirty="0">
                <a:solidFill>
                  <a:srgbClr val="585148"/>
                </a:solidFill>
              </a:rPr>
              <a:t>Source: </a:t>
            </a:r>
            <a:r>
              <a:rPr lang="en-US" altLang="zh-TW" sz="1000" dirty="0">
                <a:solidFill>
                  <a:srgbClr val="585148"/>
                </a:solidFill>
              </a:rPr>
              <a:t>Barclays, Deutsche Bank, Deloitte, KPMG, Elite Bank Analysis</a:t>
            </a:r>
            <a:endParaRPr lang="en-US" altLang="zh-TW" sz="1000" b="1" dirty="0">
              <a:solidFill>
                <a:srgbClr val="585148"/>
              </a:solidFill>
              <a:cs typeface="Arial" panose="020B0604020202020204" pitchFamily="34" charset="0"/>
            </a:endParaRPr>
          </a:p>
        </p:txBody>
      </p:sp>
      <p:sp>
        <p:nvSpPr>
          <p:cNvPr id="59" name="Rectangle 58">
            <a:extLst>
              <a:ext uri="{FF2B5EF4-FFF2-40B4-BE49-F238E27FC236}">
                <a16:creationId xmlns:a16="http://schemas.microsoft.com/office/drawing/2014/main" id="{B3CB0D04-9EC8-43E2-AFEE-ACFF616E9E2E}"/>
              </a:ext>
            </a:extLst>
          </p:cNvPr>
          <p:cNvSpPr/>
          <p:nvPr/>
        </p:nvSpPr>
        <p:spPr>
          <a:xfrm>
            <a:off x="280126" y="914729"/>
            <a:ext cx="7809774" cy="350185"/>
          </a:xfrm>
          <a:prstGeom prst="rect">
            <a:avLst/>
          </a:prstGeom>
          <a:solidFill>
            <a:srgbClr val="E8C76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b="1" dirty="0">
                <a:solidFill>
                  <a:srgbClr val="585148"/>
                </a:solidFill>
              </a:rPr>
              <a:t>FinTech Applications in Operations Team</a:t>
            </a:r>
          </a:p>
        </p:txBody>
      </p:sp>
      <p:sp>
        <p:nvSpPr>
          <p:cNvPr id="60" name="Rectangle 59">
            <a:extLst>
              <a:ext uri="{FF2B5EF4-FFF2-40B4-BE49-F238E27FC236}">
                <a16:creationId xmlns:a16="http://schemas.microsoft.com/office/drawing/2014/main" id="{3C1034D9-8C30-4475-ADA9-4BC5AF9CEBEB}"/>
              </a:ext>
            </a:extLst>
          </p:cNvPr>
          <p:cNvSpPr/>
          <p:nvPr/>
        </p:nvSpPr>
        <p:spPr>
          <a:xfrm rot="5400000">
            <a:off x="7708823" y="1946366"/>
            <a:ext cx="4896482" cy="3537401"/>
          </a:xfrm>
          <a:prstGeom prst="rect">
            <a:avLst/>
          </a:prstGeom>
          <a:solidFill>
            <a:srgbClr val="F7F7F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rgbClr val="F0F0F0"/>
              </a:solidFill>
              <a:latin typeface="+mj-lt"/>
            </a:endParaRPr>
          </a:p>
        </p:txBody>
      </p:sp>
      <p:grpSp>
        <p:nvGrpSpPr>
          <p:cNvPr id="13" name="Group 12">
            <a:extLst>
              <a:ext uri="{FF2B5EF4-FFF2-40B4-BE49-F238E27FC236}">
                <a16:creationId xmlns:a16="http://schemas.microsoft.com/office/drawing/2014/main" id="{0A573257-F447-457F-A711-DEEA14C580D6}"/>
              </a:ext>
            </a:extLst>
          </p:cNvPr>
          <p:cNvGrpSpPr/>
          <p:nvPr/>
        </p:nvGrpSpPr>
        <p:grpSpPr>
          <a:xfrm>
            <a:off x="750055" y="2728539"/>
            <a:ext cx="6910687" cy="3354095"/>
            <a:chOff x="661308" y="1808646"/>
            <a:chExt cx="6910687" cy="3354095"/>
          </a:xfrm>
        </p:grpSpPr>
        <p:cxnSp>
          <p:nvCxnSpPr>
            <p:cNvPr id="28" name="Straight Connector 27">
              <a:extLst>
                <a:ext uri="{FF2B5EF4-FFF2-40B4-BE49-F238E27FC236}">
                  <a16:creationId xmlns:a16="http://schemas.microsoft.com/office/drawing/2014/main" id="{91F66B24-2471-424E-9423-BD7945FF3AE3}"/>
                </a:ext>
              </a:extLst>
            </p:cNvPr>
            <p:cNvCxnSpPr>
              <a:stCxn id="36" idx="6"/>
              <a:endCxn id="46" idx="2"/>
            </p:cNvCxnSpPr>
            <p:nvPr/>
          </p:nvCxnSpPr>
          <p:spPr>
            <a:xfrm>
              <a:off x="2389589" y="2839972"/>
              <a:ext cx="3387779" cy="11086"/>
            </a:xfrm>
            <a:prstGeom prst="line">
              <a:avLst/>
            </a:prstGeom>
            <a:ln w="28575">
              <a:solidFill>
                <a:schemeClr val="bg2">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8FB5F3C6-22D1-4BDF-A8E5-9499242D7711}"/>
                </a:ext>
              </a:extLst>
            </p:cNvPr>
            <p:cNvGrpSpPr/>
            <p:nvPr/>
          </p:nvGrpSpPr>
          <p:grpSpPr>
            <a:xfrm>
              <a:off x="686710" y="4044486"/>
              <a:ext cx="6885285" cy="1118255"/>
              <a:chOff x="4032902" y="5403205"/>
              <a:chExt cx="6885285" cy="1118255"/>
            </a:xfrm>
          </p:grpSpPr>
          <p:sp>
            <p:nvSpPr>
              <p:cNvPr id="31" name="Rectangle 30">
                <a:extLst>
                  <a:ext uri="{FF2B5EF4-FFF2-40B4-BE49-F238E27FC236}">
                    <a16:creationId xmlns:a16="http://schemas.microsoft.com/office/drawing/2014/main" id="{B5673560-E5F2-4DEB-BFC5-27A2E0534AAF}"/>
                  </a:ext>
                </a:extLst>
              </p:cNvPr>
              <p:cNvSpPr/>
              <p:nvPr/>
            </p:nvSpPr>
            <p:spPr>
              <a:xfrm>
                <a:off x="4032902" y="5403205"/>
                <a:ext cx="1836736" cy="1118255"/>
              </a:xfrm>
              <a:prstGeom prst="rect">
                <a:avLst/>
              </a:prstGeom>
            </p:spPr>
            <p:txBody>
              <a:bodyPr wrap="square">
                <a:spAutoFit/>
              </a:bodyPr>
              <a:lstStyle/>
              <a:p>
                <a:pPr algn="ctr">
                  <a:lnSpc>
                    <a:spcPts val="1600"/>
                  </a:lnSpc>
                </a:pPr>
                <a:r>
                  <a:rPr lang="en-US" altLang="zh-TW" sz="1400" dirty="0">
                    <a:solidFill>
                      <a:schemeClr val="bg1">
                        <a:lumMod val="50000"/>
                      </a:schemeClr>
                    </a:solidFill>
                  </a:rPr>
                  <a:t>Blockchain can help market participants</a:t>
                </a:r>
              </a:p>
              <a:p>
                <a:pPr algn="ctr">
                  <a:lnSpc>
                    <a:spcPts val="1600"/>
                  </a:lnSpc>
                </a:pPr>
                <a:r>
                  <a:rPr lang="en-US" altLang="zh-TW" sz="1400" dirty="0">
                    <a:solidFill>
                      <a:schemeClr val="bg1">
                        <a:lumMod val="50000"/>
                      </a:schemeClr>
                    </a:solidFill>
                  </a:rPr>
                  <a:t>to reduce debt capital requirements and counterparty risk.</a:t>
                </a:r>
                <a:endParaRPr lang="id-ID" sz="1400" dirty="0">
                  <a:solidFill>
                    <a:schemeClr val="bg1">
                      <a:lumMod val="50000"/>
                    </a:schemeClr>
                  </a:solidFill>
                  <a:latin typeface="Segoe UI" panose="020B0502040204020203" pitchFamily="34" charset="0"/>
                  <a:cs typeface="Segoe UI" panose="020B0502040204020203" pitchFamily="34" charset="0"/>
                </a:endParaRPr>
              </a:p>
            </p:txBody>
          </p:sp>
          <p:sp>
            <p:nvSpPr>
              <p:cNvPr id="32" name="Rectangle 31">
                <a:extLst>
                  <a:ext uri="{FF2B5EF4-FFF2-40B4-BE49-F238E27FC236}">
                    <a16:creationId xmlns:a16="http://schemas.microsoft.com/office/drawing/2014/main" id="{58B4627A-AF9D-42A5-82B0-EBD94C5AAEE0}"/>
                  </a:ext>
                </a:extLst>
              </p:cNvPr>
              <p:cNvSpPr/>
              <p:nvPr/>
            </p:nvSpPr>
            <p:spPr>
              <a:xfrm>
                <a:off x="8991970" y="5403205"/>
                <a:ext cx="1926217" cy="1118255"/>
              </a:xfrm>
              <a:prstGeom prst="rect">
                <a:avLst/>
              </a:prstGeom>
            </p:spPr>
            <p:txBody>
              <a:bodyPr wrap="square">
                <a:spAutoFit/>
              </a:bodyPr>
              <a:lstStyle/>
              <a:p>
                <a:pPr algn="ctr">
                  <a:lnSpc>
                    <a:spcPts val="1600"/>
                  </a:lnSpc>
                </a:pPr>
                <a:r>
                  <a:rPr lang="en-US" altLang="zh-TW" sz="1400" dirty="0">
                    <a:solidFill>
                      <a:schemeClr val="bg1">
                        <a:lumMod val="50000"/>
                      </a:schemeClr>
                    </a:solidFill>
                  </a:rPr>
                  <a:t>MiFID Approved Reporting Mechanism (ARM) can help insulate their clients from regulatory change.</a:t>
                </a:r>
                <a:endParaRPr lang="id-ID" sz="1400" dirty="0">
                  <a:solidFill>
                    <a:schemeClr val="bg1">
                      <a:lumMod val="50000"/>
                    </a:schemeClr>
                  </a:solidFill>
                </a:endParaRPr>
              </a:p>
            </p:txBody>
          </p:sp>
          <p:sp>
            <p:nvSpPr>
              <p:cNvPr id="33" name="Rectangle 32">
                <a:extLst>
                  <a:ext uri="{FF2B5EF4-FFF2-40B4-BE49-F238E27FC236}">
                    <a16:creationId xmlns:a16="http://schemas.microsoft.com/office/drawing/2014/main" id="{580E31BD-7D86-4F37-8E1F-C14D6BC9070D}"/>
                  </a:ext>
                </a:extLst>
              </p:cNvPr>
              <p:cNvSpPr/>
              <p:nvPr/>
            </p:nvSpPr>
            <p:spPr>
              <a:xfrm>
                <a:off x="6543917" y="5403205"/>
                <a:ext cx="1828799" cy="1118255"/>
              </a:xfrm>
              <a:prstGeom prst="rect">
                <a:avLst/>
              </a:prstGeom>
            </p:spPr>
            <p:txBody>
              <a:bodyPr wrap="square">
                <a:spAutoFit/>
              </a:bodyPr>
              <a:lstStyle/>
              <a:p>
                <a:pPr algn="ctr">
                  <a:lnSpc>
                    <a:spcPts val="1600"/>
                  </a:lnSpc>
                </a:pPr>
                <a:r>
                  <a:rPr lang="en-US" altLang="zh-TW" sz="1400" dirty="0">
                    <a:solidFill>
                      <a:schemeClr val="bg1">
                        <a:lumMod val="50000"/>
                      </a:schemeClr>
                    </a:solidFill>
                  </a:rPr>
                  <a:t>Robotic Process Automation (RPA) can reduce time spent on trade data preparation and reconciliations.</a:t>
                </a:r>
                <a:endParaRPr lang="id-ID" sz="1400" dirty="0">
                  <a:solidFill>
                    <a:schemeClr val="bg1">
                      <a:lumMod val="50000"/>
                    </a:schemeClr>
                  </a:solidFill>
                </a:endParaRPr>
              </a:p>
            </p:txBody>
          </p:sp>
        </p:grpSp>
        <p:grpSp>
          <p:nvGrpSpPr>
            <p:cNvPr id="34" name="Group 33">
              <a:extLst>
                <a:ext uri="{FF2B5EF4-FFF2-40B4-BE49-F238E27FC236}">
                  <a16:creationId xmlns:a16="http://schemas.microsoft.com/office/drawing/2014/main" id="{A9B7A29A-192E-41BC-8214-CD5B0D2C0647}"/>
                </a:ext>
              </a:extLst>
            </p:cNvPr>
            <p:cNvGrpSpPr/>
            <p:nvPr/>
          </p:nvGrpSpPr>
          <p:grpSpPr>
            <a:xfrm>
              <a:off x="661308" y="1808646"/>
              <a:ext cx="1862137" cy="2146298"/>
              <a:chOff x="4801508" y="3142698"/>
              <a:chExt cx="1862137" cy="2146298"/>
            </a:xfrm>
          </p:grpSpPr>
          <p:sp>
            <p:nvSpPr>
              <p:cNvPr id="35" name="Oval 34">
                <a:extLst>
                  <a:ext uri="{FF2B5EF4-FFF2-40B4-BE49-F238E27FC236}">
                    <a16:creationId xmlns:a16="http://schemas.microsoft.com/office/drawing/2014/main" id="{B381F7CF-D202-42D1-B545-9F7DBC84AEFF}"/>
                  </a:ext>
                </a:extLst>
              </p:cNvPr>
              <p:cNvSpPr/>
              <p:nvPr/>
            </p:nvSpPr>
            <p:spPr bwMode="auto">
              <a:xfrm>
                <a:off x="4801508" y="3261761"/>
                <a:ext cx="1828799" cy="1828799"/>
              </a:xfrm>
              <a:prstGeom prst="ellipse">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6200000" scaled="1"/>
                <a:tileRect/>
              </a:gradFill>
              <a:ln>
                <a:noFill/>
              </a:ln>
              <a:effectLst>
                <a:outerShdw blurRad="127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200" dirty="0"/>
              </a:p>
            </p:txBody>
          </p:sp>
          <p:sp>
            <p:nvSpPr>
              <p:cNvPr id="36" name="Oval 35">
                <a:extLst>
                  <a:ext uri="{FF2B5EF4-FFF2-40B4-BE49-F238E27FC236}">
                    <a16:creationId xmlns:a16="http://schemas.microsoft.com/office/drawing/2014/main" id="{867A2600-AF86-4010-A237-5F8792AC6315}"/>
                  </a:ext>
                </a:extLst>
              </p:cNvPr>
              <p:cNvSpPr/>
              <p:nvPr/>
            </p:nvSpPr>
            <p:spPr bwMode="auto">
              <a:xfrm>
                <a:off x="4909789" y="3364024"/>
                <a:ext cx="1620000" cy="1620000"/>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noFill/>
              </a:ln>
              <a:effectLst>
                <a:outerShdw blurRad="127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200" dirty="0"/>
              </a:p>
            </p:txBody>
          </p:sp>
          <p:sp>
            <p:nvSpPr>
              <p:cNvPr id="37" name="Content Placeholder 2">
                <a:extLst>
                  <a:ext uri="{FF2B5EF4-FFF2-40B4-BE49-F238E27FC236}">
                    <a16:creationId xmlns:a16="http://schemas.microsoft.com/office/drawing/2014/main" id="{2689BE04-4E04-4402-A534-B5CB2704BE21}"/>
                  </a:ext>
                </a:extLst>
              </p:cNvPr>
              <p:cNvSpPr txBox="1">
                <a:spLocks/>
              </p:cNvSpPr>
              <p:nvPr/>
            </p:nvSpPr>
            <p:spPr bwMode="auto">
              <a:xfrm>
                <a:off x="4826909" y="4779356"/>
                <a:ext cx="1828799" cy="509640"/>
              </a:xfrm>
              <a:prstGeom prst="roundRect">
                <a:avLst/>
              </a:prstGeom>
              <a:solidFill>
                <a:schemeClr val="accent2"/>
              </a:solidFill>
              <a:effectLst>
                <a:outerShdw blurRad="127000" dist="38100" dir="16200000" sx="103000" sy="103000" rotWithShape="0">
                  <a:prstClr val="black">
                    <a:alpha val="40000"/>
                  </a:prstClr>
                </a:outerShdw>
              </a:effectLst>
            </p:spPr>
            <p:txBody>
              <a:bodyPr lIns="121920" tIns="60960" rIns="121920" bIns="6096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20000"/>
                  </a:spcBef>
                  <a:buFont typeface="Arial" panose="020B0604020202020204" pitchFamily="34" charset="0"/>
                  <a:buNone/>
                </a:pPr>
                <a:r>
                  <a:rPr lang="en-US" altLang="en-US" sz="1500" dirty="0">
                    <a:solidFill>
                      <a:srgbClr val="F2F2F2"/>
                    </a:solidFill>
                    <a:effectLst>
                      <a:outerShdw blurRad="38100" dist="38100" dir="2700000" algn="tl">
                        <a:srgbClr val="000000">
                          <a:alpha val="43137"/>
                        </a:srgbClr>
                      </a:outerShdw>
                    </a:effectLst>
                    <a:cs typeface="Open Sans" panose="020B0606030504020204" pitchFamily="34" charset="0"/>
                  </a:rPr>
                  <a:t>Clearing &amp; Settlement</a:t>
                </a:r>
              </a:p>
            </p:txBody>
          </p:sp>
          <p:sp>
            <p:nvSpPr>
              <p:cNvPr id="38" name="Oval 37">
                <a:extLst>
                  <a:ext uri="{FF2B5EF4-FFF2-40B4-BE49-F238E27FC236}">
                    <a16:creationId xmlns:a16="http://schemas.microsoft.com/office/drawing/2014/main" id="{35018AB3-B061-48FE-84CA-397523B02857}"/>
                  </a:ext>
                </a:extLst>
              </p:cNvPr>
              <p:cNvSpPr>
                <a:spLocks noChangeAspect="1"/>
              </p:cNvSpPr>
              <p:nvPr/>
            </p:nvSpPr>
            <p:spPr bwMode="auto">
              <a:xfrm>
                <a:off x="6022295" y="3142698"/>
                <a:ext cx="641350" cy="641350"/>
              </a:xfrm>
              <a:prstGeom prst="ellipse">
                <a:avLst/>
              </a:prstGeom>
              <a:solidFill>
                <a:srgbClr val="ED7D31"/>
              </a:solidFill>
              <a:ln w="6350">
                <a:noFill/>
              </a:ln>
              <a:effectLst>
                <a:outerShdw blurRad="127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4800" dirty="0">
                  <a:solidFill>
                    <a:schemeClr val="tx1">
                      <a:lumMod val="50000"/>
                      <a:lumOff val="50000"/>
                    </a:schemeClr>
                  </a:solidFill>
                  <a:latin typeface="Sosa" pitchFamily="2" charset="0"/>
                </a:endParaRPr>
              </a:p>
            </p:txBody>
          </p:sp>
        </p:grpSp>
        <p:grpSp>
          <p:nvGrpSpPr>
            <p:cNvPr id="39" name="Group 38">
              <a:extLst>
                <a:ext uri="{FF2B5EF4-FFF2-40B4-BE49-F238E27FC236}">
                  <a16:creationId xmlns:a16="http://schemas.microsoft.com/office/drawing/2014/main" id="{083D3FEA-E169-471E-B20F-BC2218EB6FB4}"/>
                </a:ext>
              </a:extLst>
            </p:cNvPr>
            <p:cNvGrpSpPr/>
            <p:nvPr/>
          </p:nvGrpSpPr>
          <p:grpSpPr>
            <a:xfrm>
              <a:off x="3172324" y="1819732"/>
              <a:ext cx="1862137" cy="2146299"/>
              <a:chOff x="4801508" y="3142698"/>
              <a:chExt cx="1862137" cy="2146299"/>
            </a:xfrm>
          </p:grpSpPr>
          <p:sp>
            <p:nvSpPr>
              <p:cNvPr id="40" name="Oval 39">
                <a:extLst>
                  <a:ext uri="{FF2B5EF4-FFF2-40B4-BE49-F238E27FC236}">
                    <a16:creationId xmlns:a16="http://schemas.microsoft.com/office/drawing/2014/main" id="{4BAE4857-3837-4F0A-99C7-064F0E381B4A}"/>
                  </a:ext>
                </a:extLst>
              </p:cNvPr>
              <p:cNvSpPr/>
              <p:nvPr/>
            </p:nvSpPr>
            <p:spPr bwMode="auto">
              <a:xfrm>
                <a:off x="4801508" y="3261761"/>
                <a:ext cx="1828799" cy="1828799"/>
              </a:xfrm>
              <a:prstGeom prst="ellipse">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6200000" scaled="1"/>
                <a:tileRect/>
              </a:gradFill>
              <a:ln>
                <a:noFill/>
              </a:ln>
              <a:effectLst>
                <a:outerShdw blurRad="127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200" dirty="0"/>
              </a:p>
            </p:txBody>
          </p:sp>
          <p:sp>
            <p:nvSpPr>
              <p:cNvPr id="41" name="Oval 40">
                <a:extLst>
                  <a:ext uri="{FF2B5EF4-FFF2-40B4-BE49-F238E27FC236}">
                    <a16:creationId xmlns:a16="http://schemas.microsoft.com/office/drawing/2014/main" id="{6A695DB9-9189-4500-8C80-95951887D2F7}"/>
                  </a:ext>
                </a:extLst>
              </p:cNvPr>
              <p:cNvSpPr/>
              <p:nvPr/>
            </p:nvSpPr>
            <p:spPr bwMode="auto">
              <a:xfrm>
                <a:off x="4909789" y="3364024"/>
                <a:ext cx="1620000" cy="1620000"/>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outerShdw blurRad="127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200" dirty="0"/>
              </a:p>
            </p:txBody>
          </p:sp>
          <p:sp>
            <p:nvSpPr>
              <p:cNvPr id="42" name="Content Placeholder 2">
                <a:extLst>
                  <a:ext uri="{FF2B5EF4-FFF2-40B4-BE49-F238E27FC236}">
                    <a16:creationId xmlns:a16="http://schemas.microsoft.com/office/drawing/2014/main" id="{84A0ECCD-F77C-414D-9CF6-0F9A52F75F36}"/>
                  </a:ext>
                </a:extLst>
              </p:cNvPr>
              <p:cNvSpPr txBox="1">
                <a:spLocks/>
              </p:cNvSpPr>
              <p:nvPr/>
            </p:nvSpPr>
            <p:spPr bwMode="auto">
              <a:xfrm>
                <a:off x="4826909" y="4768270"/>
                <a:ext cx="1828799" cy="520727"/>
              </a:xfrm>
              <a:prstGeom prst="roundRect">
                <a:avLst/>
              </a:prstGeom>
              <a:solidFill>
                <a:schemeClr val="tx2">
                  <a:lumMod val="75000"/>
                </a:schemeClr>
              </a:solidFill>
              <a:effectLst>
                <a:outerShdw blurRad="127000" dist="38100" dir="16200000" sx="103000" sy="103000" rotWithShape="0">
                  <a:prstClr val="black">
                    <a:alpha val="40000"/>
                  </a:prstClr>
                </a:outerShdw>
              </a:effectLst>
            </p:spPr>
            <p:txBody>
              <a:bodyPr lIns="121920" tIns="60960" rIns="121920" bIns="6096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20000"/>
                  </a:spcBef>
                  <a:buNone/>
                </a:pPr>
                <a:r>
                  <a:rPr lang="en-US" altLang="zh-TW" sz="1500" dirty="0">
                    <a:solidFill>
                      <a:schemeClr val="bg1"/>
                    </a:solidFill>
                    <a:effectLst>
                      <a:outerShdw blurRad="38100" dist="38100" dir="2700000" algn="tl">
                        <a:srgbClr val="000000">
                          <a:alpha val="43137"/>
                        </a:srgbClr>
                      </a:outerShdw>
                    </a:effectLst>
                  </a:rPr>
                  <a:t>Trade Data Reconciliations</a:t>
                </a:r>
                <a:endParaRPr lang="en-US" altLang="en-US" sz="1500" dirty="0">
                  <a:solidFill>
                    <a:schemeClr val="bg1"/>
                  </a:solidFill>
                  <a:effectLst>
                    <a:outerShdw blurRad="38100" dist="38100" dir="2700000" algn="tl">
                      <a:srgbClr val="000000">
                        <a:alpha val="43137"/>
                      </a:srgbClr>
                    </a:outerShdw>
                  </a:effectLst>
                  <a:cs typeface="Open Sans" panose="020B0606030504020204" pitchFamily="34" charset="0"/>
                </a:endParaRPr>
              </a:p>
            </p:txBody>
          </p:sp>
          <p:sp>
            <p:nvSpPr>
              <p:cNvPr id="43" name="Oval 42">
                <a:extLst>
                  <a:ext uri="{FF2B5EF4-FFF2-40B4-BE49-F238E27FC236}">
                    <a16:creationId xmlns:a16="http://schemas.microsoft.com/office/drawing/2014/main" id="{2A4574EE-2C65-4DC6-84DE-FECBEB76BC52}"/>
                  </a:ext>
                </a:extLst>
              </p:cNvPr>
              <p:cNvSpPr/>
              <p:nvPr/>
            </p:nvSpPr>
            <p:spPr bwMode="auto">
              <a:xfrm>
                <a:off x="6022295" y="3142698"/>
                <a:ext cx="641350" cy="641350"/>
              </a:xfrm>
              <a:prstGeom prst="ellipse">
                <a:avLst/>
              </a:prstGeom>
              <a:solidFill>
                <a:srgbClr val="333F50"/>
              </a:solidFill>
              <a:ln w="6350">
                <a:noFill/>
              </a:ln>
              <a:effectLst>
                <a:outerShdw blurRad="127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4800" dirty="0">
                  <a:solidFill>
                    <a:schemeClr val="tx1">
                      <a:lumMod val="50000"/>
                      <a:lumOff val="50000"/>
                    </a:schemeClr>
                  </a:solidFill>
                  <a:latin typeface="Sosa" pitchFamily="2" charset="0"/>
                </a:endParaRPr>
              </a:p>
            </p:txBody>
          </p:sp>
        </p:grpSp>
        <p:grpSp>
          <p:nvGrpSpPr>
            <p:cNvPr id="44" name="Group 43">
              <a:extLst>
                <a:ext uri="{FF2B5EF4-FFF2-40B4-BE49-F238E27FC236}">
                  <a16:creationId xmlns:a16="http://schemas.microsoft.com/office/drawing/2014/main" id="{C7B6E509-B97A-44D3-AC36-4916DCFB8A1A}"/>
                </a:ext>
              </a:extLst>
            </p:cNvPr>
            <p:cNvGrpSpPr/>
            <p:nvPr/>
          </p:nvGrpSpPr>
          <p:grpSpPr>
            <a:xfrm>
              <a:off x="5669087" y="1819732"/>
              <a:ext cx="1862137" cy="2146298"/>
              <a:chOff x="4801508" y="3142698"/>
              <a:chExt cx="1862137" cy="2146298"/>
            </a:xfrm>
          </p:grpSpPr>
          <p:sp>
            <p:nvSpPr>
              <p:cNvPr id="45" name="Oval 44">
                <a:extLst>
                  <a:ext uri="{FF2B5EF4-FFF2-40B4-BE49-F238E27FC236}">
                    <a16:creationId xmlns:a16="http://schemas.microsoft.com/office/drawing/2014/main" id="{C2ABBCBC-42EB-4FCD-A3BA-452A90A71AF4}"/>
                  </a:ext>
                </a:extLst>
              </p:cNvPr>
              <p:cNvSpPr/>
              <p:nvPr/>
            </p:nvSpPr>
            <p:spPr bwMode="auto">
              <a:xfrm>
                <a:off x="4801508" y="3261761"/>
                <a:ext cx="1828799" cy="1828799"/>
              </a:xfrm>
              <a:prstGeom prst="ellipse">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6200000" scaled="1"/>
                <a:tileRect/>
              </a:gradFill>
              <a:ln>
                <a:noFill/>
              </a:ln>
              <a:effectLst>
                <a:outerShdw blurRad="127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200" dirty="0"/>
              </a:p>
            </p:txBody>
          </p:sp>
          <p:sp>
            <p:nvSpPr>
              <p:cNvPr id="46" name="Oval 45">
                <a:extLst>
                  <a:ext uri="{FF2B5EF4-FFF2-40B4-BE49-F238E27FC236}">
                    <a16:creationId xmlns:a16="http://schemas.microsoft.com/office/drawing/2014/main" id="{9BB46AFD-FDCD-4270-87BA-B08852725BB9}"/>
                  </a:ext>
                </a:extLst>
              </p:cNvPr>
              <p:cNvSpPr/>
              <p:nvPr/>
            </p:nvSpPr>
            <p:spPr bwMode="auto">
              <a:xfrm>
                <a:off x="4909789" y="3364024"/>
                <a:ext cx="1620000" cy="1620000"/>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a:noFill/>
              </a:ln>
              <a:effectLst>
                <a:outerShdw blurRad="127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200" dirty="0"/>
              </a:p>
            </p:txBody>
          </p:sp>
          <p:sp>
            <p:nvSpPr>
              <p:cNvPr id="47" name="Content Placeholder 2">
                <a:extLst>
                  <a:ext uri="{FF2B5EF4-FFF2-40B4-BE49-F238E27FC236}">
                    <a16:creationId xmlns:a16="http://schemas.microsoft.com/office/drawing/2014/main" id="{DACD8717-D6EE-42C5-AAC8-CD4DA2406FC4}"/>
                  </a:ext>
                </a:extLst>
              </p:cNvPr>
              <p:cNvSpPr txBox="1">
                <a:spLocks/>
              </p:cNvSpPr>
              <p:nvPr/>
            </p:nvSpPr>
            <p:spPr bwMode="auto">
              <a:xfrm>
                <a:off x="4826909" y="4768271"/>
                <a:ext cx="1828799" cy="520725"/>
              </a:xfrm>
              <a:prstGeom prst="roundRect">
                <a:avLst/>
              </a:prstGeom>
              <a:solidFill>
                <a:srgbClr val="E8C767"/>
              </a:solidFill>
              <a:effectLst>
                <a:outerShdw blurRad="127000" dist="38100" dir="16200000" sx="103000" sy="103000" rotWithShape="0">
                  <a:prstClr val="black">
                    <a:alpha val="40000"/>
                  </a:prstClr>
                </a:outerShdw>
              </a:effectLst>
            </p:spPr>
            <p:txBody>
              <a:bodyPr lIns="121920" tIns="60960" rIns="121920" bIns="6096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20000"/>
                  </a:spcBef>
                  <a:buFont typeface="Arial" panose="020B0604020202020204" pitchFamily="34" charset="0"/>
                  <a:buNone/>
                </a:pPr>
                <a:r>
                  <a:rPr lang="en-US" altLang="en-US" sz="1500" dirty="0">
                    <a:solidFill>
                      <a:srgbClr val="F2F2F2"/>
                    </a:solidFill>
                    <a:effectLst>
                      <a:outerShdw blurRad="38100" dist="38100" dir="2700000" algn="tl">
                        <a:srgbClr val="000000">
                          <a:alpha val="43137"/>
                        </a:srgbClr>
                      </a:outerShdw>
                    </a:effectLst>
                    <a:cs typeface="Open Sans" panose="020B0606030504020204" pitchFamily="34" charset="0"/>
                  </a:rPr>
                  <a:t>Transaction Reporting</a:t>
                </a:r>
              </a:p>
            </p:txBody>
          </p:sp>
          <p:sp>
            <p:nvSpPr>
              <p:cNvPr id="48" name="Oval 47">
                <a:extLst>
                  <a:ext uri="{FF2B5EF4-FFF2-40B4-BE49-F238E27FC236}">
                    <a16:creationId xmlns:a16="http://schemas.microsoft.com/office/drawing/2014/main" id="{F44D4FEB-58B4-4EE6-B9E4-7B699CCA8691}"/>
                  </a:ext>
                </a:extLst>
              </p:cNvPr>
              <p:cNvSpPr/>
              <p:nvPr/>
            </p:nvSpPr>
            <p:spPr bwMode="auto">
              <a:xfrm>
                <a:off x="6022295" y="3142698"/>
                <a:ext cx="641350" cy="641350"/>
              </a:xfrm>
              <a:prstGeom prst="ellipse">
                <a:avLst/>
              </a:prstGeom>
              <a:solidFill>
                <a:srgbClr val="E8C767"/>
              </a:solidFill>
              <a:ln w="6350">
                <a:noFill/>
              </a:ln>
              <a:effectLst>
                <a:outerShdw blurRad="127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4800" dirty="0">
                  <a:solidFill>
                    <a:schemeClr val="tx1">
                      <a:lumMod val="50000"/>
                      <a:lumOff val="50000"/>
                    </a:schemeClr>
                  </a:solidFill>
                  <a:latin typeface="Sosa" pitchFamily="2" charset="0"/>
                </a:endParaRPr>
              </a:p>
            </p:txBody>
          </p:sp>
        </p:grpSp>
        <p:pic>
          <p:nvPicPr>
            <p:cNvPr id="49" name="Picture 48">
              <a:extLst>
                <a:ext uri="{FF2B5EF4-FFF2-40B4-BE49-F238E27FC236}">
                  <a16:creationId xmlns:a16="http://schemas.microsoft.com/office/drawing/2014/main" id="{9B5F4AF1-0ACF-4DDB-A725-C8713ED71570}"/>
                </a:ext>
              </a:extLst>
            </p:cNvPr>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005993" y="1936161"/>
              <a:ext cx="404076" cy="404076"/>
            </a:xfrm>
            <a:prstGeom prst="rect">
              <a:avLst/>
            </a:prstGeom>
            <a:effectLst>
              <a:outerShdw blurRad="50800" dist="38100" dir="2700000" algn="tl" rotWithShape="0">
                <a:prstClr val="black">
                  <a:alpha val="40000"/>
                </a:prstClr>
              </a:outerShdw>
            </a:effectLst>
          </p:spPr>
        </p:pic>
        <p:pic>
          <p:nvPicPr>
            <p:cNvPr id="50" name="Picture 49">
              <a:extLst>
                <a:ext uri="{FF2B5EF4-FFF2-40B4-BE49-F238E27FC236}">
                  <a16:creationId xmlns:a16="http://schemas.microsoft.com/office/drawing/2014/main" id="{C4DFDADF-9249-44FC-BC6A-7B74171C73CF}"/>
                </a:ext>
              </a:extLst>
            </p:cNvPr>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484477" y="1918287"/>
              <a:ext cx="460800" cy="460800"/>
            </a:xfrm>
            <a:prstGeom prst="rect">
              <a:avLst/>
            </a:prstGeom>
            <a:effectLst>
              <a:outerShdw blurRad="50800" dist="38100" dir="2700000" algn="tl" rotWithShape="0">
                <a:prstClr val="black">
                  <a:alpha val="40000"/>
                </a:prstClr>
              </a:outerShdw>
            </a:effectLst>
          </p:spPr>
        </p:pic>
        <p:pic>
          <p:nvPicPr>
            <p:cNvPr id="51" name="Picture 50">
              <a:extLst>
                <a:ext uri="{FF2B5EF4-FFF2-40B4-BE49-F238E27FC236}">
                  <a16:creationId xmlns:a16="http://schemas.microsoft.com/office/drawing/2014/main" id="{C62F5DF2-2DE2-4604-BD57-325E2DC4C797}"/>
                </a:ext>
              </a:extLst>
            </p:cNvPr>
            <p:cNvPicPr>
              <a:picLocks noChangeAspect="1"/>
            </p:cNvPicPr>
            <p:nvPr/>
          </p:nvPicPr>
          <p:blipFill>
            <a:blip r:embed="rId11" cstate="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971848" y="1895321"/>
              <a:ext cx="468000" cy="468000"/>
            </a:xfrm>
            <a:prstGeom prst="rect">
              <a:avLst/>
            </a:prstGeom>
            <a:effectLst>
              <a:outerShdw blurRad="50800" dist="38100" dir="2700000" algn="tl" rotWithShape="0">
                <a:prstClr val="black">
                  <a:alpha val="40000"/>
                </a:prstClr>
              </a:outerShdw>
            </a:effectLst>
          </p:spPr>
        </p:pic>
        <p:sp>
          <p:nvSpPr>
            <p:cNvPr id="52" name="Flowchart: Merge 51">
              <a:extLst>
                <a:ext uri="{FF2B5EF4-FFF2-40B4-BE49-F238E27FC236}">
                  <a16:creationId xmlns:a16="http://schemas.microsoft.com/office/drawing/2014/main" id="{2D1FB0A0-E5AB-4A75-AE88-248D84DF3B3F}"/>
                </a:ext>
              </a:extLst>
            </p:cNvPr>
            <p:cNvSpPr/>
            <p:nvPr/>
          </p:nvSpPr>
          <p:spPr>
            <a:xfrm rot="16200000">
              <a:off x="2958836" y="2719965"/>
              <a:ext cx="203200" cy="255925"/>
            </a:xfrm>
            <a:prstGeom prst="flowChartMerg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Flowchart: Merge 52">
              <a:extLst>
                <a:ext uri="{FF2B5EF4-FFF2-40B4-BE49-F238E27FC236}">
                  <a16:creationId xmlns:a16="http://schemas.microsoft.com/office/drawing/2014/main" id="{F05A6572-0D3B-4CF0-AC67-B6380BFB1B1F}"/>
                </a:ext>
              </a:extLst>
            </p:cNvPr>
            <p:cNvSpPr/>
            <p:nvPr/>
          </p:nvSpPr>
          <p:spPr>
            <a:xfrm rot="16200000">
              <a:off x="5456912" y="2723787"/>
              <a:ext cx="203200" cy="255925"/>
            </a:xfrm>
            <a:prstGeom prst="flowChartMerg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8" name="Picture 17" descr="A picture containing person, man, water&#10;&#10;Description generated with very high confidence">
            <a:extLst>
              <a:ext uri="{FF2B5EF4-FFF2-40B4-BE49-F238E27FC236}">
                <a16:creationId xmlns:a16="http://schemas.microsoft.com/office/drawing/2014/main" id="{4250C70D-F2D8-4C8C-A1CD-2EB5CE373E85}"/>
              </a:ext>
            </a:extLst>
          </p:cNvPr>
          <p:cNvPicPr>
            <a:picLocks noChangeAspect="1"/>
          </p:cNvPicPr>
          <p:nvPr/>
        </p:nvPicPr>
        <p:blipFill rotWithShape="1">
          <a:blip r:embed="rId13">
            <a:extLst>
              <a:ext uri="{28A0092B-C50C-407E-A947-70E740481C1C}">
                <a14:useLocalDpi xmlns:a14="http://schemas.microsoft.com/office/drawing/2010/main" val="0"/>
              </a:ext>
            </a:extLst>
          </a:blip>
          <a:srcRect t="39641" b="34975"/>
          <a:stretch/>
        </p:blipFill>
        <p:spPr>
          <a:xfrm>
            <a:off x="282470" y="1263666"/>
            <a:ext cx="7807430" cy="1321844"/>
          </a:xfrm>
          <a:prstGeom prst="rect">
            <a:avLst/>
          </a:prstGeom>
        </p:spPr>
      </p:pic>
      <p:pic>
        <p:nvPicPr>
          <p:cNvPr id="21" name="Picture 20" descr="A city at night&#10;&#10;Description generated with high confidence">
            <a:extLst>
              <a:ext uri="{FF2B5EF4-FFF2-40B4-BE49-F238E27FC236}">
                <a16:creationId xmlns:a16="http://schemas.microsoft.com/office/drawing/2014/main" id="{C5DF16E0-4437-4FCE-9441-4CF4EAAC0131}"/>
              </a:ext>
            </a:extLst>
          </p:cNvPr>
          <p:cNvPicPr>
            <a:picLocks noChangeAspect="1"/>
          </p:cNvPicPr>
          <p:nvPr/>
        </p:nvPicPr>
        <p:blipFill rotWithShape="1">
          <a:blip r:embed="rId14">
            <a:extLst>
              <a:ext uri="{28A0092B-C50C-407E-A947-70E740481C1C}">
                <a14:useLocalDpi xmlns:a14="http://schemas.microsoft.com/office/drawing/2010/main" val="0"/>
              </a:ext>
            </a:extLst>
          </a:blip>
          <a:srcRect t="14373" r="15572" b="35047"/>
          <a:stretch/>
        </p:blipFill>
        <p:spPr>
          <a:xfrm>
            <a:off x="8388362" y="1263667"/>
            <a:ext cx="3537402" cy="1321844"/>
          </a:xfrm>
          <a:prstGeom prst="rect">
            <a:avLst/>
          </a:prstGeom>
        </p:spPr>
      </p:pic>
      <p:grpSp>
        <p:nvGrpSpPr>
          <p:cNvPr id="22" name="Group 21">
            <a:extLst>
              <a:ext uri="{FF2B5EF4-FFF2-40B4-BE49-F238E27FC236}">
                <a16:creationId xmlns:a16="http://schemas.microsoft.com/office/drawing/2014/main" id="{DE8683D8-2FB9-48CF-BC63-B8D92EA95F52}"/>
              </a:ext>
            </a:extLst>
          </p:cNvPr>
          <p:cNvGrpSpPr/>
          <p:nvPr/>
        </p:nvGrpSpPr>
        <p:grpSpPr>
          <a:xfrm>
            <a:off x="8580777" y="2944458"/>
            <a:ext cx="3328794" cy="2177228"/>
            <a:chOff x="8596517" y="3283001"/>
            <a:chExt cx="3328794" cy="2177228"/>
          </a:xfrm>
        </p:grpSpPr>
        <p:grpSp>
          <p:nvGrpSpPr>
            <p:cNvPr id="61" name="Group 60">
              <a:extLst>
                <a:ext uri="{FF2B5EF4-FFF2-40B4-BE49-F238E27FC236}">
                  <a16:creationId xmlns:a16="http://schemas.microsoft.com/office/drawing/2014/main" id="{1B420D72-2468-4B50-A50C-E44BE8B490C4}"/>
                </a:ext>
              </a:extLst>
            </p:cNvPr>
            <p:cNvGrpSpPr/>
            <p:nvPr/>
          </p:nvGrpSpPr>
          <p:grpSpPr>
            <a:xfrm>
              <a:off x="8603373" y="3283001"/>
              <a:ext cx="3313479" cy="926285"/>
              <a:chOff x="8523065" y="2698935"/>
              <a:chExt cx="3313479" cy="926285"/>
            </a:xfrm>
          </p:grpSpPr>
          <p:grpSp>
            <p:nvGrpSpPr>
              <p:cNvPr id="62" name="Group 61">
                <a:extLst>
                  <a:ext uri="{FF2B5EF4-FFF2-40B4-BE49-F238E27FC236}">
                    <a16:creationId xmlns:a16="http://schemas.microsoft.com/office/drawing/2014/main" id="{A0CAB120-3302-4A21-9999-A46346FB4C65}"/>
                  </a:ext>
                </a:extLst>
              </p:cNvPr>
              <p:cNvGrpSpPr/>
              <p:nvPr/>
            </p:nvGrpSpPr>
            <p:grpSpPr>
              <a:xfrm>
                <a:off x="8523065" y="2698935"/>
                <a:ext cx="907527" cy="926285"/>
                <a:chOff x="13861874" y="2414759"/>
                <a:chExt cx="907527" cy="926285"/>
              </a:xfrm>
            </p:grpSpPr>
            <p:grpSp>
              <p:nvGrpSpPr>
                <p:cNvPr id="65" name="Group 64">
                  <a:extLst>
                    <a:ext uri="{FF2B5EF4-FFF2-40B4-BE49-F238E27FC236}">
                      <a16:creationId xmlns:a16="http://schemas.microsoft.com/office/drawing/2014/main" id="{5DC54317-17EE-4DB6-9A86-24FEA65525CD}"/>
                    </a:ext>
                  </a:extLst>
                </p:cNvPr>
                <p:cNvGrpSpPr>
                  <a:grpSpLocks/>
                </p:cNvGrpSpPr>
                <p:nvPr/>
              </p:nvGrpSpPr>
              <p:grpSpPr bwMode="auto">
                <a:xfrm>
                  <a:off x="13861874" y="2414759"/>
                  <a:ext cx="907527" cy="926285"/>
                  <a:chOff x="5624118" y="4268069"/>
                  <a:chExt cx="1042819" cy="1064372"/>
                </a:xfrm>
              </p:grpSpPr>
              <p:sp>
                <p:nvSpPr>
                  <p:cNvPr id="76" name="Rectangle 75">
                    <a:extLst>
                      <a:ext uri="{FF2B5EF4-FFF2-40B4-BE49-F238E27FC236}">
                        <a16:creationId xmlns:a16="http://schemas.microsoft.com/office/drawing/2014/main" id="{EA922D0F-56C8-4715-AD1E-B516D12534A7}"/>
                      </a:ext>
                    </a:extLst>
                  </p:cNvPr>
                  <p:cNvSpPr/>
                  <p:nvPr/>
                </p:nvSpPr>
                <p:spPr>
                  <a:xfrm>
                    <a:off x="5624118" y="4268069"/>
                    <a:ext cx="1042819" cy="1054364"/>
                  </a:xfrm>
                  <a:prstGeom prst="rect">
                    <a:avLst/>
                  </a:prstGeom>
                  <a:solidFill>
                    <a:srgbClr val="A43725"/>
                  </a:solidFill>
                  <a:ln w="635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dirty="0">
                      <a:solidFill>
                        <a:srgbClr val="D74B4B"/>
                      </a:solidFill>
                    </a:endParaRPr>
                  </a:p>
                </p:txBody>
              </p:sp>
              <p:sp>
                <p:nvSpPr>
                  <p:cNvPr id="77" name="Rectangle 76">
                    <a:extLst>
                      <a:ext uri="{FF2B5EF4-FFF2-40B4-BE49-F238E27FC236}">
                        <a16:creationId xmlns:a16="http://schemas.microsoft.com/office/drawing/2014/main" id="{5F355735-928A-45A1-ADE0-8C5D2B1BA46A}"/>
                      </a:ext>
                    </a:extLst>
                  </p:cNvPr>
                  <p:cNvSpPr/>
                  <p:nvPr/>
                </p:nvSpPr>
                <p:spPr>
                  <a:xfrm>
                    <a:off x="5624118" y="5246016"/>
                    <a:ext cx="1042444" cy="8642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dirty="0"/>
                  </a:p>
                </p:txBody>
              </p:sp>
            </p:grpSp>
            <p:grpSp>
              <p:nvGrpSpPr>
                <p:cNvPr id="66" name="Group 65">
                  <a:extLst>
                    <a:ext uri="{FF2B5EF4-FFF2-40B4-BE49-F238E27FC236}">
                      <a16:creationId xmlns:a16="http://schemas.microsoft.com/office/drawing/2014/main" id="{0145458E-BDB9-44DC-B540-7612159E0984}"/>
                    </a:ext>
                  </a:extLst>
                </p:cNvPr>
                <p:cNvGrpSpPr/>
                <p:nvPr/>
              </p:nvGrpSpPr>
              <p:grpSpPr>
                <a:xfrm>
                  <a:off x="14185221" y="2650317"/>
                  <a:ext cx="285835" cy="418923"/>
                  <a:chOff x="1559893" y="2241774"/>
                  <a:chExt cx="174947" cy="256404"/>
                </a:xfrm>
                <a:solidFill>
                  <a:schemeClr val="bg1"/>
                </a:solidFill>
              </p:grpSpPr>
              <p:sp>
                <p:nvSpPr>
                  <p:cNvPr id="67" name="Oval 49">
                    <a:extLst>
                      <a:ext uri="{FF2B5EF4-FFF2-40B4-BE49-F238E27FC236}">
                        <a16:creationId xmlns:a16="http://schemas.microsoft.com/office/drawing/2014/main" id="{E5C44E01-A05B-41CE-9052-2BA3F64F65AB}"/>
                      </a:ext>
                    </a:extLst>
                  </p:cNvPr>
                  <p:cNvSpPr>
                    <a:spLocks noChangeArrowheads="1"/>
                  </p:cNvSpPr>
                  <p:nvPr/>
                </p:nvSpPr>
                <p:spPr bwMode="auto">
                  <a:xfrm>
                    <a:off x="1630705" y="2313975"/>
                    <a:ext cx="16662" cy="16662"/>
                  </a:xfrm>
                  <a:prstGeom prst="ellipse">
                    <a:avLst/>
                  </a:prstGeom>
                  <a:grpFill/>
                  <a:ln>
                    <a:noFill/>
                  </a:ln>
                  <a:extLst/>
                </p:spPr>
                <p:txBody>
                  <a:bodyPr/>
                  <a:lstStyle/>
                  <a:p>
                    <a:pPr eaLnBrk="1" fontAlgn="auto" hangingPunct="1">
                      <a:spcBef>
                        <a:spcPts val="0"/>
                      </a:spcBef>
                      <a:spcAft>
                        <a:spcPts val="0"/>
                      </a:spcAft>
                      <a:defRPr/>
                    </a:pPr>
                    <a:endParaRPr lang="id-ID">
                      <a:latin typeface="+mn-lt"/>
                    </a:endParaRPr>
                  </a:p>
                </p:txBody>
              </p:sp>
              <p:sp>
                <p:nvSpPr>
                  <p:cNvPr id="68" name="Oval 50">
                    <a:extLst>
                      <a:ext uri="{FF2B5EF4-FFF2-40B4-BE49-F238E27FC236}">
                        <a16:creationId xmlns:a16="http://schemas.microsoft.com/office/drawing/2014/main" id="{B293A648-8878-40AD-BAB3-04360AE0CD51}"/>
                      </a:ext>
                    </a:extLst>
                  </p:cNvPr>
                  <p:cNvSpPr>
                    <a:spLocks noChangeArrowheads="1"/>
                  </p:cNvSpPr>
                  <p:nvPr/>
                </p:nvSpPr>
                <p:spPr bwMode="auto">
                  <a:xfrm>
                    <a:off x="1630705" y="2410242"/>
                    <a:ext cx="16662" cy="15273"/>
                  </a:xfrm>
                  <a:prstGeom prst="ellipse">
                    <a:avLst/>
                  </a:prstGeom>
                  <a:grpFill/>
                  <a:ln>
                    <a:noFill/>
                  </a:ln>
                  <a:extLst/>
                </p:spPr>
                <p:txBody>
                  <a:bodyPr/>
                  <a:lstStyle/>
                  <a:p>
                    <a:pPr eaLnBrk="1" fontAlgn="auto" hangingPunct="1">
                      <a:spcBef>
                        <a:spcPts val="0"/>
                      </a:spcBef>
                      <a:spcAft>
                        <a:spcPts val="0"/>
                      </a:spcAft>
                      <a:defRPr/>
                    </a:pPr>
                    <a:endParaRPr lang="id-ID">
                      <a:latin typeface="+mn-lt"/>
                    </a:endParaRPr>
                  </a:p>
                </p:txBody>
              </p:sp>
              <p:sp>
                <p:nvSpPr>
                  <p:cNvPr id="69" name="Oval 51">
                    <a:extLst>
                      <a:ext uri="{FF2B5EF4-FFF2-40B4-BE49-F238E27FC236}">
                        <a16:creationId xmlns:a16="http://schemas.microsoft.com/office/drawing/2014/main" id="{B157F274-E506-4E2D-921A-7CAC4F955F14}"/>
                      </a:ext>
                    </a:extLst>
                  </p:cNvPr>
                  <p:cNvSpPr>
                    <a:spLocks noChangeArrowheads="1"/>
                  </p:cNvSpPr>
                  <p:nvPr/>
                </p:nvSpPr>
                <p:spPr bwMode="auto">
                  <a:xfrm>
                    <a:off x="1583960" y="2362108"/>
                    <a:ext cx="15273" cy="15273"/>
                  </a:xfrm>
                  <a:prstGeom prst="ellipse">
                    <a:avLst/>
                  </a:prstGeom>
                  <a:grpFill/>
                  <a:ln>
                    <a:noFill/>
                  </a:ln>
                  <a:extLst/>
                </p:spPr>
                <p:txBody>
                  <a:bodyPr/>
                  <a:lstStyle/>
                  <a:p>
                    <a:pPr eaLnBrk="1" fontAlgn="auto" hangingPunct="1">
                      <a:spcBef>
                        <a:spcPts val="0"/>
                      </a:spcBef>
                      <a:spcAft>
                        <a:spcPts val="0"/>
                      </a:spcAft>
                      <a:defRPr/>
                    </a:pPr>
                    <a:endParaRPr lang="id-ID">
                      <a:latin typeface="+mn-lt"/>
                    </a:endParaRPr>
                  </a:p>
                </p:txBody>
              </p:sp>
              <p:sp>
                <p:nvSpPr>
                  <p:cNvPr id="70" name="Oval 52">
                    <a:extLst>
                      <a:ext uri="{FF2B5EF4-FFF2-40B4-BE49-F238E27FC236}">
                        <a16:creationId xmlns:a16="http://schemas.microsoft.com/office/drawing/2014/main" id="{9C4DDECA-1FB8-4ACD-8049-B073137DE909}"/>
                      </a:ext>
                    </a:extLst>
                  </p:cNvPr>
                  <p:cNvSpPr>
                    <a:spLocks noChangeArrowheads="1"/>
                  </p:cNvSpPr>
                  <p:nvPr/>
                </p:nvSpPr>
                <p:spPr bwMode="auto">
                  <a:xfrm>
                    <a:off x="1679301" y="2362108"/>
                    <a:ext cx="16199" cy="15273"/>
                  </a:xfrm>
                  <a:prstGeom prst="ellipse">
                    <a:avLst/>
                  </a:prstGeom>
                  <a:grpFill/>
                  <a:ln>
                    <a:noFill/>
                  </a:ln>
                  <a:extLst/>
                </p:spPr>
                <p:txBody>
                  <a:bodyPr/>
                  <a:lstStyle/>
                  <a:p>
                    <a:pPr eaLnBrk="1" fontAlgn="auto" hangingPunct="1">
                      <a:spcBef>
                        <a:spcPts val="0"/>
                      </a:spcBef>
                      <a:spcAft>
                        <a:spcPts val="0"/>
                      </a:spcAft>
                      <a:defRPr/>
                    </a:pPr>
                    <a:endParaRPr lang="id-ID">
                      <a:latin typeface="+mn-lt"/>
                    </a:endParaRPr>
                  </a:p>
                </p:txBody>
              </p:sp>
              <p:sp>
                <p:nvSpPr>
                  <p:cNvPr id="71" name="Freeform 53">
                    <a:extLst>
                      <a:ext uri="{FF2B5EF4-FFF2-40B4-BE49-F238E27FC236}">
                        <a16:creationId xmlns:a16="http://schemas.microsoft.com/office/drawing/2014/main" id="{617A4199-58FF-4B75-88F5-AC828591463C}"/>
                      </a:ext>
                    </a:extLst>
                  </p:cNvPr>
                  <p:cNvSpPr>
                    <a:spLocks/>
                  </p:cNvSpPr>
                  <p:nvPr/>
                </p:nvSpPr>
                <p:spPr bwMode="auto">
                  <a:xfrm>
                    <a:off x="1596919" y="2394969"/>
                    <a:ext cx="17587" cy="17587"/>
                  </a:xfrm>
                  <a:custGeom>
                    <a:avLst/>
                    <a:gdLst>
                      <a:gd name="T0" fmla="*/ 3 w 16"/>
                      <a:gd name="T1" fmla="*/ 3 h 16"/>
                      <a:gd name="T2" fmla="*/ 3 w 16"/>
                      <a:gd name="T3" fmla="*/ 13 h 16"/>
                      <a:gd name="T4" fmla="*/ 13 w 16"/>
                      <a:gd name="T5" fmla="*/ 13 h 16"/>
                      <a:gd name="T6" fmla="*/ 13 w 16"/>
                      <a:gd name="T7" fmla="*/ 3 h 16"/>
                      <a:gd name="T8" fmla="*/ 3 w 16"/>
                      <a:gd name="T9" fmla="*/ 3 h 16"/>
                    </a:gdLst>
                    <a:ahLst/>
                    <a:cxnLst>
                      <a:cxn ang="0">
                        <a:pos x="T0" y="T1"/>
                      </a:cxn>
                      <a:cxn ang="0">
                        <a:pos x="T2" y="T3"/>
                      </a:cxn>
                      <a:cxn ang="0">
                        <a:pos x="T4" y="T5"/>
                      </a:cxn>
                      <a:cxn ang="0">
                        <a:pos x="T6" y="T7"/>
                      </a:cxn>
                      <a:cxn ang="0">
                        <a:pos x="T8" y="T9"/>
                      </a:cxn>
                    </a:cxnLst>
                    <a:rect l="0" t="0" r="r" b="b"/>
                    <a:pathLst>
                      <a:path w="16" h="16">
                        <a:moveTo>
                          <a:pt x="3" y="3"/>
                        </a:moveTo>
                        <a:cubicBezTo>
                          <a:pt x="0" y="6"/>
                          <a:pt x="0" y="10"/>
                          <a:pt x="3" y="13"/>
                        </a:cubicBezTo>
                        <a:cubicBezTo>
                          <a:pt x="5" y="16"/>
                          <a:pt x="10" y="16"/>
                          <a:pt x="13" y="13"/>
                        </a:cubicBezTo>
                        <a:cubicBezTo>
                          <a:pt x="16" y="10"/>
                          <a:pt x="16" y="6"/>
                          <a:pt x="13" y="3"/>
                        </a:cubicBezTo>
                        <a:cubicBezTo>
                          <a:pt x="10" y="0"/>
                          <a:pt x="5" y="0"/>
                          <a:pt x="3" y="3"/>
                        </a:cubicBezTo>
                        <a:close/>
                      </a:path>
                    </a:pathLst>
                  </a:custGeom>
                  <a:grpFill/>
                  <a:ln>
                    <a:noFill/>
                  </a:ln>
                  <a:extLst/>
                </p:spPr>
                <p:txBody>
                  <a:bodyPr/>
                  <a:lstStyle/>
                  <a:p>
                    <a:pPr eaLnBrk="1" fontAlgn="auto" hangingPunct="1">
                      <a:spcBef>
                        <a:spcPts val="0"/>
                      </a:spcBef>
                      <a:spcAft>
                        <a:spcPts val="0"/>
                      </a:spcAft>
                      <a:defRPr/>
                    </a:pPr>
                    <a:endParaRPr lang="id-ID">
                      <a:latin typeface="+mn-lt"/>
                    </a:endParaRPr>
                  </a:p>
                </p:txBody>
              </p:sp>
              <p:sp>
                <p:nvSpPr>
                  <p:cNvPr id="72" name="Freeform 54">
                    <a:extLst>
                      <a:ext uri="{FF2B5EF4-FFF2-40B4-BE49-F238E27FC236}">
                        <a16:creationId xmlns:a16="http://schemas.microsoft.com/office/drawing/2014/main" id="{9F4BCFB5-17BE-432B-A791-DD7E366466F0}"/>
                      </a:ext>
                    </a:extLst>
                  </p:cNvPr>
                  <p:cNvSpPr>
                    <a:spLocks/>
                  </p:cNvSpPr>
                  <p:nvPr/>
                </p:nvSpPr>
                <p:spPr bwMode="auto">
                  <a:xfrm>
                    <a:off x="1596919" y="2326934"/>
                    <a:ext cx="17587" cy="17587"/>
                  </a:xfrm>
                  <a:custGeom>
                    <a:avLst/>
                    <a:gdLst>
                      <a:gd name="T0" fmla="*/ 3 w 16"/>
                      <a:gd name="T1" fmla="*/ 3 h 16"/>
                      <a:gd name="T2" fmla="*/ 3 w 16"/>
                      <a:gd name="T3" fmla="*/ 13 h 16"/>
                      <a:gd name="T4" fmla="*/ 13 w 16"/>
                      <a:gd name="T5" fmla="*/ 13 h 16"/>
                      <a:gd name="T6" fmla="*/ 13 w 16"/>
                      <a:gd name="T7" fmla="*/ 3 h 16"/>
                      <a:gd name="T8" fmla="*/ 3 w 16"/>
                      <a:gd name="T9" fmla="*/ 3 h 16"/>
                    </a:gdLst>
                    <a:ahLst/>
                    <a:cxnLst>
                      <a:cxn ang="0">
                        <a:pos x="T0" y="T1"/>
                      </a:cxn>
                      <a:cxn ang="0">
                        <a:pos x="T2" y="T3"/>
                      </a:cxn>
                      <a:cxn ang="0">
                        <a:pos x="T4" y="T5"/>
                      </a:cxn>
                      <a:cxn ang="0">
                        <a:pos x="T6" y="T7"/>
                      </a:cxn>
                      <a:cxn ang="0">
                        <a:pos x="T8" y="T9"/>
                      </a:cxn>
                    </a:cxnLst>
                    <a:rect l="0" t="0" r="r" b="b"/>
                    <a:pathLst>
                      <a:path w="16" h="16">
                        <a:moveTo>
                          <a:pt x="3" y="3"/>
                        </a:moveTo>
                        <a:cubicBezTo>
                          <a:pt x="0" y="6"/>
                          <a:pt x="0" y="10"/>
                          <a:pt x="3" y="13"/>
                        </a:cubicBezTo>
                        <a:cubicBezTo>
                          <a:pt x="5" y="16"/>
                          <a:pt x="10" y="16"/>
                          <a:pt x="13" y="13"/>
                        </a:cubicBezTo>
                        <a:cubicBezTo>
                          <a:pt x="16" y="10"/>
                          <a:pt x="16" y="6"/>
                          <a:pt x="13" y="3"/>
                        </a:cubicBezTo>
                        <a:cubicBezTo>
                          <a:pt x="10" y="0"/>
                          <a:pt x="5" y="0"/>
                          <a:pt x="3" y="3"/>
                        </a:cubicBezTo>
                        <a:close/>
                      </a:path>
                    </a:pathLst>
                  </a:custGeom>
                  <a:grpFill/>
                  <a:ln>
                    <a:noFill/>
                  </a:ln>
                  <a:extLst/>
                </p:spPr>
                <p:txBody>
                  <a:bodyPr/>
                  <a:lstStyle/>
                  <a:p>
                    <a:pPr eaLnBrk="1" fontAlgn="auto" hangingPunct="1">
                      <a:spcBef>
                        <a:spcPts val="0"/>
                      </a:spcBef>
                      <a:spcAft>
                        <a:spcPts val="0"/>
                      </a:spcAft>
                      <a:defRPr/>
                    </a:pPr>
                    <a:endParaRPr lang="id-ID">
                      <a:latin typeface="+mn-lt"/>
                    </a:endParaRPr>
                  </a:p>
                </p:txBody>
              </p:sp>
              <p:sp>
                <p:nvSpPr>
                  <p:cNvPr id="73" name="Freeform 55">
                    <a:extLst>
                      <a:ext uri="{FF2B5EF4-FFF2-40B4-BE49-F238E27FC236}">
                        <a16:creationId xmlns:a16="http://schemas.microsoft.com/office/drawing/2014/main" id="{E1C50E87-912E-4D49-865C-2ECBF4981857}"/>
                      </a:ext>
                    </a:extLst>
                  </p:cNvPr>
                  <p:cNvSpPr>
                    <a:spLocks/>
                  </p:cNvSpPr>
                  <p:nvPr/>
                </p:nvSpPr>
                <p:spPr bwMode="auto">
                  <a:xfrm>
                    <a:off x="1664953" y="2394969"/>
                    <a:ext cx="17587" cy="17587"/>
                  </a:xfrm>
                  <a:custGeom>
                    <a:avLst/>
                    <a:gdLst>
                      <a:gd name="T0" fmla="*/ 3 w 16"/>
                      <a:gd name="T1" fmla="*/ 3 h 16"/>
                      <a:gd name="T2" fmla="*/ 3 w 16"/>
                      <a:gd name="T3" fmla="*/ 13 h 16"/>
                      <a:gd name="T4" fmla="*/ 13 w 16"/>
                      <a:gd name="T5" fmla="*/ 13 h 16"/>
                      <a:gd name="T6" fmla="*/ 13 w 16"/>
                      <a:gd name="T7" fmla="*/ 3 h 16"/>
                      <a:gd name="T8" fmla="*/ 3 w 16"/>
                      <a:gd name="T9" fmla="*/ 3 h 16"/>
                    </a:gdLst>
                    <a:ahLst/>
                    <a:cxnLst>
                      <a:cxn ang="0">
                        <a:pos x="T0" y="T1"/>
                      </a:cxn>
                      <a:cxn ang="0">
                        <a:pos x="T2" y="T3"/>
                      </a:cxn>
                      <a:cxn ang="0">
                        <a:pos x="T4" y="T5"/>
                      </a:cxn>
                      <a:cxn ang="0">
                        <a:pos x="T6" y="T7"/>
                      </a:cxn>
                      <a:cxn ang="0">
                        <a:pos x="T8" y="T9"/>
                      </a:cxn>
                    </a:cxnLst>
                    <a:rect l="0" t="0" r="r" b="b"/>
                    <a:pathLst>
                      <a:path w="16" h="16">
                        <a:moveTo>
                          <a:pt x="3" y="3"/>
                        </a:moveTo>
                        <a:cubicBezTo>
                          <a:pt x="0" y="6"/>
                          <a:pt x="0" y="10"/>
                          <a:pt x="3" y="13"/>
                        </a:cubicBezTo>
                        <a:cubicBezTo>
                          <a:pt x="5" y="16"/>
                          <a:pt x="10" y="16"/>
                          <a:pt x="13" y="13"/>
                        </a:cubicBezTo>
                        <a:cubicBezTo>
                          <a:pt x="16" y="10"/>
                          <a:pt x="16" y="6"/>
                          <a:pt x="13" y="3"/>
                        </a:cubicBezTo>
                        <a:cubicBezTo>
                          <a:pt x="10" y="0"/>
                          <a:pt x="5" y="0"/>
                          <a:pt x="3" y="3"/>
                        </a:cubicBezTo>
                        <a:close/>
                      </a:path>
                    </a:pathLst>
                  </a:custGeom>
                  <a:grpFill/>
                  <a:ln>
                    <a:noFill/>
                  </a:ln>
                  <a:extLst/>
                </p:spPr>
                <p:txBody>
                  <a:bodyPr/>
                  <a:lstStyle/>
                  <a:p>
                    <a:pPr eaLnBrk="1" fontAlgn="auto" hangingPunct="1">
                      <a:spcBef>
                        <a:spcPts val="0"/>
                      </a:spcBef>
                      <a:spcAft>
                        <a:spcPts val="0"/>
                      </a:spcAft>
                      <a:defRPr/>
                    </a:pPr>
                    <a:endParaRPr lang="id-ID">
                      <a:latin typeface="+mn-lt"/>
                    </a:endParaRPr>
                  </a:p>
                </p:txBody>
              </p:sp>
              <p:sp>
                <p:nvSpPr>
                  <p:cNvPr id="74" name="Freeform 56">
                    <a:extLst>
                      <a:ext uri="{FF2B5EF4-FFF2-40B4-BE49-F238E27FC236}">
                        <a16:creationId xmlns:a16="http://schemas.microsoft.com/office/drawing/2014/main" id="{3D717032-4120-459A-AB03-37A49D8D9885}"/>
                      </a:ext>
                    </a:extLst>
                  </p:cNvPr>
                  <p:cNvSpPr>
                    <a:spLocks noEditPoints="1"/>
                  </p:cNvSpPr>
                  <p:nvPr/>
                </p:nvSpPr>
                <p:spPr bwMode="auto">
                  <a:xfrm>
                    <a:off x="1559893" y="2241774"/>
                    <a:ext cx="174947" cy="256404"/>
                  </a:xfrm>
                  <a:custGeom>
                    <a:avLst/>
                    <a:gdLst>
                      <a:gd name="T0" fmla="*/ 146 w 160"/>
                      <a:gd name="T1" fmla="*/ 103 h 234"/>
                      <a:gd name="T2" fmla="*/ 144 w 160"/>
                      <a:gd name="T3" fmla="*/ 103 h 234"/>
                      <a:gd name="T4" fmla="*/ 128 w 160"/>
                      <a:gd name="T5" fmla="*/ 69 h 234"/>
                      <a:gd name="T6" fmla="*/ 117 w 160"/>
                      <a:gd name="T7" fmla="*/ 12 h 234"/>
                      <a:gd name="T8" fmla="*/ 103 w 160"/>
                      <a:gd name="T9" fmla="*/ 0 h 234"/>
                      <a:gd name="T10" fmla="*/ 44 w 160"/>
                      <a:gd name="T11" fmla="*/ 0 h 234"/>
                      <a:gd name="T12" fmla="*/ 30 w 160"/>
                      <a:gd name="T13" fmla="*/ 12 h 234"/>
                      <a:gd name="T14" fmla="*/ 20 w 160"/>
                      <a:gd name="T15" fmla="*/ 67 h 234"/>
                      <a:gd name="T16" fmla="*/ 0 w 160"/>
                      <a:gd name="T17" fmla="*/ 117 h 234"/>
                      <a:gd name="T18" fmla="*/ 19 w 160"/>
                      <a:gd name="T19" fmla="*/ 166 h 234"/>
                      <a:gd name="T20" fmla="*/ 29 w 160"/>
                      <a:gd name="T21" fmla="*/ 222 h 234"/>
                      <a:gd name="T22" fmla="*/ 44 w 160"/>
                      <a:gd name="T23" fmla="*/ 234 h 234"/>
                      <a:gd name="T24" fmla="*/ 102 w 160"/>
                      <a:gd name="T25" fmla="*/ 234 h 234"/>
                      <a:gd name="T26" fmla="*/ 116 w 160"/>
                      <a:gd name="T27" fmla="*/ 222 h 234"/>
                      <a:gd name="T28" fmla="*/ 127 w 160"/>
                      <a:gd name="T29" fmla="*/ 166 h 234"/>
                      <a:gd name="T30" fmla="*/ 144 w 160"/>
                      <a:gd name="T31" fmla="*/ 131 h 234"/>
                      <a:gd name="T32" fmla="*/ 146 w 160"/>
                      <a:gd name="T33" fmla="*/ 132 h 234"/>
                      <a:gd name="T34" fmla="*/ 160 w 160"/>
                      <a:gd name="T35" fmla="*/ 117 h 234"/>
                      <a:gd name="T36" fmla="*/ 146 w 160"/>
                      <a:gd name="T37" fmla="*/ 103 h 234"/>
                      <a:gd name="T38" fmla="*/ 44 w 160"/>
                      <a:gd name="T39" fmla="*/ 15 h 234"/>
                      <a:gd name="T40" fmla="*/ 103 w 160"/>
                      <a:gd name="T41" fmla="*/ 15 h 234"/>
                      <a:gd name="T42" fmla="*/ 110 w 160"/>
                      <a:gd name="T43" fmla="*/ 54 h 234"/>
                      <a:gd name="T44" fmla="*/ 73 w 160"/>
                      <a:gd name="T45" fmla="*/ 44 h 234"/>
                      <a:gd name="T46" fmla="*/ 37 w 160"/>
                      <a:gd name="T47" fmla="*/ 54 h 234"/>
                      <a:gd name="T48" fmla="*/ 44 w 160"/>
                      <a:gd name="T49" fmla="*/ 15 h 234"/>
                      <a:gd name="T50" fmla="*/ 102 w 160"/>
                      <a:gd name="T51" fmla="*/ 219 h 234"/>
                      <a:gd name="T52" fmla="*/ 44 w 160"/>
                      <a:gd name="T53" fmla="*/ 219 h 234"/>
                      <a:gd name="T54" fmla="*/ 36 w 160"/>
                      <a:gd name="T55" fmla="*/ 180 h 234"/>
                      <a:gd name="T56" fmla="*/ 73 w 160"/>
                      <a:gd name="T57" fmla="*/ 190 h 234"/>
                      <a:gd name="T58" fmla="*/ 109 w 160"/>
                      <a:gd name="T59" fmla="*/ 180 h 234"/>
                      <a:gd name="T60" fmla="*/ 102 w 160"/>
                      <a:gd name="T61" fmla="*/ 219 h 234"/>
                      <a:gd name="T62" fmla="*/ 73 w 160"/>
                      <a:gd name="T63" fmla="*/ 176 h 234"/>
                      <a:gd name="T64" fmla="*/ 14 w 160"/>
                      <a:gd name="T65" fmla="*/ 117 h 234"/>
                      <a:gd name="T66" fmla="*/ 73 w 160"/>
                      <a:gd name="T67" fmla="*/ 59 h 234"/>
                      <a:gd name="T68" fmla="*/ 131 w 160"/>
                      <a:gd name="T69" fmla="*/ 117 h 234"/>
                      <a:gd name="T70" fmla="*/ 73 w 160"/>
                      <a:gd name="T71" fmla="*/ 176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34">
                        <a:moveTo>
                          <a:pt x="146" y="103"/>
                        </a:moveTo>
                        <a:cubicBezTo>
                          <a:pt x="145" y="103"/>
                          <a:pt x="145" y="103"/>
                          <a:pt x="144" y="103"/>
                        </a:cubicBezTo>
                        <a:cubicBezTo>
                          <a:pt x="142" y="90"/>
                          <a:pt x="136" y="79"/>
                          <a:pt x="128" y="69"/>
                        </a:cubicBezTo>
                        <a:cubicBezTo>
                          <a:pt x="117" y="12"/>
                          <a:pt x="117" y="12"/>
                          <a:pt x="117" y="12"/>
                        </a:cubicBezTo>
                        <a:cubicBezTo>
                          <a:pt x="116" y="5"/>
                          <a:pt x="110" y="0"/>
                          <a:pt x="103" y="0"/>
                        </a:cubicBezTo>
                        <a:cubicBezTo>
                          <a:pt x="44" y="0"/>
                          <a:pt x="44" y="0"/>
                          <a:pt x="44" y="0"/>
                        </a:cubicBezTo>
                        <a:cubicBezTo>
                          <a:pt x="37" y="0"/>
                          <a:pt x="31" y="5"/>
                          <a:pt x="30" y="12"/>
                        </a:cubicBezTo>
                        <a:cubicBezTo>
                          <a:pt x="20" y="67"/>
                          <a:pt x="20" y="67"/>
                          <a:pt x="20" y="67"/>
                        </a:cubicBezTo>
                        <a:cubicBezTo>
                          <a:pt x="7" y="80"/>
                          <a:pt x="0" y="98"/>
                          <a:pt x="0" y="117"/>
                        </a:cubicBezTo>
                        <a:cubicBezTo>
                          <a:pt x="0" y="136"/>
                          <a:pt x="7" y="153"/>
                          <a:pt x="19" y="166"/>
                        </a:cubicBezTo>
                        <a:cubicBezTo>
                          <a:pt x="29" y="222"/>
                          <a:pt x="29" y="222"/>
                          <a:pt x="29" y="222"/>
                        </a:cubicBezTo>
                        <a:cubicBezTo>
                          <a:pt x="30" y="229"/>
                          <a:pt x="36" y="234"/>
                          <a:pt x="44" y="234"/>
                        </a:cubicBezTo>
                        <a:cubicBezTo>
                          <a:pt x="102" y="234"/>
                          <a:pt x="102" y="234"/>
                          <a:pt x="102" y="234"/>
                        </a:cubicBezTo>
                        <a:cubicBezTo>
                          <a:pt x="109" y="234"/>
                          <a:pt x="115" y="229"/>
                          <a:pt x="116" y="222"/>
                        </a:cubicBezTo>
                        <a:cubicBezTo>
                          <a:pt x="127" y="166"/>
                          <a:pt x="127" y="166"/>
                          <a:pt x="127" y="166"/>
                        </a:cubicBezTo>
                        <a:cubicBezTo>
                          <a:pt x="135" y="156"/>
                          <a:pt x="142" y="145"/>
                          <a:pt x="144" y="131"/>
                        </a:cubicBezTo>
                        <a:cubicBezTo>
                          <a:pt x="145" y="132"/>
                          <a:pt x="145" y="132"/>
                          <a:pt x="146" y="132"/>
                        </a:cubicBezTo>
                        <a:cubicBezTo>
                          <a:pt x="154" y="132"/>
                          <a:pt x="160" y="125"/>
                          <a:pt x="160" y="117"/>
                        </a:cubicBezTo>
                        <a:cubicBezTo>
                          <a:pt x="160" y="109"/>
                          <a:pt x="154" y="103"/>
                          <a:pt x="146" y="103"/>
                        </a:cubicBezTo>
                        <a:close/>
                        <a:moveTo>
                          <a:pt x="44" y="15"/>
                        </a:moveTo>
                        <a:cubicBezTo>
                          <a:pt x="103" y="15"/>
                          <a:pt x="103" y="15"/>
                          <a:pt x="103" y="15"/>
                        </a:cubicBezTo>
                        <a:cubicBezTo>
                          <a:pt x="110" y="54"/>
                          <a:pt x="110" y="54"/>
                          <a:pt x="110" y="54"/>
                        </a:cubicBezTo>
                        <a:cubicBezTo>
                          <a:pt x="99" y="48"/>
                          <a:pt x="87" y="44"/>
                          <a:pt x="73" y="44"/>
                        </a:cubicBezTo>
                        <a:cubicBezTo>
                          <a:pt x="60" y="44"/>
                          <a:pt x="48" y="48"/>
                          <a:pt x="37" y="54"/>
                        </a:cubicBezTo>
                        <a:lnTo>
                          <a:pt x="44" y="15"/>
                        </a:lnTo>
                        <a:close/>
                        <a:moveTo>
                          <a:pt x="102" y="219"/>
                        </a:moveTo>
                        <a:cubicBezTo>
                          <a:pt x="44" y="219"/>
                          <a:pt x="44" y="219"/>
                          <a:pt x="44" y="219"/>
                        </a:cubicBezTo>
                        <a:cubicBezTo>
                          <a:pt x="36" y="180"/>
                          <a:pt x="36" y="180"/>
                          <a:pt x="36" y="180"/>
                        </a:cubicBezTo>
                        <a:cubicBezTo>
                          <a:pt x="47" y="186"/>
                          <a:pt x="59" y="190"/>
                          <a:pt x="73" y="190"/>
                        </a:cubicBezTo>
                        <a:cubicBezTo>
                          <a:pt x="86" y="190"/>
                          <a:pt x="98" y="186"/>
                          <a:pt x="109" y="180"/>
                        </a:cubicBezTo>
                        <a:lnTo>
                          <a:pt x="102" y="219"/>
                        </a:lnTo>
                        <a:close/>
                        <a:moveTo>
                          <a:pt x="73" y="176"/>
                        </a:moveTo>
                        <a:cubicBezTo>
                          <a:pt x="40" y="176"/>
                          <a:pt x="14" y="149"/>
                          <a:pt x="14" y="117"/>
                        </a:cubicBezTo>
                        <a:cubicBezTo>
                          <a:pt x="14" y="85"/>
                          <a:pt x="40" y="59"/>
                          <a:pt x="73" y="59"/>
                        </a:cubicBezTo>
                        <a:cubicBezTo>
                          <a:pt x="105" y="59"/>
                          <a:pt x="131" y="85"/>
                          <a:pt x="131" y="117"/>
                        </a:cubicBezTo>
                        <a:cubicBezTo>
                          <a:pt x="131" y="149"/>
                          <a:pt x="105" y="176"/>
                          <a:pt x="73" y="176"/>
                        </a:cubicBezTo>
                        <a:close/>
                      </a:path>
                    </a:pathLst>
                  </a:custGeom>
                  <a:grpFill/>
                  <a:ln>
                    <a:noFill/>
                  </a:ln>
                  <a:extLst/>
                </p:spPr>
                <p:txBody>
                  <a:bodyPr/>
                  <a:lstStyle/>
                  <a:p>
                    <a:pPr eaLnBrk="1" fontAlgn="auto" hangingPunct="1">
                      <a:spcBef>
                        <a:spcPts val="0"/>
                      </a:spcBef>
                      <a:spcAft>
                        <a:spcPts val="0"/>
                      </a:spcAft>
                      <a:defRPr/>
                    </a:pPr>
                    <a:endParaRPr lang="id-ID">
                      <a:latin typeface="+mn-lt"/>
                    </a:endParaRPr>
                  </a:p>
                </p:txBody>
              </p:sp>
              <p:sp>
                <p:nvSpPr>
                  <p:cNvPr id="75" name="Freeform 57">
                    <a:extLst>
                      <a:ext uri="{FF2B5EF4-FFF2-40B4-BE49-F238E27FC236}">
                        <a16:creationId xmlns:a16="http://schemas.microsoft.com/office/drawing/2014/main" id="{A7AA25DA-9416-4F28-8C57-C85625EC8EB8}"/>
                      </a:ext>
                    </a:extLst>
                  </p:cNvPr>
                  <p:cNvSpPr>
                    <a:spLocks/>
                  </p:cNvSpPr>
                  <p:nvPr/>
                </p:nvSpPr>
                <p:spPr bwMode="auto">
                  <a:xfrm>
                    <a:off x="1630705" y="2329248"/>
                    <a:ext cx="49522" cy="48134"/>
                  </a:xfrm>
                  <a:custGeom>
                    <a:avLst/>
                    <a:gdLst>
                      <a:gd name="T0" fmla="*/ 44 w 45"/>
                      <a:gd name="T1" fmla="*/ 1 h 44"/>
                      <a:gd name="T2" fmla="*/ 40 w 45"/>
                      <a:gd name="T3" fmla="*/ 1 h 44"/>
                      <a:gd name="T4" fmla="*/ 3 w 45"/>
                      <a:gd name="T5" fmla="*/ 32 h 44"/>
                      <a:gd name="T6" fmla="*/ 0 w 45"/>
                      <a:gd name="T7" fmla="*/ 37 h 44"/>
                      <a:gd name="T8" fmla="*/ 3 w 45"/>
                      <a:gd name="T9" fmla="*/ 42 h 44"/>
                      <a:gd name="T10" fmla="*/ 8 w 45"/>
                      <a:gd name="T11" fmla="*/ 44 h 44"/>
                      <a:gd name="T12" fmla="*/ 13 w 45"/>
                      <a:gd name="T13" fmla="*/ 42 h 44"/>
                      <a:gd name="T14" fmla="*/ 26 w 45"/>
                      <a:gd name="T15" fmla="*/ 26 h 44"/>
                      <a:gd name="T16" fmla="*/ 44 w 45"/>
                      <a:gd name="T17" fmla="*/ 4 h 44"/>
                      <a:gd name="T18" fmla="*/ 44 w 45"/>
                      <a:gd name="T19" fmla="*/ 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4">
                        <a:moveTo>
                          <a:pt x="44" y="1"/>
                        </a:moveTo>
                        <a:cubicBezTo>
                          <a:pt x="43" y="0"/>
                          <a:pt x="41" y="0"/>
                          <a:pt x="40" y="1"/>
                        </a:cubicBezTo>
                        <a:cubicBezTo>
                          <a:pt x="3" y="32"/>
                          <a:pt x="3" y="32"/>
                          <a:pt x="3" y="32"/>
                        </a:cubicBezTo>
                        <a:cubicBezTo>
                          <a:pt x="1" y="33"/>
                          <a:pt x="0" y="35"/>
                          <a:pt x="0" y="37"/>
                        </a:cubicBezTo>
                        <a:cubicBezTo>
                          <a:pt x="0" y="39"/>
                          <a:pt x="1" y="41"/>
                          <a:pt x="3" y="42"/>
                        </a:cubicBezTo>
                        <a:cubicBezTo>
                          <a:pt x="4" y="44"/>
                          <a:pt x="6" y="44"/>
                          <a:pt x="8" y="44"/>
                        </a:cubicBezTo>
                        <a:cubicBezTo>
                          <a:pt x="10" y="44"/>
                          <a:pt x="11" y="44"/>
                          <a:pt x="13" y="42"/>
                        </a:cubicBezTo>
                        <a:cubicBezTo>
                          <a:pt x="26" y="26"/>
                          <a:pt x="26" y="26"/>
                          <a:pt x="26" y="26"/>
                        </a:cubicBezTo>
                        <a:cubicBezTo>
                          <a:pt x="44" y="4"/>
                          <a:pt x="44" y="4"/>
                          <a:pt x="44" y="4"/>
                        </a:cubicBezTo>
                        <a:cubicBezTo>
                          <a:pt x="45" y="3"/>
                          <a:pt x="45" y="2"/>
                          <a:pt x="44" y="1"/>
                        </a:cubicBezTo>
                        <a:close/>
                      </a:path>
                    </a:pathLst>
                  </a:custGeom>
                  <a:grpFill/>
                  <a:ln>
                    <a:noFill/>
                  </a:ln>
                  <a:extLst/>
                </p:spPr>
                <p:txBody>
                  <a:bodyPr/>
                  <a:lstStyle/>
                  <a:p>
                    <a:pPr eaLnBrk="1" fontAlgn="auto" hangingPunct="1">
                      <a:spcBef>
                        <a:spcPts val="0"/>
                      </a:spcBef>
                      <a:spcAft>
                        <a:spcPts val="0"/>
                      </a:spcAft>
                      <a:defRPr/>
                    </a:pPr>
                    <a:endParaRPr lang="id-ID">
                      <a:latin typeface="+mn-lt"/>
                    </a:endParaRPr>
                  </a:p>
                </p:txBody>
              </p:sp>
            </p:grpSp>
          </p:grpSp>
          <p:sp>
            <p:nvSpPr>
              <p:cNvPr id="63" name="Rectangle 22">
                <a:extLst>
                  <a:ext uri="{FF2B5EF4-FFF2-40B4-BE49-F238E27FC236}">
                    <a16:creationId xmlns:a16="http://schemas.microsoft.com/office/drawing/2014/main" id="{569D3FC0-52BC-4AA3-9A75-FC90C97E00E0}"/>
                  </a:ext>
                </a:extLst>
              </p:cNvPr>
              <p:cNvSpPr>
                <a:spLocks noChangeArrowheads="1"/>
              </p:cNvSpPr>
              <p:nvPr/>
            </p:nvSpPr>
            <p:spPr bwMode="auto">
              <a:xfrm>
                <a:off x="9512068" y="2712234"/>
                <a:ext cx="23244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1" hangingPunct="1">
                  <a:defRPr/>
                </a:pPr>
                <a:r>
                  <a:rPr lang="en-HK" sz="1600" b="1" dirty="0">
                    <a:solidFill>
                      <a:srgbClr val="A43725"/>
                    </a:solidFill>
                    <a:latin typeface="Lato Light" pitchFamily="34" charset="0"/>
                    <a:cs typeface="Arial" pitchFamily="34" charset="0"/>
                  </a:rPr>
                  <a:t>Longevity</a:t>
                </a:r>
                <a:endParaRPr lang="en-US" sz="1600" b="1" dirty="0">
                  <a:solidFill>
                    <a:srgbClr val="A43725"/>
                  </a:solidFill>
                  <a:latin typeface="Arial" pitchFamily="34" charset="0"/>
                  <a:cs typeface="Arial" pitchFamily="34" charset="0"/>
                </a:endParaRPr>
              </a:p>
            </p:txBody>
          </p:sp>
          <p:sp>
            <p:nvSpPr>
              <p:cNvPr id="64" name="Rectangle 22">
                <a:extLst>
                  <a:ext uri="{FF2B5EF4-FFF2-40B4-BE49-F238E27FC236}">
                    <a16:creationId xmlns:a16="http://schemas.microsoft.com/office/drawing/2014/main" id="{E903C360-92DB-46D9-9EE9-B9519EF1CD8E}"/>
                  </a:ext>
                </a:extLst>
              </p:cNvPr>
              <p:cNvSpPr>
                <a:spLocks noChangeArrowheads="1"/>
              </p:cNvSpPr>
              <p:nvPr/>
            </p:nvSpPr>
            <p:spPr bwMode="auto">
              <a:xfrm>
                <a:off x="9532672" y="3022054"/>
                <a:ext cx="2198021"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1" hangingPunct="1">
                  <a:defRPr/>
                </a:pPr>
                <a:r>
                  <a:rPr lang="en-HK" sz="1300" dirty="0">
                    <a:solidFill>
                      <a:srgbClr val="585148"/>
                    </a:solidFill>
                    <a:cs typeface="Arial" panose="020B0604020202020204" pitchFamily="34" charset="0"/>
                  </a:rPr>
                  <a:t>FinTech applications reduce human errors and compensate the lack of manpower</a:t>
                </a:r>
                <a:endParaRPr lang="en-US" sz="1300" dirty="0">
                  <a:solidFill>
                    <a:srgbClr val="585148"/>
                  </a:solidFill>
                  <a:cs typeface="Arial" pitchFamily="34" charset="0"/>
                </a:endParaRPr>
              </a:p>
            </p:txBody>
          </p:sp>
        </p:grpSp>
        <p:grpSp>
          <p:nvGrpSpPr>
            <p:cNvPr id="78" name="Group 77">
              <a:extLst>
                <a:ext uri="{FF2B5EF4-FFF2-40B4-BE49-F238E27FC236}">
                  <a16:creationId xmlns:a16="http://schemas.microsoft.com/office/drawing/2014/main" id="{1F6C1BF2-0903-4FAA-8264-3707F9241B57}"/>
                </a:ext>
              </a:extLst>
            </p:cNvPr>
            <p:cNvGrpSpPr/>
            <p:nvPr/>
          </p:nvGrpSpPr>
          <p:grpSpPr>
            <a:xfrm>
              <a:off x="8596517" y="4542654"/>
              <a:ext cx="907200" cy="917575"/>
              <a:chOff x="13826454" y="4562644"/>
              <a:chExt cx="917575" cy="917575"/>
            </a:xfrm>
          </p:grpSpPr>
          <p:grpSp>
            <p:nvGrpSpPr>
              <p:cNvPr id="79" name="Group 78">
                <a:extLst>
                  <a:ext uri="{FF2B5EF4-FFF2-40B4-BE49-F238E27FC236}">
                    <a16:creationId xmlns:a16="http://schemas.microsoft.com/office/drawing/2014/main" id="{CFA90E37-8B44-4F6B-8CC2-081AC72DFEB0}"/>
                  </a:ext>
                </a:extLst>
              </p:cNvPr>
              <p:cNvGrpSpPr>
                <a:grpSpLocks/>
              </p:cNvGrpSpPr>
              <p:nvPr/>
            </p:nvGrpSpPr>
            <p:grpSpPr bwMode="auto">
              <a:xfrm>
                <a:off x="13826454" y="4562644"/>
                <a:ext cx="917575" cy="917575"/>
                <a:chOff x="5568818" y="4268069"/>
                <a:chExt cx="1054364" cy="1054364"/>
              </a:xfrm>
            </p:grpSpPr>
            <p:sp>
              <p:nvSpPr>
                <p:cNvPr id="81" name="Rectangle 80">
                  <a:extLst>
                    <a:ext uri="{FF2B5EF4-FFF2-40B4-BE49-F238E27FC236}">
                      <a16:creationId xmlns:a16="http://schemas.microsoft.com/office/drawing/2014/main" id="{1C0A567D-A50E-4B38-B30D-2AC0A6990134}"/>
                    </a:ext>
                  </a:extLst>
                </p:cNvPr>
                <p:cNvSpPr/>
                <p:nvPr/>
              </p:nvSpPr>
              <p:spPr>
                <a:xfrm>
                  <a:off x="5568818" y="4268069"/>
                  <a:ext cx="1054364" cy="1054364"/>
                </a:xfrm>
                <a:prstGeom prst="rect">
                  <a:avLst/>
                </a:prstGeom>
                <a:solidFill>
                  <a:schemeClr val="accent3"/>
                </a:solidFill>
                <a:ln w="635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sp>
              <p:nvSpPr>
                <p:cNvPr id="82" name="Rectangle 81">
                  <a:extLst>
                    <a:ext uri="{FF2B5EF4-FFF2-40B4-BE49-F238E27FC236}">
                      <a16:creationId xmlns:a16="http://schemas.microsoft.com/office/drawing/2014/main" id="{FFAF7E58-B2C7-4B87-BF9A-328B83A4F3DF}"/>
                    </a:ext>
                  </a:extLst>
                </p:cNvPr>
                <p:cNvSpPr/>
                <p:nvPr/>
              </p:nvSpPr>
              <p:spPr>
                <a:xfrm>
                  <a:off x="5568818" y="5234873"/>
                  <a:ext cx="1054364" cy="8756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p>
              </p:txBody>
            </p:sp>
          </p:grpSp>
          <p:sp>
            <p:nvSpPr>
              <p:cNvPr id="80" name="Freeform 55">
                <a:extLst>
                  <a:ext uri="{FF2B5EF4-FFF2-40B4-BE49-F238E27FC236}">
                    <a16:creationId xmlns:a16="http://schemas.microsoft.com/office/drawing/2014/main" id="{D393BAD2-DC2E-4026-A552-32C414A56585}"/>
                  </a:ext>
                </a:extLst>
              </p:cNvPr>
              <p:cNvSpPr>
                <a:spLocks/>
              </p:cNvSpPr>
              <p:nvPr/>
            </p:nvSpPr>
            <p:spPr bwMode="auto">
              <a:xfrm>
                <a:off x="14099504" y="4729332"/>
                <a:ext cx="354013" cy="439737"/>
              </a:xfrm>
              <a:custGeom>
                <a:avLst/>
                <a:gdLst>
                  <a:gd name="T0" fmla="*/ 751178815 w 491"/>
                  <a:gd name="T1" fmla="*/ 2147483646 h 608"/>
                  <a:gd name="T2" fmla="*/ 2147483646 w 491"/>
                  <a:gd name="T3" fmla="*/ 2147483646 h 608"/>
                  <a:gd name="T4" fmla="*/ 2147483646 w 491"/>
                  <a:gd name="T5" fmla="*/ 2147483646 h 608"/>
                  <a:gd name="T6" fmla="*/ 2147483646 w 491"/>
                  <a:gd name="T7" fmla="*/ 2147483646 h 608"/>
                  <a:gd name="T8" fmla="*/ 2147483646 w 491"/>
                  <a:gd name="T9" fmla="*/ 2147483646 h 608"/>
                  <a:gd name="T10" fmla="*/ 2147483646 w 491"/>
                  <a:gd name="T11" fmla="*/ 2147483646 h 608"/>
                  <a:gd name="T12" fmla="*/ 2147483646 w 491"/>
                  <a:gd name="T13" fmla="*/ 2147483646 h 608"/>
                  <a:gd name="T14" fmla="*/ 2147483646 w 491"/>
                  <a:gd name="T15" fmla="*/ 2147483646 h 608"/>
                  <a:gd name="T16" fmla="*/ 2147483646 w 491"/>
                  <a:gd name="T17" fmla="*/ 2147483646 h 608"/>
                  <a:gd name="T18" fmla="*/ 2147483646 w 491"/>
                  <a:gd name="T19" fmla="*/ 2147483646 h 608"/>
                  <a:gd name="T20" fmla="*/ 2147483646 w 491"/>
                  <a:gd name="T21" fmla="*/ 2147483646 h 608"/>
                  <a:gd name="T22" fmla="*/ 2147483646 w 491"/>
                  <a:gd name="T23" fmla="*/ 2147483646 h 608"/>
                  <a:gd name="T24" fmla="*/ 2147483646 w 491"/>
                  <a:gd name="T25" fmla="*/ 2147483646 h 608"/>
                  <a:gd name="T26" fmla="*/ 2147483646 w 491"/>
                  <a:gd name="T27" fmla="*/ 2147483646 h 608"/>
                  <a:gd name="T28" fmla="*/ 2147483646 w 491"/>
                  <a:gd name="T29" fmla="*/ 2147483646 h 608"/>
                  <a:gd name="T30" fmla="*/ 2147483646 w 491"/>
                  <a:gd name="T31" fmla="*/ 2147483646 h 608"/>
                  <a:gd name="T32" fmla="*/ 2147483646 w 491"/>
                  <a:gd name="T33" fmla="*/ 2147483646 h 608"/>
                  <a:gd name="T34" fmla="*/ 2147483646 w 491"/>
                  <a:gd name="T35" fmla="*/ 2147483646 h 608"/>
                  <a:gd name="T36" fmla="*/ 2147483646 w 491"/>
                  <a:gd name="T37" fmla="*/ 2147483646 h 608"/>
                  <a:gd name="T38" fmla="*/ 2147483646 w 491"/>
                  <a:gd name="T39" fmla="*/ 2147483646 h 608"/>
                  <a:gd name="T40" fmla="*/ 2147483646 w 491"/>
                  <a:gd name="T41" fmla="*/ 2147483646 h 608"/>
                  <a:gd name="T42" fmla="*/ 2147483646 w 491"/>
                  <a:gd name="T43" fmla="*/ 2147483646 h 608"/>
                  <a:gd name="T44" fmla="*/ 2147483646 w 491"/>
                  <a:gd name="T45" fmla="*/ 2147483646 h 608"/>
                  <a:gd name="T46" fmla="*/ 2147483646 w 491"/>
                  <a:gd name="T47" fmla="*/ 2147483646 h 608"/>
                  <a:gd name="T48" fmla="*/ 751178815 w 491"/>
                  <a:gd name="T49" fmla="*/ 2147483646 h 60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91" h="608">
                    <a:moveTo>
                      <a:pt x="2" y="370"/>
                    </a:moveTo>
                    <a:cubicBezTo>
                      <a:pt x="5" y="347"/>
                      <a:pt x="25" y="330"/>
                      <a:pt x="49" y="332"/>
                    </a:cubicBezTo>
                    <a:cubicBezTo>
                      <a:pt x="112" y="338"/>
                      <a:pt x="112" y="338"/>
                      <a:pt x="112" y="338"/>
                    </a:cubicBezTo>
                    <a:cubicBezTo>
                      <a:pt x="112" y="337"/>
                      <a:pt x="112" y="337"/>
                      <a:pt x="112" y="337"/>
                    </a:cubicBezTo>
                    <a:cubicBezTo>
                      <a:pt x="62" y="331"/>
                      <a:pt x="62" y="331"/>
                      <a:pt x="62" y="331"/>
                    </a:cubicBezTo>
                    <a:cubicBezTo>
                      <a:pt x="42" y="329"/>
                      <a:pt x="27" y="309"/>
                      <a:pt x="29" y="285"/>
                    </a:cubicBezTo>
                    <a:cubicBezTo>
                      <a:pt x="32" y="262"/>
                      <a:pt x="50" y="245"/>
                      <a:pt x="71" y="247"/>
                    </a:cubicBezTo>
                    <a:cubicBezTo>
                      <a:pt x="238" y="264"/>
                      <a:pt x="238" y="264"/>
                      <a:pt x="238" y="264"/>
                    </a:cubicBezTo>
                    <a:cubicBezTo>
                      <a:pt x="262" y="264"/>
                      <a:pt x="262" y="264"/>
                      <a:pt x="262" y="264"/>
                    </a:cubicBezTo>
                    <a:cubicBezTo>
                      <a:pt x="262" y="264"/>
                      <a:pt x="228" y="249"/>
                      <a:pt x="254" y="124"/>
                    </a:cubicBezTo>
                    <a:cubicBezTo>
                      <a:pt x="280" y="0"/>
                      <a:pt x="350" y="47"/>
                      <a:pt x="350" y="47"/>
                    </a:cubicBezTo>
                    <a:cubicBezTo>
                      <a:pt x="350" y="47"/>
                      <a:pt x="351" y="153"/>
                      <a:pt x="355" y="168"/>
                    </a:cubicBezTo>
                    <a:cubicBezTo>
                      <a:pt x="359" y="183"/>
                      <a:pt x="440" y="342"/>
                      <a:pt x="440" y="342"/>
                    </a:cubicBezTo>
                    <a:cubicBezTo>
                      <a:pt x="440" y="351"/>
                      <a:pt x="491" y="359"/>
                      <a:pt x="491" y="368"/>
                    </a:cubicBezTo>
                    <a:cubicBezTo>
                      <a:pt x="490" y="441"/>
                      <a:pt x="491" y="503"/>
                      <a:pt x="491" y="579"/>
                    </a:cubicBezTo>
                    <a:cubicBezTo>
                      <a:pt x="437" y="565"/>
                      <a:pt x="408" y="608"/>
                      <a:pt x="292" y="608"/>
                    </a:cubicBezTo>
                    <a:cubicBezTo>
                      <a:pt x="254" y="608"/>
                      <a:pt x="206" y="601"/>
                      <a:pt x="166" y="595"/>
                    </a:cubicBezTo>
                    <a:cubicBezTo>
                      <a:pt x="62" y="584"/>
                      <a:pt x="62" y="584"/>
                      <a:pt x="62" y="584"/>
                    </a:cubicBezTo>
                    <a:cubicBezTo>
                      <a:pt x="44" y="582"/>
                      <a:pt x="31" y="562"/>
                      <a:pt x="33" y="539"/>
                    </a:cubicBezTo>
                    <a:cubicBezTo>
                      <a:pt x="35" y="521"/>
                      <a:pt x="46" y="506"/>
                      <a:pt x="59" y="502"/>
                    </a:cubicBezTo>
                    <a:cubicBezTo>
                      <a:pt x="45" y="500"/>
                      <a:pt x="45" y="500"/>
                      <a:pt x="45" y="500"/>
                    </a:cubicBezTo>
                    <a:cubicBezTo>
                      <a:pt x="25" y="498"/>
                      <a:pt x="10" y="478"/>
                      <a:pt x="12" y="454"/>
                    </a:cubicBezTo>
                    <a:cubicBezTo>
                      <a:pt x="14" y="434"/>
                      <a:pt x="28" y="420"/>
                      <a:pt x="45" y="417"/>
                    </a:cubicBezTo>
                    <a:cubicBezTo>
                      <a:pt x="40" y="416"/>
                      <a:pt x="40" y="416"/>
                      <a:pt x="40" y="416"/>
                    </a:cubicBezTo>
                    <a:cubicBezTo>
                      <a:pt x="17" y="414"/>
                      <a:pt x="0" y="393"/>
                      <a:pt x="2" y="37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HK"/>
              </a:p>
            </p:txBody>
          </p:sp>
        </p:grpSp>
        <p:sp>
          <p:nvSpPr>
            <p:cNvPr id="83" name="Rectangle 22">
              <a:extLst>
                <a:ext uri="{FF2B5EF4-FFF2-40B4-BE49-F238E27FC236}">
                  <a16:creationId xmlns:a16="http://schemas.microsoft.com/office/drawing/2014/main" id="{0E9EE15F-AD79-43B0-B065-F19E71B35499}"/>
                </a:ext>
              </a:extLst>
            </p:cNvPr>
            <p:cNvSpPr>
              <a:spLocks noChangeArrowheads="1"/>
            </p:cNvSpPr>
            <p:nvPr/>
          </p:nvSpPr>
          <p:spPr bwMode="auto">
            <a:xfrm>
              <a:off x="9592373" y="4542654"/>
              <a:ext cx="23244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1" hangingPunct="1">
                <a:defRPr/>
              </a:pPr>
              <a:r>
                <a:rPr lang="en-HK" sz="1600" b="1" dirty="0">
                  <a:solidFill>
                    <a:srgbClr val="A5A5A5"/>
                  </a:solidFill>
                  <a:latin typeface="Lato Light" pitchFamily="34" charset="0"/>
                  <a:cs typeface="Arial" pitchFamily="34" charset="0"/>
                </a:rPr>
                <a:t>Traceability</a:t>
              </a:r>
              <a:endParaRPr lang="en-US" sz="1600" b="1" dirty="0">
                <a:solidFill>
                  <a:srgbClr val="A5A5A5"/>
                </a:solidFill>
                <a:latin typeface="Arial" pitchFamily="34" charset="0"/>
                <a:cs typeface="Arial" pitchFamily="34" charset="0"/>
              </a:endParaRPr>
            </a:p>
          </p:txBody>
        </p:sp>
        <p:sp>
          <p:nvSpPr>
            <p:cNvPr id="84" name="Rectangle 22">
              <a:extLst>
                <a:ext uri="{FF2B5EF4-FFF2-40B4-BE49-F238E27FC236}">
                  <a16:creationId xmlns:a16="http://schemas.microsoft.com/office/drawing/2014/main" id="{428F5C89-362D-477F-B97F-6727640123EB}"/>
                </a:ext>
              </a:extLst>
            </p:cNvPr>
            <p:cNvSpPr>
              <a:spLocks noChangeArrowheads="1"/>
            </p:cNvSpPr>
            <p:nvPr/>
          </p:nvSpPr>
          <p:spPr bwMode="auto">
            <a:xfrm>
              <a:off x="9600835" y="4852290"/>
              <a:ext cx="2324476"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1" hangingPunct="1">
                <a:defRPr/>
              </a:pPr>
              <a:r>
                <a:rPr lang="en-US" sz="1300" dirty="0">
                  <a:solidFill>
                    <a:srgbClr val="585148"/>
                  </a:solidFill>
                  <a:cs typeface="Arial" pitchFamily="34" charset="0"/>
                </a:rPr>
                <a:t>Progressive technological advancement can be utilized as long-term revenue drivers.</a:t>
              </a:r>
            </a:p>
          </p:txBody>
        </p:sp>
      </p:grpSp>
      <p:pic>
        <p:nvPicPr>
          <p:cNvPr id="56" name="Picture 55" descr="A city at night&#10;&#10;Description generated with high confidence">
            <a:extLst>
              <a:ext uri="{FF2B5EF4-FFF2-40B4-BE49-F238E27FC236}">
                <a16:creationId xmlns:a16="http://schemas.microsoft.com/office/drawing/2014/main" id="{69D525A7-883B-4C19-AC6B-993A8351A4D6}"/>
              </a:ext>
            </a:extLst>
          </p:cNvPr>
          <p:cNvPicPr>
            <a:picLocks noChangeAspect="1"/>
          </p:cNvPicPr>
          <p:nvPr/>
        </p:nvPicPr>
        <p:blipFill rotWithShape="1">
          <a:blip r:embed="rId14">
            <a:extLst>
              <a:ext uri="{28A0092B-C50C-407E-A947-70E740481C1C}">
                <a14:useLocalDpi xmlns:a14="http://schemas.microsoft.com/office/drawing/2010/main" val="0"/>
              </a:ext>
            </a:extLst>
          </a:blip>
          <a:srcRect t="69313"/>
          <a:stretch/>
        </p:blipFill>
        <p:spPr>
          <a:xfrm>
            <a:off x="8395521" y="5480634"/>
            <a:ext cx="3530243" cy="677086"/>
          </a:xfrm>
          <a:prstGeom prst="rect">
            <a:avLst/>
          </a:prstGeom>
        </p:spPr>
      </p:pic>
    </p:spTree>
    <p:extLst>
      <p:ext uri="{BB962C8B-B14F-4D97-AF65-F5344CB8AC3E}">
        <p14:creationId xmlns:p14="http://schemas.microsoft.com/office/powerpoint/2010/main" val="2250297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fade">
                                      <p:cBhvr>
                                        <p:cTn id="24" dur="500"/>
                                        <p:tgtEl>
                                          <p:spTgt spid="60"/>
                                        </p:tgtEl>
                                      </p:cBhvr>
                                    </p:animEffect>
                                  </p:childTnLst>
                                </p:cTn>
                              </p:par>
                              <p:par>
                                <p:cTn id="25" presetID="10"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nodeType="with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59" grpId="0" animBg="1"/>
      <p:bldP spid="6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3C1034D9-8C30-4475-ADA9-4BC5AF9CEBEB}"/>
              </a:ext>
            </a:extLst>
          </p:cNvPr>
          <p:cNvSpPr/>
          <p:nvPr/>
        </p:nvSpPr>
        <p:spPr>
          <a:xfrm rot="5400000">
            <a:off x="3653747" y="-2108709"/>
            <a:ext cx="4898393" cy="11645639"/>
          </a:xfrm>
          <a:prstGeom prst="rect">
            <a:avLst/>
          </a:prstGeom>
          <a:solidFill>
            <a:srgbClr val="F7F7F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rgbClr val="F0F0F0"/>
              </a:solidFill>
              <a:latin typeface="+mj-lt"/>
            </a:endParaRPr>
          </a:p>
        </p:txBody>
      </p:sp>
      <p:pic>
        <p:nvPicPr>
          <p:cNvPr id="43" name="Picture 42">
            <a:extLst>
              <a:ext uri="{FF2B5EF4-FFF2-40B4-BE49-F238E27FC236}">
                <a16:creationId xmlns:a16="http://schemas.microsoft.com/office/drawing/2014/main" id="{2D0A6F93-128B-4248-AB10-46D99A6F29FB}"/>
              </a:ext>
            </a:extLst>
          </p:cNvPr>
          <p:cNvPicPr>
            <a:picLocks noChangeAspect="1"/>
          </p:cNvPicPr>
          <p:nvPr/>
        </p:nvPicPr>
        <p:blipFill rotWithShape="1">
          <a:blip r:embed="rId2">
            <a:extLst>
              <a:ext uri="{28A0092B-C50C-407E-A947-70E740481C1C}">
                <a14:useLocalDpi xmlns:a14="http://schemas.microsoft.com/office/drawing/2010/main" val="0"/>
              </a:ext>
            </a:extLst>
          </a:blip>
          <a:srcRect l="29705" t="17760" r="18306" b="8714"/>
          <a:stretch/>
        </p:blipFill>
        <p:spPr>
          <a:xfrm>
            <a:off x="6410324" y="1266825"/>
            <a:ext cx="5515441" cy="4896481"/>
          </a:xfrm>
          <a:prstGeom prst="rect">
            <a:avLst/>
          </a:prstGeom>
        </p:spPr>
      </p:pic>
      <p:graphicFrame>
        <p:nvGraphicFramePr>
          <p:cNvPr id="2" name="Table 1">
            <a:extLst>
              <a:ext uri="{FF2B5EF4-FFF2-40B4-BE49-F238E27FC236}">
                <a16:creationId xmlns:a16="http://schemas.microsoft.com/office/drawing/2014/main" id="{731CC9B8-D9D2-4AC4-971B-06C56C1911B3}"/>
              </a:ext>
            </a:extLst>
          </p:cNvPr>
          <p:cNvGraphicFramePr>
            <a:graphicFrameLocks noGrp="1"/>
          </p:cNvGraphicFramePr>
          <p:nvPr>
            <p:extLst>
              <p:ext uri="{D42A27DB-BD31-4B8C-83A1-F6EECF244321}">
                <p14:modId xmlns:p14="http://schemas.microsoft.com/office/powerpoint/2010/main" val="1265536566"/>
              </p:ext>
            </p:extLst>
          </p:nvPr>
        </p:nvGraphicFramePr>
        <p:xfrm>
          <a:off x="130969" y="6482291"/>
          <a:ext cx="11930063" cy="370840"/>
        </p:xfrm>
        <a:graphic>
          <a:graphicData uri="http://schemas.openxmlformats.org/drawingml/2006/table">
            <a:tbl>
              <a:tblPr firstRow="1" bandRow="1">
                <a:tableStyleId>{5C22544A-7EE6-4342-B048-85BDC9FD1C3A}</a:tableStyleId>
              </a:tblPr>
              <a:tblGrid>
                <a:gridCol w="10994928">
                  <a:extLst>
                    <a:ext uri="{9D8B030D-6E8A-4147-A177-3AD203B41FA5}">
                      <a16:colId xmlns:a16="http://schemas.microsoft.com/office/drawing/2014/main" val="1547589924"/>
                    </a:ext>
                  </a:extLst>
                </a:gridCol>
                <a:gridCol w="935135">
                  <a:extLst>
                    <a:ext uri="{9D8B030D-6E8A-4147-A177-3AD203B41FA5}">
                      <a16:colId xmlns:a16="http://schemas.microsoft.com/office/drawing/2014/main" val="3562895224"/>
                    </a:ext>
                  </a:extLst>
                </a:gridCol>
              </a:tblGrid>
              <a:tr h="370840">
                <a:tc>
                  <a:txBody>
                    <a:bodyPr/>
                    <a:lstStyle/>
                    <a:p>
                      <a:pPr algn="l"/>
                      <a:r>
                        <a:rPr lang="en-US" altLang="zh-TW" sz="1600" dirty="0">
                          <a:solidFill>
                            <a:schemeClr val="bg1">
                              <a:lumMod val="85000"/>
                            </a:schemeClr>
                          </a:solidFill>
                          <a:latin typeface="+mn-lt"/>
                        </a:rPr>
                        <a:t>Situation Analysis</a:t>
                      </a:r>
                      <a:r>
                        <a:rPr lang="zh-TW" altLang="en-US" sz="1600" dirty="0">
                          <a:solidFill>
                            <a:schemeClr val="bg1">
                              <a:lumMod val="85000"/>
                            </a:schemeClr>
                          </a:solidFill>
                          <a:latin typeface="+mn-lt"/>
                        </a:rPr>
                        <a:t> </a:t>
                      </a:r>
                      <a:r>
                        <a:rPr lang="en-US" altLang="zh-TW" sz="1600" dirty="0">
                          <a:solidFill>
                            <a:schemeClr val="bg1">
                              <a:lumMod val="85000"/>
                            </a:schemeClr>
                          </a:solidFill>
                          <a:latin typeface="+mn-lt"/>
                        </a:rPr>
                        <a:t>|</a:t>
                      </a:r>
                      <a:r>
                        <a:rPr lang="zh-TW" altLang="en-US" sz="1600" dirty="0">
                          <a:solidFill>
                            <a:schemeClr val="bg1">
                              <a:lumMod val="85000"/>
                            </a:schemeClr>
                          </a:solidFill>
                          <a:latin typeface="+mn-lt"/>
                        </a:rPr>
                        <a:t> </a:t>
                      </a:r>
                      <a:r>
                        <a:rPr lang="en-US" altLang="zh-TW" sz="1600" dirty="0">
                          <a:solidFill>
                            <a:schemeClr val="bg1">
                              <a:lumMod val="85000"/>
                            </a:schemeClr>
                          </a:solidFill>
                          <a:latin typeface="+mn-lt"/>
                        </a:rPr>
                        <a:t>Technological Synergy |</a:t>
                      </a:r>
                      <a:r>
                        <a:rPr lang="zh-TW" altLang="en-US" sz="1600" dirty="0">
                          <a:solidFill>
                            <a:schemeClr val="bg1">
                              <a:lumMod val="85000"/>
                            </a:schemeClr>
                          </a:solidFill>
                          <a:latin typeface="+mn-lt"/>
                        </a:rPr>
                        <a:t> </a:t>
                      </a:r>
                      <a:r>
                        <a:rPr lang="en-US" altLang="zh-TW" sz="1600" dirty="0">
                          <a:solidFill>
                            <a:schemeClr val="bg1">
                              <a:lumMod val="85000"/>
                            </a:schemeClr>
                          </a:solidFill>
                          <a:latin typeface="+mn-lt"/>
                        </a:rPr>
                        <a:t>Operational Synergy |</a:t>
                      </a:r>
                      <a:r>
                        <a:rPr lang="zh-TW" altLang="en-US" sz="1600" dirty="0">
                          <a:solidFill>
                            <a:schemeClr val="bg1">
                              <a:lumMod val="85000"/>
                            </a:schemeClr>
                          </a:solidFill>
                          <a:latin typeface="+mn-lt"/>
                        </a:rPr>
                        <a:t> </a:t>
                      </a:r>
                      <a:r>
                        <a:rPr lang="en-US" altLang="zh-TW" sz="1600" dirty="0">
                          <a:solidFill>
                            <a:srgbClr val="A43725"/>
                          </a:solidFill>
                          <a:latin typeface="+mn-lt"/>
                        </a:rPr>
                        <a:t>Implementation and Benefits</a:t>
                      </a:r>
                      <a:endParaRPr lang="zh-TW" altLang="en-US" sz="1600" dirty="0">
                        <a:solidFill>
                          <a:srgbClr val="A43725"/>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altLang="zh-TW" sz="1600" dirty="0">
                          <a:solidFill>
                            <a:srgbClr val="A43725"/>
                          </a:solidFill>
                          <a:latin typeface="+mn-lt"/>
                        </a:rPr>
                        <a:t>Page 15</a:t>
                      </a:r>
                      <a:endParaRPr lang="zh-TW" altLang="en-US" sz="1600" dirty="0">
                        <a:solidFill>
                          <a:srgbClr val="A43725"/>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7840695"/>
                  </a:ext>
                </a:extLst>
              </a:tr>
            </a:tbl>
          </a:graphicData>
        </a:graphic>
      </p:graphicFrame>
      <p:cxnSp>
        <p:nvCxnSpPr>
          <p:cNvPr id="3" name="Straight Connector 2">
            <a:extLst>
              <a:ext uri="{FF2B5EF4-FFF2-40B4-BE49-F238E27FC236}">
                <a16:creationId xmlns:a16="http://schemas.microsoft.com/office/drawing/2014/main" id="{CE25E008-8E04-4A4E-A50B-BB062A1C51B9}"/>
              </a:ext>
            </a:extLst>
          </p:cNvPr>
          <p:cNvCxnSpPr>
            <a:cxnSpLocks/>
          </p:cNvCxnSpPr>
          <p:nvPr/>
        </p:nvCxnSpPr>
        <p:spPr>
          <a:xfrm>
            <a:off x="0" y="6463241"/>
            <a:ext cx="12204000" cy="0"/>
          </a:xfrm>
          <a:prstGeom prst="line">
            <a:avLst/>
          </a:prstGeom>
          <a:ln w="9525">
            <a:solidFill>
              <a:srgbClr val="990000"/>
            </a:solidFill>
          </a:ln>
          <a:effectLst/>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D83169C-8C10-4350-A15E-3B5CB4912A0E}"/>
              </a:ext>
            </a:extLst>
          </p:cNvPr>
          <p:cNvGrpSpPr/>
          <p:nvPr/>
        </p:nvGrpSpPr>
        <p:grpSpPr>
          <a:xfrm>
            <a:off x="9874849" y="87287"/>
            <a:ext cx="2230065" cy="576000"/>
            <a:chOff x="9552360" y="268262"/>
            <a:chExt cx="2230065" cy="576000"/>
          </a:xfrm>
        </p:grpSpPr>
        <p:pic>
          <p:nvPicPr>
            <p:cNvPr id="5" name="Graphic 4">
              <a:extLst>
                <a:ext uri="{FF2B5EF4-FFF2-40B4-BE49-F238E27FC236}">
                  <a16:creationId xmlns:a16="http://schemas.microsoft.com/office/drawing/2014/main" id="{4921D831-C599-45EC-9453-C53FE15E8146}"/>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2802" r="12644" b="9600"/>
            <a:stretch/>
          </p:blipFill>
          <p:spPr>
            <a:xfrm rot="-180000">
              <a:off x="9552360" y="268262"/>
              <a:ext cx="504637" cy="576000"/>
            </a:xfrm>
            <a:prstGeom prst="rect">
              <a:avLst/>
            </a:prstGeom>
          </p:spPr>
        </p:pic>
        <p:sp>
          <p:nvSpPr>
            <p:cNvPr id="7" name="TextBox 6">
              <a:extLst>
                <a:ext uri="{FF2B5EF4-FFF2-40B4-BE49-F238E27FC236}">
                  <a16:creationId xmlns:a16="http://schemas.microsoft.com/office/drawing/2014/main" id="{607B1CFA-65AC-4312-863E-6543406F315E}"/>
                </a:ext>
              </a:extLst>
            </p:cNvPr>
            <p:cNvSpPr txBox="1"/>
            <p:nvPr/>
          </p:nvSpPr>
          <p:spPr>
            <a:xfrm>
              <a:off x="10071723" y="349795"/>
              <a:ext cx="1710702" cy="412934"/>
            </a:xfrm>
            <a:prstGeom prst="rect">
              <a:avLst/>
            </a:prstGeom>
            <a:noFill/>
          </p:spPr>
          <p:txBody>
            <a:bodyPr wrap="square" rtlCol="0" anchor="b">
              <a:spAutoFit/>
            </a:bodyPr>
            <a:lstStyle/>
            <a:p>
              <a:pPr>
                <a:lnSpc>
                  <a:spcPts val="2500"/>
                </a:lnSpc>
              </a:pPr>
              <a:r>
                <a:rPr lang="en-US" altLang="zh-TW" sz="2400" b="1" dirty="0">
                  <a:solidFill>
                    <a:srgbClr val="A43725"/>
                  </a:solidFill>
                  <a:cs typeface="Arial" panose="020B0604020202020204" pitchFamily="34" charset="0"/>
                </a:rPr>
                <a:t>ELITE BANK</a:t>
              </a:r>
              <a:endParaRPr lang="zh-TW" altLang="en-US" sz="2400" b="1" dirty="0">
                <a:solidFill>
                  <a:srgbClr val="A43725"/>
                </a:solidFill>
                <a:cs typeface="Arial" panose="020B0604020202020204" pitchFamily="34" charset="0"/>
              </a:endParaRPr>
            </a:p>
          </p:txBody>
        </p:sp>
      </p:grpSp>
      <p:cxnSp>
        <p:nvCxnSpPr>
          <p:cNvPr id="9" name="Straight Connector 8">
            <a:extLst>
              <a:ext uri="{FF2B5EF4-FFF2-40B4-BE49-F238E27FC236}">
                <a16:creationId xmlns:a16="http://schemas.microsoft.com/office/drawing/2014/main" id="{D132EE42-51B7-4259-A415-A888CB573514}"/>
              </a:ext>
            </a:extLst>
          </p:cNvPr>
          <p:cNvCxnSpPr>
            <a:cxnSpLocks/>
          </p:cNvCxnSpPr>
          <p:nvPr/>
        </p:nvCxnSpPr>
        <p:spPr>
          <a:xfrm>
            <a:off x="-12000" y="748241"/>
            <a:ext cx="12204000" cy="0"/>
          </a:xfrm>
          <a:prstGeom prst="line">
            <a:avLst/>
          </a:prstGeom>
          <a:ln w="9525">
            <a:solidFill>
              <a:srgbClr val="990000"/>
            </a:solidFill>
          </a:ln>
          <a:effectLst/>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C227BE5-D5BD-4A69-961D-A7732FD93500}"/>
              </a:ext>
            </a:extLst>
          </p:cNvPr>
          <p:cNvSpPr/>
          <p:nvPr/>
        </p:nvSpPr>
        <p:spPr>
          <a:xfrm>
            <a:off x="130969" y="84524"/>
            <a:ext cx="149158" cy="580473"/>
          </a:xfrm>
          <a:prstGeom prst="rect">
            <a:avLst/>
          </a:prstGeom>
          <a:solidFill>
            <a:srgbClr val="E7E7E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rgbClr val="E71D1C"/>
              </a:solidFill>
              <a:latin typeface="+mj-lt"/>
            </a:endParaRPr>
          </a:p>
        </p:txBody>
      </p:sp>
      <p:sp>
        <p:nvSpPr>
          <p:cNvPr id="12" name="Title 1">
            <a:extLst>
              <a:ext uri="{FF2B5EF4-FFF2-40B4-BE49-F238E27FC236}">
                <a16:creationId xmlns:a16="http://schemas.microsoft.com/office/drawing/2014/main" id="{2A463884-BEA3-4A2D-B7CA-84B46E5E4281}"/>
              </a:ext>
            </a:extLst>
          </p:cNvPr>
          <p:cNvSpPr txBox="1">
            <a:spLocks/>
          </p:cNvSpPr>
          <p:nvPr/>
        </p:nvSpPr>
        <p:spPr>
          <a:xfrm>
            <a:off x="280127" y="52497"/>
            <a:ext cx="10080625" cy="644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0"/>
              </a:spcAft>
            </a:pPr>
            <a:r>
              <a:rPr lang="en-US" altLang="zh-TW" sz="2400" b="1" dirty="0">
                <a:solidFill>
                  <a:srgbClr val="585148"/>
                </a:solidFill>
                <a:latin typeface="+mn-lt"/>
              </a:rPr>
              <a:t>Risk Assessment and Mitigation Planning</a:t>
            </a:r>
            <a:endParaRPr lang="zh-TW" altLang="zh-TW" sz="2400" b="1" kern="100" dirty="0">
              <a:solidFill>
                <a:srgbClr val="585148"/>
              </a:solidFill>
              <a:latin typeface="+mn-lt"/>
            </a:endParaRPr>
          </a:p>
        </p:txBody>
      </p:sp>
      <p:sp>
        <p:nvSpPr>
          <p:cNvPr id="4" name="Rectangle 3">
            <a:extLst>
              <a:ext uri="{FF2B5EF4-FFF2-40B4-BE49-F238E27FC236}">
                <a16:creationId xmlns:a16="http://schemas.microsoft.com/office/drawing/2014/main" id="{C604DDE0-E1B3-4271-ACA4-E2E8BCC15B86}"/>
              </a:ext>
            </a:extLst>
          </p:cNvPr>
          <p:cNvSpPr/>
          <p:nvPr/>
        </p:nvSpPr>
        <p:spPr>
          <a:xfrm>
            <a:off x="280125" y="6196972"/>
            <a:ext cx="11645640" cy="246221"/>
          </a:xfrm>
          <a:prstGeom prst="rect">
            <a:avLst/>
          </a:prstGeom>
        </p:spPr>
        <p:txBody>
          <a:bodyPr wrap="square" anchor="ctr">
            <a:spAutoFit/>
          </a:bodyPr>
          <a:lstStyle/>
          <a:p>
            <a:r>
              <a:rPr lang="en-US" altLang="zh-TW" sz="1000" b="1" dirty="0">
                <a:solidFill>
                  <a:srgbClr val="585148"/>
                </a:solidFill>
              </a:rPr>
              <a:t>Source: </a:t>
            </a:r>
            <a:r>
              <a:rPr lang="en-US" altLang="zh-TW" sz="1000" dirty="0">
                <a:solidFill>
                  <a:srgbClr val="585148"/>
                </a:solidFill>
              </a:rPr>
              <a:t>Nomura, Citibank, The Institute of Risk Management , Elite Bank Analysis</a:t>
            </a:r>
            <a:endParaRPr lang="en-US" altLang="zh-TW" sz="1000" b="1" dirty="0">
              <a:solidFill>
                <a:srgbClr val="585148"/>
              </a:solidFill>
              <a:cs typeface="Arial" panose="020B0604020202020204" pitchFamily="34" charset="0"/>
            </a:endParaRPr>
          </a:p>
        </p:txBody>
      </p:sp>
      <p:sp>
        <p:nvSpPr>
          <p:cNvPr id="59" name="Rectangle 58">
            <a:extLst>
              <a:ext uri="{FF2B5EF4-FFF2-40B4-BE49-F238E27FC236}">
                <a16:creationId xmlns:a16="http://schemas.microsoft.com/office/drawing/2014/main" id="{B3CB0D04-9EC8-43E2-AFEE-ACFF616E9E2E}"/>
              </a:ext>
            </a:extLst>
          </p:cNvPr>
          <p:cNvSpPr/>
          <p:nvPr/>
        </p:nvSpPr>
        <p:spPr>
          <a:xfrm>
            <a:off x="280125" y="914729"/>
            <a:ext cx="11645639" cy="350185"/>
          </a:xfrm>
          <a:prstGeom prst="rect">
            <a:avLst/>
          </a:prstGeom>
          <a:solidFill>
            <a:srgbClr val="E8C76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a:solidFill>
                  <a:srgbClr val="585148"/>
                </a:solidFill>
              </a:rPr>
              <a:t>We Foresee | We Act | We Overcome</a:t>
            </a:r>
          </a:p>
        </p:txBody>
      </p:sp>
      <p:sp>
        <p:nvSpPr>
          <p:cNvPr id="6" name="Rectangle 5">
            <a:extLst>
              <a:ext uri="{FF2B5EF4-FFF2-40B4-BE49-F238E27FC236}">
                <a16:creationId xmlns:a16="http://schemas.microsoft.com/office/drawing/2014/main" id="{521098BB-A6BF-4593-80B2-11AA1A4C0EFC}"/>
              </a:ext>
            </a:extLst>
          </p:cNvPr>
          <p:cNvSpPr/>
          <p:nvPr/>
        </p:nvSpPr>
        <p:spPr>
          <a:xfrm>
            <a:off x="6410324" y="4019550"/>
            <a:ext cx="5515438" cy="2143756"/>
          </a:xfrm>
          <a:prstGeom prst="rect">
            <a:avLst/>
          </a:prstGeom>
          <a:gradFill flip="none" rotWithShape="1">
            <a:gsLst>
              <a:gs pos="68000">
                <a:schemeClr val="bg1">
                  <a:alpha val="96000"/>
                </a:schemeClr>
              </a:gs>
              <a:gs pos="100000">
                <a:schemeClr val="bg1"/>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40" name="Picture 3" descr="F:\Trabajos\Envato\Graphic River\Duckson\Elements\laptop.png">
            <a:extLst>
              <a:ext uri="{FF2B5EF4-FFF2-40B4-BE49-F238E27FC236}">
                <a16:creationId xmlns:a16="http://schemas.microsoft.com/office/drawing/2014/main" id="{E6FADBB6-F013-4A8C-AC1F-98867E5E52B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5900"/>
                    </a14:imgEffect>
                  </a14:imgLayer>
                </a14:imgProps>
              </a:ext>
              <a:ext uri="{28A0092B-C50C-407E-A947-70E740481C1C}">
                <a14:useLocalDpi xmlns:a14="http://schemas.microsoft.com/office/drawing/2010/main" val="0"/>
              </a:ext>
            </a:extLst>
          </a:blip>
          <a:srcRect/>
          <a:stretch>
            <a:fillRect/>
          </a:stretch>
        </p:blipFill>
        <p:spPr bwMode="auto">
          <a:xfrm>
            <a:off x="7006480" y="1923032"/>
            <a:ext cx="4323119" cy="2417213"/>
          </a:xfrm>
          <a:prstGeom prst="rect">
            <a:avLst/>
          </a:prstGeom>
          <a:noFill/>
          <a:extLst>
            <a:ext uri="{909E8E84-426E-40dd-AFC4-6F175D3DCCD1}">
              <a14:hiddenFill xmlns:a14="http://schemas.microsoft.com/office/drawing/2010/main" xmlns="">
                <a:solidFill>
                  <a:srgbClr val="FFFFFF"/>
                </a:solidFill>
              </a14:hiddenFill>
            </a:ext>
          </a:extLst>
        </p:spPr>
      </p:pic>
      <p:grpSp>
        <p:nvGrpSpPr>
          <p:cNvPr id="44" name="Group 43">
            <a:extLst>
              <a:ext uri="{FF2B5EF4-FFF2-40B4-BE49-F238E27FC236}">
                <a16:creationId xmlns:a16="http://schemas.microsoft.com/office/drawing/2014/main" id="{F58BEEE3-895F-4045-83C4-D8F5A21164C5}"/>
              </a:ext>
            </a:extLst>
          </p:cNvPr>
          <p:cNvGrpSpPr/>
          <p:nvPr/>
        </p:nvGrpSpPr>
        <p:grpSpPr>
          <a:xfrm>
            <a:off x="7030899" y="4293988"/>
            <a:ext cx="4274281" cy="1881943"/>
            <a:chOff x="171944" y="4351535"/>
            <a:chExt cx="4274281" cy="1881943"/>
          </a:xfrm>
        </p:grpSpPr>
        <p:grpSp>
          <p:nvGrpSpPr>
            <p:cNvPr id="45" name="Group 44">
              <a:extLst>
                <a:ext uri="{FF2B5EF4-FFF2-40B4-BE49-F238E27FC236}">
                  <a16:creationId xmlns:a16="http://schemas.microsoft.com/office/drawing/2014/main" id="{7C391130-16E2-4D98-B9C1-27106ACFB4FB}"/>
                </a:ext>
              </a:extLst>
            </p:cNvPr>
            <p:cNvGrpSpPr/>
            <p:nvPr/>
          </p:nvGrpSpPr>
          <p:grpSpPr>
            <a:xfrm>
              <a:off x="171944" y="4351535"/>
              <a:ext cx="2189154" cy="1881943"/>
              <a:chOff x="-614114" y="4351535"/>
              <a:chExt cx="2189154" cy="1881943"/>
            </a:xfrm>
          </p:grpSpPr>
          <p:sp>
            <p:nvSpPr>
              <p:cNvPr id="53" name="TextBox 52">
                <a:extLst>
                  <a:ext uri="{FF2B5EF4-FFF2-40B4-BE49-F238E27FC236}">
                    <a16:creationId xmlns:a16="http://schemas.microsoft.com/office/drawing/2014/main" id="{EF6200FA-056A-483C-A03D-4A3AE7BE05CA}"/>
                  </a:ext>
                </a:extLst>
              </p:cNvPr>
              <p:cNvSpPr txBox="1"/>
              <p:nvPr/>
            </p:nvSpPr>
            <p:spPr>
              <a:xfrm>
                <a:off x="-251562" y="5286895"/>
                <a:ext cx="1464055" cy="338554"/>
              </a:xfrm>
              <a:prstGeom prst="rect">
                <a:avLst/>
              </a:prstGeom>
              <a:noFill/>
            </p:spPr>
            <p:txBody>
              <a:bodyPr wrap="none" rtlCol="0" anchor="ctr">
                <a:spAutoFit/>
              </a:bodyPr>
              <a:lstStyle/>
              <a:p>
                <a:pPr algn="ctr"/>
                <a:r>
                  <a:rPr lang="en-HK" sz="1600" b="1" dirty="0">
                    <a:solidFill>
                      <a:srgbClr val="585148"/>
                    </a:solidFill>
                  </a:rPr>
                  <a:t>Quality Service</a:t>
                </a:r>
                <a:endParaRPr lang="id-ID" sz="1600" b="1" dirty="0">
                  <a:solidFill>
                    <a:srgbClr val="585148"/>
                  </a:solidFill>
                </a:endParaRPr>
              </a:p>
            </p:txBody>
          </p:sp>
          <p:sp>
            <p:nvSpPr>
              <p:cNvPr id="54" name="Rectangle 53">
                <a:extLst>
                  <a:ext uri="{FF2B5EF4-FFF2-40B4-BE49-F238E27FC236}">
                    <a16:creationId xmlns:a16="http://schemas.microsoft.com/office/drawing/2014/main" id="{3EFE4B88-676C-462C-B5C4-1B5775EB2486}"/>
                  </a:ext>
                </a:extLst>
              </p:cNvPr>
              <p:cNvSpPr/>
              <p:nvPr/>
            </p:nvSpPr>
            <p:spPr>
              <a:xfrm>
                <a:off x="-614114" y="5587147"/>
                <a:ext cx="2189154" cy="646331"/>
              </a:xfrm>
              <a:prstGeom prst="rect">
                <a:avLst/>
              </a:prstGeom>
            </p:spPr>
            <p:txBody>
              <a:bodyPr wrap="square">
                <a:spAutoFit/>
              </a:bodyPr>
              <a:lstStyle/>
              <a:p>
                <a:pPr algn="ctr"/>
                <a:r>
                  <a:rPr lang="en-HK" sz="1200" dirty="0">
                    <a:solidFill>
                      <a:schemeClr val="tx1">
                        <a:lumMod val="50000"/>
                        <a:lumOff val="50000"/>
                      </a:schemeClr>
                    </a:solidFill>
                  </a:rPr>
                  <a:t>Handling of technical </a:t>
                </a:r>
              </a:p>
              <a:p>
                <a:pPr algn="ctr"/>
                <a:r>
                  <a:rPr lang="en-HK" sz="1200" dirty="0">
                    <a:solidFill>
                      <a:schemeClr val="tx1">
                        <a:lumMod val="50000"/>
                        <a:lumOff val="50000"/>
                      </a:schemeClr>
                    </a:solidFill>
                  </a:rPr>
                  <a:t>inquiries, machine learning </a:t>
                </a:r>
              </a:p>
              <a:p>
                <a:pPr algn="ctr"/>
                <a:r>
                  <a:rPr lang="en-HK" sz="1200" dirty="0">
                    <a:solidFill>
                      <a:schemeClr val="tx1">
                        <a:lumMod val="50000"/>
                        <a:lumOff val="50000"/>
                      </a:schemeClr>
                    </a:solidFill>
                  </a:rPr>
                  <a:t>and algorithmic systems</a:t>
                </a:r>
                <a:endParaRPr lang="id-ID" sz="1200" dirty="0">
                  <a:solidFill>
                    <a:schemeClr val="tx1">
                      <a:lumMod val="50000"/>
                      <a:lumOff val="50000"/>
                    </a:schemeClr>
                  </a:solidFill>
                </a:endParaRPr>
              </a:p>
            </p:txBody>
          </p:sp>
          <p:sp>
            <p:nvSpPr>
              <p:cNvPr id="55" name="Oval 54">
                <a:extLst>
                  <a:ext uri="{FF2B5EF4-FFF2-40B4-BE49-F238E27FC236}">
                    <a16:creationId xmlns:a16="http://schemas.microsoft.com/office/drawing/2014/main" id="{4B10D4FD-616E-40BE-8DF0-E54E9683CBC6}"/>
                  </a:ext>
                </a:extLst>
              </p:cNvPr>
              <p:cNvSpPr/>
              <p:nvPr/>
            </p:nvSpPr>
            <p:spPr>
              <a:xfrm>
                <a:off x="18550" y="4351535"/>
                <a:ext cx="923827" cy="923827"/>
              </a:xfrm>
              <a:prstGeom prst="ellipse">
                <a:avLst/>
              </a:prstGeom>
              <a:solidFill>
                <a:srgbClr val="585148"/>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nvGrpSpPr>
              <p:cNvPr id="56" name="Group 55">
                <a:extLst>
                  <a:ext uri="{FF2B5EF4-FFF2-40B4-BE49-F238E27FC236}">
                    <a16:creationId xmlns:a16="http://schemas.microsoft.com/office/drawing/2014/main" id="{9C67BDCE-3CFF-4DA7-B316-15108A5BB62A}"/>
                  </a:ext>
                </a:extLst>
              </p:cNvPr>
              <p:cNvGrpSpPr/>
              <p:nvPr/>
            </p:nvGrpSpPr>
            <p:grpSpPr>
              <a:xfrm>
                <a:off x="270105" y="4619804"/>
                <a:ext cx="422173" cy="356663"/>
                <a:chOff x="13828713" y="2805113"/>
                <a:chExt cx="1381125" cy="1166812"/>
              </a:xfrm>
              <a:solidFill>
                <a:schemeClr val="bg1"/>
              </a:solidFill>
            </p:grpSpPr>
            <p:sp>
              <p:nvSpPr>
                <p:cNvPr id="57" name="Freeform 10">
                  <a:extLst>
                    <a:ext uri="{FF2B5EF4-FFF2-40B4-BE49-F238E27FC236}">
                      <a16:creationId xmlns:a16="http://schemas.microsoft.com/office/drawing/2014/main" id="{26E28E78-F0EE-4BC5-B7D0-76AFD4771860}"/>
                    </a:ext>
                  </a:extLst>
                </p:cNvPr>
                <p:cNvSpPr>
                  <a:spLocks noEditPoints="1"/>
                </p:cNvSpPr>
                <p:nvPr/>
              </p:nvSpPr>
              <p:spPr bwMode="auto">
                <a:xfrm>
                  <a:off x="14173200" y="3109913"/>
                  <a:ext cx="690563" cy="690562"/>
                </a:xfrm>
                <a:custGeom>
                  <a:avLst/>
                  <a:gdLst>
                    <a:gd name="T0" fmla="*/ 92 w 184"/>
                    <a:gd name="T1" fmla="*/ 0 h 184"/>
                    <a:gd name="T2" fmla="*/ 0 w 184"/>
                    <a:gd name="T3" fmla="*/ 92 h 184"/>
                    <a:gd name="T4" fmla="*/ 92 w 184"/>
                    <a:gd name="T5" fmla="*/ 184 h 184"/>
                    <a:gd name="T6" fmla="*/ 184 w 184"/>
                    <a:gd name="T7" fmla="*/ 92 h 184"/>
                    <a:gd name="T8" fmla="*/ 92 w 184"/>
                    <a:gd name="T9" fmla="*/ 0 h 184"/>
                    <a:gd name="T10" fmla="*/ 144 w 184"/>
                    <a:gd name="T11" fmla="*/ 137 h 184"/>
                    <a:gd name="T12" fmla="*/ 47 w 184"/>
                    <a:gd name="T13" fmla="*/ 144 h 184"/>
                    <a:gd name="T14" fmla="*/ 39 w 184"/>
                    <a:gd name="T15" fmla="*/ 47 h 184"/>
                    <a:gd name="T16" fmla="*/ 137 w 184"/>
                    <a:gd name="T17" fmla="*/ 39 h 184"/>
                    <a:gd name="T18" fmla="*/ 144 w 184"/>
                    <a:gd name="T19" fmla="*/ 13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84">
                      <a:moveTo>
                        <a:pt x="92" y="0"/>
                      </a:moveTo>
                      <a:cubicBezTo>
                        <a:pt x="41" y="0"/>
                        <a:pt x="0" y="41"/>
                        <a:pt x="0" y="92"/>
                      </a:cubicBezTo>
                      <a:cubicBezTo>
                        <a:pt x="0" y="143"/>
                        <a:pt x="41" y="184"/>
                        <a:pt x="92" y="184"/>
                      </a:cubicBezTo>
                      <a:cubicBezTo>
                        <a:pt x="143" y="184"/>
                        <a:pt x="184" y="143"/>
                        <a:pt x="184" y="92"/>
                      </a:cubicBezTo>
                      <a:cubicBezTo>
                        <a:pt x="184" y="41"/>
                        <a:pt x="143" y="0"/>
                        <a:pt x="92" y="0"/>
                      </a:cubicBezTo>
                      <a:close/>
                      <a:moveTo>
                        <a:pt x="144" y="137"/>
                      </a:moveTo>
                      <a:cubicBezTo>
                        <a:pt x="119" y="166"/>
                        <a:pt x="76" y="169"/>
                        <a:pt x="47" y="144"/>
                      </a:cubicBezTo>
                      <a:cubicBezTo>
                        <a:pt x="18" y="120"/>
                        <a:pt x="15" y="76"/>
                        <a:pt x="39" y="47"/>
                      </a:cubicBezTo>
                      <a:cubicBezTo>
                        <a:pt x="64" y="18"/>
                        <a:pt x="108" y="15"/>
                        <a:pt x="137" y="39"/>
                      </a:cubicBezTo>
                      <a:cubicBezTo>
                        <a:pt x="166" y="64"/>
                        <a:pt x="169" y="108"/>
                        <a:pt x="144" y="13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 name="Freeform 11">
                  <a:extLst>
                    <a:ext uri="{FF2B5EF4-FFF2-40B4-BE49-F238E27FC236}">
                      <a16:creationId xmlns:a16="http://schemas.microsoft.com/office/drawing/2014/main" id="{94D9BA08-24C3-411D-AE9B-EDD3E5496079}"/>
                    </a:ext>
                  </a:extLst>
                </p:cNvPr>
                <p:cNvSpPr>
                  <a:spLocks/>
                </p:cNvSpPr>
                <p:nvPr/>
              </p:nvSpPr>
              <p:spPr bwMode="auto">
                <a:xfrm>
                  <a:off x="14346238" y="3281363"/>
                  <a:ext cx="195263" cy="195262"/>
                </a:xfrm>
                <a:custGeom>
                  <a:avLst/>
                  <a:gdLst>
                    <a:gd name="T0" fmla="*/ 46 w 52"/>
                    <a:gd name="T1" fmla="*/ 0 h 52"/>
                    <a:gd name="T2" fmla="*/ 0 w 52"/>
                    <a:gd name="T3" fmla="*/ 46 h 52"/>
                    <a:gd name="T4" fmla="*/ 0 w 52"/>
                    <a:gd name="T5" fmla="*/ 46 h 52"/>
                    <a:gd name="T6" fmla="*/ 6 w 52"/>
                    <a:gd name="T7" fmla="*/ 52 h 52"/>
                    <a:gd name="T8" fmla="*/ 11 w 52"/>
                    <a:gd name="T9" fmla="*/ 46 h 52"/>
                    <a:gd name="T10" fmla="*/ 11 w 52"/>
                    <a:gd name="T11" fmla="*/ 46 h 52"/>
                    <a:gd name="T12" fmla="*/ 46 w 52"/>
                    <a:gd name="T13" fmla="*/ 11 h 52"/>
                    <a:gd name="T14" fmla="*/ 52 w 52"/>
                    <a:gd name="T15" fmla="*/ 6 h 52"/>
                    <a:gd name="T16" fmla="*/ 46 w 52"/>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46" y="0"/>
                      </a:moveTo>
                      <a:cubicBezTo>
                        <a:pt x="20" y="0"/>
                        <a:pt x="0" y="20"/>
                        <a:pt x="0" y="46"/>
                      </a:cubicBezTo>
                      <a:cubicBezTo>
                        <a:pt x="0" y="46"/>
                        <a:pt x="0" y="46"/>
                        <a:pt x="0" y="46"/>
                      </a:cubicBezTo>
                      <a:cubicBezTo>
                        <a:pt x="0" y="49"/>
                        <a:pt x="2" y="52"/>
                        <a:pt x="6" y="52"/>
                      </a:cubicBezTo>
                      <a:cubicBezTo>
                        <a:pt x="9" y="52"/>
                        <a:pt x="11" y="49"/>
                        <a:pt x="11" y="46"/>
                      </a:cubicBezTo>
                      <a:cubicBezTo>
                        <a:pt x="11" y="46"/>
                        <a:pt x="11" y="46"/>
                        <a:pt x="11" y="46"/>
                      </a:cubicBezTo>
                      <a:cubicBezTo>
                        <a:pt x="11" y="27"/>
                        <a:pt x="27" y="11"/>
                        <a:pt x="46" y="11"/>
                      </a:cubicBezTo>
                      <a:cubicBezTo>
                        <a:pt x="49" y="11"/>
                        <a:pt x="52" y="9"/>
                        <a:pt x="52" y="6"/>
                      </a:cubicBezTo>
                      <a:cubicBezTo>
                        <a:pt x="52" y="2"/>
                        <a:pt x="49" y="0"/>
                        <a:pt x="4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 name="Freeform 12">
                  <a:extLst>
                    <a:ext uri="{FF2B5EF4-FFF2-40B4-BE49-F238E27FC236}">
                      <a16:creationId xmlns:a16="http://schemas.microsoft.com/office/drawing/2014/main" id="{F265B926-0D6C-44AE-8743-D5F60BF867F1}"/>
                    </a:ext>
                  </a:extLst>
                </p:cNvPr>
                <p:cNvSpPr>
                  <a:spLocks noEditPoints="1"/>
                </p:cNvSpPr>
                <p:nvPr/>
              </p:nvSpPr>
              <p:spPr bwMode="auto">
                <a:xfrm>
                  <a:off x="13828713" y="2805113"/>
                  <a:ext cx="1381125" cy="1166812"/>
                </a:xfrm>
                <a:custGeom>
                  <a:avLst/>
                  <a:gdLst>
                    <a:gd name="T0" fmla="*/ 339 w 368"/>
                    <a:gd name="T1" fmla="*/ 70 h 311"/>
                    <a:gd name="T2" fmla="*/ 289 w 368"/>
                    <a:gd name="T3" fmla="*/ 61 h 311"/>
                    <a:gd name="T4" fmla="*/ 273 w 368"/>
                    <a:gd name="T5" fmla="*/ 22 h 311"/>
                    <a:gd name="T6" fmla="*/ 241 w 368"/>
                    <a:gd name="T7" fmla="*/ 0 h 311"/>
                    <a:gd name="T8" fmla="*/ 126 w 368"/>
                    <a:gd name="T9" fmla="*/ 0 h 311"/>
                    <a:gd name="T10" fmla="*/ 94 w 368"/>
                    <a:gd name="T11" fmla="*/ 22 h 311"/>
                    <a:gd name="T12" fmla="*/ 78 w 368"/>
                    <a:gd name="T13" fmla="*/ 61 h 311"/>
                    <a:gd name="T14" fmla="*/ 29 w 368"/>
                    <a:gd name="T15" fmla="*/ 70 h 311"/>
                    <a:gd name="T16" fmla="*/ 0 w 368"/>
                    <a:gd name="T17" fmla="*/ 104 h 311"/>
                    <a:gd name="T18" fmla="*/ 0 w 368"/>
                    <a:gd name="T19" fmla="*/ 277 h 311"/>
                    <a:gd name="T20" fmla="*/ 34 w 368"/>
                    <a:gd name="T21" fmla="*/ 311 h 311"/>
                    <a:gd name="T22" fmla="*/ 333 w 368"/>
                    <a:gd name="T23" fmla="*/ 311 h 311"/>
                    <a:gd name="T24" fmla="*/ 368 w 368"/>
                    <a:gd name="T25" fmla="*/ 277 h 311"/>
                    <a:gd name="T26" fmla="*/ 368 w 368"/>
                    <a:gd name="T27" fmla="*/ 104 h 311"/>
                    <a:gd name="T28" fmla="*/ 339 w 368"/>
                    <a:gd name="T29" fmla="*/ 70 h 311"/>
                    <a:gd name="T30" fmla="*/ 345 w 368"/>
                    <a:gd name="T31" fmla="*/ 277 h 311"/>
                    <a:gd name="T32" fmla="*/ 333 w 368"/>
                    <a:gd name="T33" fmla="*/ 288 h 311"/>
                    <a:gd name="T34" fmla="*/ 34 w 368"/>
                    <a:gd name="T35" fmla="*/ 288 h 311"/>
                    <a:gd name="T36" fmla="*/ 23 w 368"/>
                    <a:gd name="T37" fmla="*/ 277 h 311"/>
                    <a:gd name="T38" fmla="*/ 23 w 368"/>
                    <a:gd name="T39" fmla="*/ 104 h 311"/>
                    <a:gd name="T40" fmla="*/ 32 w 368"/>
                    <a:gd name="T41" fmla="*/ 92 h 311"/>
                    <a:gd name="T42" fmla="*/ 95 w 368"/>
                    <a:gd name="T43" fmla="*/ 82 h 311"/>
                    <a:gd name="T44" fmla="*/ 116 w 368"/>
                    <a:gd name="T45" fmla="*/ 31 h 311"/>
                    <a:gd name="T46" fmla="*/ 126 w 368"/>
                    <a:gd name="T47" fmla="*/ 23 h 311"/>
                    <a:gd name="T48" fmla="*/ 241 w 368"/>
                    <a:gd name="T49" fmla="*/ 23 h 311"/>
                    <a:gd name="T50" fmla="*/ 252 w 368"/>
                    <a:gd name="T51" fmla="*/ 31 h 311"/>
                    <a:gd name="T52" fmla="*/ 273 w 368"/>
                    <a:gd name="T53" fmla="*/ 82 h 311"/>
                    <a:gd name="T54" fmla="*/ 335 w 368"/>
                    <a:gd name="T55" fmla="*/ 92 h 311"/>
                    <a:gd name="T56" fmla="*/ 345 w 368"/>
                    <a:gd name="T57" fmla="*/ 104 h 311"/>
                    <a:gd name="T58" fmla="*/ 345 w 368"/>
                    <a:gd name="T59" fmla="*/ 277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8" h="311">
                      <a:moveTo>
                        <a:pt x="339" y="70"/>
                      </a:moveTo>
                      <a:cubicBezTo>
                        <a:pt x="289" y="61"/>
                        <a:pt x="289" y="61"/>
                        <a:pt x="289" y="61"/>
                      </a:cubicBezTo>
                      <a:cubicBezTo>
                        <a:pt x="273" y="22"/>
                        <a:pt x="273" y="22"/>
                        <a:pt x="273" y="22"/>
                      </a:cubicBezTo>
                      <a:cubicBezTo>
                        <a:pt x="268" y="9"/>
                        <a:pt x="256" y="0"/>
                        <a:pt x="241" y="0"/>
                      </a:cubicBezTo>
                      <a:cubicBezTo>
                        <a:pt x="126" y="0"/>
                        <a:pt x="126" y="0"/>
                        <a:pt x="126" y="0"/>
                      </a:cubicBezTo>
                      <a:cubicBezTo>
                        <a:pt x="112" y="0"/>
                        <a:pt x="99" y="9"/>
                        <a:pt x="94" y="22"/>
                      </a:cubicBezTo>
                      <a:cubicBezTo>
                        <a:pt x="78" y="61"/>
                        <a:pt x="78" y="61"/>
                        <a:pt x="78" y="61"/>
                      </a:cubicBezTo>
                      <a:cubicBezTo>
                        <a:pt x="29" y="70"/>
                        <a:pt x="29" y="70"/>
                        <a:pt x="29" y="70"/>
                      </a:cubicBezTo>
                      <a:cubicBezTo>
                        <a:pt x="12" y="73"/>
                        <a:pt x="0" y="87"/>
                        <a:pt x="0" y="104"/>
                      </a:cubicBezTo>
                      <a:cubicBezTo>
                        <a:pt x="0" y="277"/>
                        <a:pt x="0" y="277"/>
                        <a:pt x="0" y="277"/>
                      </a:cubicBezTo>
                      <a:cubicBezTo>
                        <a:pt x="0" y="296"/>
                        <a:pt x="15" y="311"/>
                        <a:pt x="34" y="311"/>
                      </a:cubicBezTo>
                      <a:cubicBezTo>
                        <a:pt x="333" y="311"/>
                        <a:pt x="333" y="311"/>
                        <a:pt x="333" y="311"/>
                      </a:cubicBezTo>
                      <a:cubicBezTo>
                        <a:pt x="353" y="311"/>
                        <a:pt x="368" y="296"/>
                        <a:pt x="368" y="277"/>
                      </a:cubicBezTo>
                      <a:cubicBezTo>
                        <a:pt x="368" y="104"/>
                        <a:pt x="368" y="104"/>
                        <a:pt x="368" y="104"/>
                      </a:cubicBezTo>
                      <a:cubicBezTo>
                        <a:pt x="368" y="87"/>
                        <a:pt x="356" y="73"/>
                        <a:pt x="339" y="70"/>
                      </a:cubicBezTo>
                      <a:close/>
                      <a:moveTo>
                        <a:pt x="345" y="277"/>
                      </a:moveTo>
                      <a:cubicBezTo>
                        <a:pt x="345" y="283"/>
                        <a:pt x="340" y="288"/>
                        <a:pt x="333" y="288"/>
                      </a:cubicBezTo>
                      <a:cubicBezTo>
                        <a:pt x="34" y="288"/>
                        <a:pt x="34" y="288"/>
                        <a:pt x="34" y="288"/>
                      </a:cubicBezTo>
                      <a:cubicBezTo>
                        <a:pt x="28" y="288"/>
                        <a:pt x="23" y="283"/>
                        <a:pt x="23" y="277"/>
                      </a:cubicBezTo>
                      <a:cubicBezTo>
                        <a:pt x="23" y="104"/>
                        <a:pt x="23" y="104"/>
                        <a:pt x="23" y="104"/>
                      </a:cubicBezTo>
                      <a:cubicBezTo>
                        <a:pt x="23" y="98"/>
                        <a:pt x="27" y="93"/>
                        <a:pt x="32" y="92"/>
                      </a:cubicBezTo>
                      <a:cubicBezTo>
                        <a:pt x="95" y="82"/>
                        <a:pt x="95" y="82"/>
                        <a:pt x="95" y="82"/>
                      </a:cubicBezTo>
                      <a:cubicBezTo>
                        <a:pt x="116" y="31"/>
                        <a:pt x="116" y="31"/>
                        <a:pt x="116" y="31"/>
                      </a:cubicBezTo>
                      <a:cubicBezTo>
                        <a:pt x="117" y="26"/>
                        <a:pt x="122" y="23"/>
                        <a:pt x="126" y="23"/>
                      </a:cubicBezTo>
                      <a:cubicBezTo>
                        <a:pt x="241" y="23"/>
                        <a:pt x="241" y="23"/>
                        <a:pt x="241" y="23"/>
                      </a:cubicBezTo>
                      <a:cubicBezTo>
                        <a:pt x="246" y="23"/>
                        <a:pt x="250" y="26"/>
                        <a:pt x="252" y="31"/>
                      </a:cubicBezTo>
                      <a:cubicBezTo>
                        <a:pt x="273" y="82"/>
                        <a:pt x="273" y="82"/>
                        <a:pt x="273" y="82"/>
                      </a:cubicBezTo>
                      <a:cubicBezTo>
                        <a:pt x="335" y="92"/>
                        <a:pt x="335" y="92"/>
                        <a:pt x="335" y="92"/>
                      </a:cubicBezTo>
                      <a:cubicBezTo>
                        <a:pt x="341" y="93"/>
                        <a:pt x="345" y="98"/>
                        <a:pt x="345" y="104"/>
                      </a:cubicBezTo>
                      <a:lnTo>
                        <a:pt x="345" y="27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46" name="Group 45">
              <a:extLst>
                <a:ext uri="{FF2B5EF4-FFF2-40B4-BE49-F238E27FC236}">
                  <a16:creationId xmlns:a16="http://schemas.microsoft.com/office/drawing/2014/main" id="{099D12F9-848A-4FC7-946F-C0942F5B39CB}"/>
                </a:ext>
              </a:extLst>
            </p:cNvPr>
            <p:cNvGrpSpPr/>
            <p:nvPr/>
          </p:nvGrpSpPr>
          <p:grpSpPr>
            <a:xfrm>
              <a:off x="2413698" y="4365239"/>
              <a:ext cx="2032527" cy="1866442"/>
              <a:chOff x="6361580" y="4351535"/>
              <a:chExt cx="2032527" cy="1866442"/>
            </a:xfrm>
          </p:grpSpPr>
          <p:sp>
            <p:nvSpPr>
              <p:cNvPr id="47" name="TextBox 46">
                <a:extLst>
                  <a:ext uri="{FF2B5EF4-FFF2-40B4-BE49-F238E27FC236}">
                    <a16:creationId xmlns:a16="http://schemas.microsoft.com/office/drawing/2014/main" id="{4DDCC18A-F035-4D9B-8186-847A01A666C3}"/>
                  </a:ext>
                </a:extLst>
              </p:cNvPr>
              <p:cNvSpPr txBox="1"/>
              <p:nvPr/>
            </p:nvSpPr>
            <p:spPr>
              <a:xfrm>
                <a:off x="6708450" y="5275362"/>
                <a:ext cx="1354538" cy="338554"/>
              </a:xfrm>
              <a:prstGeom prst="rect">
                <a:avLst/>
              </a:prstGeom>
              <a:noFill/>
            </p:spPr>
            <p:txBody>
              <a:bodyPr wrap="none" rtlCol="0">
                <a:spAutoFit/>
              </a:bodyPr>
              <a:lstStyle/>
              <a:p>
                <a:pPr algn="ctr"/>
                <a:r>
                  <a:rPr lang="en-HK" sz="1600" b="1" dirty="0">
                    <a:solidFill>
                      <a:srgbClr val="A43725"/>
                    </a:solidFill>
                  </a:rPr>
                  <a:t>Enhancement</a:t>
                </a:r>
                <a:endParaRPr lang="id-ID" sz="1600" b="1" dirty="0">
                  <a:solidFill>
                    <a:srgbClr val="A43725"/>
                  </a:solidFill>
                </a:endParaRPr>
              </a:p>
            </p:txBody>
          </p:sp>
          <p:sp>
            <p:nvSpPr>
              <p:cNvPr id="48" name="Rectangle 47">
                <a:extLst>
                  <a:ext uri="{FF2B5EF4-FFF2-40B4-BE49-F238E27FC236}">
                    <a16:creationId xmlns:a16="http://schemas.microsoft.com/office/drawing/2014/main" id="{EDB0A65B-2CBE-432D-A646-7F9117CC406C}"/>
                  </a:ext>
                </a:extLst>
              </p:cNvPr>
              <p:cNvSpPr/>
              <p:nvPr/>
            </p:nvSpPr>
            <p:spPr>
              <a:xfrm>
                <a:off x="6361580" y="5571646"/>
                <a:ext cx="2032527" cy="646331"/>
              </a:xfrm>
              <a:prstGeom prst="rect">
                <a:avLst/>
              </a:prstGeom>
            </p:spPr>
            <p:txBody>
              <a:bodyPr wrap="square">
                <a:spAutoFit/>
              </a:bodyPr>
              <a:lstStyle/>
              <a:p>
                <a:pPr algn="ctr"/>
                <a:r>
                  <a:rPr lang="en-HK" sz="1200" dirty="0">
                    <a:solidFill>
                      <a:schemeClr val="tx1">
                        <a:lumMod val="50000"/>
                        <a:lumOff val="50000"/>
                      </a:schemeClr>
                    </a:solidFill>
                  </a:rPr>
                  <a:t>Internal relationship management, complaint follow-up and evaluation</a:t>
                </a:r>
                <a:endParaRPr lang="id-ID" sz="1200" dirty="0">
                  <a:solidFill>
                    <a:schemeClr val="tx1">
                      <a:lumMod val="50000"/>
                      <a:lumOff val="50000"/>
                    </a:schemeClr>
                  </a:solidFill>
                </a:endParaRPr>
              </a:p>
            </p:txBody>
          </p:sp>
          <p:sp>
            <p:nvSpPr>
              <p:cNvPr id="49" name="Oval 48">
                <a:extLst>
                  <a:ext uri="{FF2B5EF4-FFF2-40B4-BE49-F238E27FC236}">
                    <a16:creationId xmlns:a16="http://schemas.microsoft.com/office/drawing/2014/main" id="{76A908CB-4198-433F-AD7E-E8AA2EA22BFB}"/>
                  </a:ext>
                </a:extLst>
              </p:cNvPr>
              <p:cNvSpPr/>
              <p:nvPr/>
            </p:nvSpPr>
            <p:spPr>
              <a:xfrm>
                <a:off x="6923806" y="4351535"/>
                <a:ext cx="923827" cy="923827"/>
              </a:xfrm>
              <a:prstGeom prst="ellipse">
                <a:avLst/>
              </a:prstGeom>
              <a:solidFill>
                <a:srgbClr val="A43725"/>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50" name="Group 49">
                <a:extLst>
                  <a:ext uri="{FF2B5EF4-FFF2-40B4-BE49-F238E27FC236}">
                    <a16:creationId xmlns:a16="http://schemas.microsoft.com/office/drawing/2014/main" id="{3EACDE4A-0244-4F6F-84CF-36A128D6C005}"/>
                  </a:ext>
                </a:extLst>
              </p:cNvPr>
              <p:cNvGrpSpPr/>
              <p:nvPr/>
            </p:nvGrpSpPr>
            <p:grpSpPr>
              <a:xfrm>
                <a:off x="7173905" y="4628323"/>
                <a:ext cx="423629" cy="370251"/>
                <a:chOff x="8296275" y="8293096"/>
                <a:chExt cx="1385888" cy="1211261"/>
              </a:xfrm>
              <a:solidFill>
                <a:schemeClr val="bg1"/>
              </a:solidFill>
            </p:grpSpPr>
            <p:sp>
              <p:nvSpPr>
                <p:cNvPr id="51" name="Freeform 8">
                  <a:extLst>
                    <a:ext uri="{FF2B5EF4-FFF2-40B4-BE49-F238E27FC236}">
                      <a16:creationId xmlns:a16="http://schemas.microsoft.com/office/drawing/2014/main" id="{AAFF417E-9ECE-4C93-9CA8-E8A31C4E4DEA}"/>
                    </a:ext>
                  </a:extLst>
                </p:cNvPr>
                <p:cNvSpPr>
                  <a:spLocks noEditPoints="1"/>
                </p:cNvSpPr>
                <p:nvPr/>
              </p:nvSpPr>
              <p:spPr bwMode="auto">
                <a:xfrm>
                  <a:off x="8296275" y="8293096"/>
                  <a:ext cx="1385888" cy="1211261"/>
                </a:xfrm>
                <a:custGeom>
                  <a:avLst/>
                  <a:gdLst>
                    <a:gd name="T0" fmla="*/ 368 w 369"/>
                    <a:gd name="T1" fmla="*/ 190 h 323"/>
                    <a:gd name="T2" fmla="*/ 322 w 369"/>
                    <a:gd name="T3" fmla="*/ 17 h 323"/>
                    <a:gd name="T4" fmla="*/ 299 w 369"/>
                    <a:gd name="T5" fmla="*/ 0 h 323"/>
                    <a:gd name="T6" fmla="*/ 184 w 369"/>
                    <a:gd name="T7" fmla="*/ 0 h 323"/>
                    <a:gd name="T8" fmla="*/ 69 w 369"/>
                    <a:gd name="T9" fmla="*/ 0 h 323"/>
                    <a:gd name="T10" fmla="*/ 47 w 369"/>
                    <a:gd name="T11" fmla="*/ 17 h 323"/>
                    <a:gd name="T12" fmla="*/ 1 w 369"/>
                    <a:gd name="T13" fmla="*/ 190 h 323"/>
                    <a:gd name="T14" fmla="*/ 0 w 369"/>
                    <a:gd name="T15" fmla="*/ 196 h 323"/>
                    <a:gd name="T16" fmla="*/ 0 w 369"/>
                    <a:gd name="T17" fmla="*/ 276 h 323"/>
                    <a:gd name="T18" fmla="*/ 46 w 369"/>
                    <a:gd name="T19" fmla="*/ 323 h 323"/>
                    <a:gd name="T20" fmla="*/ 323 w 369"/>
                    <a:gd name="T21" fmla="*/ 323 h 323"/>
                    <a:gd name="T22" fmla="*/ 369 w 369"/>
                    <a:gd name="T23" fmla="*/ 276 h 323"/>
                    <a:gd name="T24" fmla="*/ 369 w 369"/>
                    <a:gd name="T25" fmla="*/ 196 h 323"/>
                    <a:gd name="T26" fmla="*/ 368 w 369"/>
                    <a:gd name="T27" fmla="*/ 190 h 323"/>
                    <a:gd name="T28" fmla="*/ 346 w 369"/>
                    <a:gd name="T29" fmla="*/ 276 h 323"/>
                    <a:gd name="T30" fmla="*/ 323 w 369"/>
                    <a:gd name="T31" fmla="*/ 299 h 323"/>
                    <a:gd name="T32" fmla="*/ 46 w 369"/>
                    <a:gd name="T33" fmla="*/ 299 h 323"/>
                    <a:gd name="T34" fmla="*/ 23 w 369"/>
                    <a:gd name="T35" fmla="*/ 276 h 323"/>
                    <a:gd name="T36" fmla="*/ 23 w 369"/>
                    <a:gd name="T37" fmla="*/ 196 h 323"/>
                    <a:gd name="T38" fmla="*/ 69 w 369"/>
                    <a:gd name="T39" fmla="*/ 23 h 323"/>
                    <a:gd name="T40" fmla="*/ 299 w 369"/>
                    <a:gd name="T41" fmla="*/ 23 h 323"/>
                    <a:gd name="T42" fmla="*/ 346 w 369"/>
                    <a:gd name="T43" fmla="*/ 196 h 323"/>
                    <a:gd name="T44" fmla="*/ 346 w 369"/>
                    <a:gd name="T45" fmla="*/ 27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9" h="323">
                      <a:moveTo>
                        <a:pt x="368" y="190"/>
                      </a:moveTo>
                      <a:cubicBezTo>
                        <a:pt x="322" y="17"/>
                        <a:pt x="322" y="17"/>
                        <a:pt x="322" y="17"/>
                      </a:cubicBezTo>
                      <a:cubicBezTo>
                        <a:pt x="319" y="7"/>
                        <a:pt x="310" y="0"/>
                        <a:pt x="299" y="0"/>
                      </a:cubicBezTo>
                      <a:cubicBezTo>
                        <a:pt x="184" y="0"/>
                        <a:pt x="184" y="0"/>
                        <a:pt x="184" y="0"/>
                      </a:cubicBezTo>
                      <a:cubicBezTo>
                        <a:pt x="69" y="0"/>
                        <a:pt x="69" y="0"/>
                        <a:pt x="69" y="0"/>
                      </a:cubicBezTo>
                      <a:cubicBezTo>
                        <a:pt x="59" y="0"/>
                        <a:pt x="50" y="7"/>
                        <a:pt x="47" y="17"/>
                      </a:cubicBezTo>
                      <a:cubicBezTo>
                        <a:pt x="1" y="190"/>
                        <a:pt x="1" y="190"/>
                        <a:pt x="1" y="190"/>
                      </a:cubicBezTo>
                      <a:cubicBezTo>
                        <a:pt x="0" y="192"/>
                        <a:pt x="0" y="194"/>
                        <a:pt x="0" y="196"/>
                      </a:cubicBezTo>
                      <a:cubicBezTo>
                        <a:pt x="0" y="276"/>
                        <a:pt x="0" y="276"/>
                        <a:pt x="0" y="276"/>
                      </a:cubicBezTo>
                      <a:cubicBezTo>
                        <a:pt x="0" y="302"/>
                        <a:pt x="21" y="323"/>
                        <a:pt x="46" y="323"/>
                      </a:cubicBezTo>
                      <a:cubicBezTo>
                        <a:pt x="323" y="323"/>
                        <a:pt x="323" y="323"/>
                        <a:pt x="323" y="323"/>
                      </a:cubicBezTo>
                      <a:cubicBezTo>
                        <a:pt x="348" y="323"/>
                        <a:pt x="369" y="302"/>
                        <a:pt x="369" y="276"/>
                      </a:cubicBezTo>
                      <a:cubicBezTo>
                        <a:pt x="369" y="196"/>
                        <a:pt x="369" y="196"/>
                        <a:pt x="369" y="196"/>
                      </a:cubicBezTo>
                      <a:cubicBezTo>
                        <a:pt x="369" y="194"/>
                        <a:pt x="368" y="192"/>
                        <a:pt x="368" y="190"/>
                      </a:cubicBezTo>
                      <a:close/>
                      <a:moveTo>
                        <a:pt x="346" y="276"/>
                      </a:moveTo>
                      <a:cubicBezTo>
                        <a:pt x="346" y="289"/>
                        <a:pt x="335" y="299"/>
                        <a:pt x="323" y="299"/>
                      </a:cubicBezTo>
                      <a:cubicBezTo>
                        <a:pt x="46" y="299"/>
                        <a:pt x="46" y="299"/>
                        <a:pt x="46" y="299"/>
                      </a:cubicBezTo>
                      <a:cubicBezTo>
                        <a:pt x="34" y="299"/>
                        <a:pt x="23" y="289"/>
                        <a:pt x="23" y="276"/>
                      </a:cubicBezTo>
                      <a:cubicBezTo>
                        <a:pt x="23" y="196"/>
                        <a:pt x="23" y="196"/>
                        <a:pt x="23" y="196"/>
                      </a:cubicBezTo>
                      <a:cubicBezTo>
                        <a:pt x="69" y="23"/>
                        <a:pt x="69" y="23"/>
                        <a:pt x="69" y="23"/>
                      </a:cubicBezTo>
                      <a:cubicBezTo>
                        <a:pt x="299" y="23"/>
                        <a:pt x="299" y="23"/>
                        <a:pt x="299" y="23"/>
                      </a:cubicBezTo>
                      <a:cubicBezTo>
                        <a:pt x="346" y="196"/>
                        <a:pt x="346" y="196"/>
                        <a:pt x="346" y="196"/>
                      </a:cubicBezTo>
                      <a:lnTo>
                        <a:pt x="346" y="2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 name="Freeform 9">
                  <a:extLst>
                    <a:ext uri="{FF2B5EF4-FFF2-40B4-BE49-F238E27FC236}">
                      <a16:creationId xmlns:a16="http://schemas.microsoft.com/office/drawing/2014/main" id="{32B70ABA-A116-4E81-8A2C-BF08AAFA3361}"/>
                    </a:ext>
                  </a:extLst>
                </p:cNvPr>
                <p:cNvSpPr>
                  <a:spLocks noEditPoints="1"/>
                </p:cNvSpPr>
                <p:nvPr/>
              </p:nvSpPr>
              <p:spPr bwMode="auto">
                <a:xfrm>
                  <a:off x="8461376" y="8466137"/>
                  <a:ext cx="1055689" cy="776288"/>
                </a:xfrm>
                <a:custGeom>
                  <a:avLst/>
                  <a:gdLst>
                    <a:gd name="T0" fmla="*/ 229 w 281"/>
                    <a:gd name="T1" fmla="*/ 0 h 207"/>
                    <a:gd name="T2" fmla="*/ 51 w 281"/>
                    <a:gd name="T3" fmla="*/ 0 h 207"/>
                    <a:gd name="T4" fmla="*/ 40 w 281"/>
                    <a:gd name="T5" fmla="*/ 9 h 207"/>
                    <a:gd name="T6" fmla="*/ 0 w 281"/>
                    <a:gd name="T7" fmla="*/ 147 h 207"/>
                    <a:gd name="T8" fmla="*/ 2 w 281"/>
                    <a:gd name="T9" fmla="*/ 157 h 207"/>
                    <a:gd name="T10" fmla="*/ 12 w 281"/>
                    <a:gd name="T11" fmla="*/ 161 h 207"/>
                    <a:gd name="T12" fmla="*/ 45 w 281"/>
                    <a:gd name="T13" fmla="*/ 161 h 207"/>
                    <a:gd name="T14" fmla="*/ 58 w 281"/>
                    <a:gd name="T15" fmla="*/ 161 h 207"/>
                    <a:gd name="T16" fmla="*/ 64 w 281"/>
                    <a:gd name="T17" fmla="*/ 161 h 207"/>
                    <a:gd name="T18" fmla="*/ 81 w 281"/>
                    <a:gd name="T19" fmla="*/ 195 h 207"/>
                    <a:gd name="T20" fmla="*/ 101 w 281"/>
                    <a:gd name="T21" fmla="*/ 207 h 207"/>
                    <a:gd name="T22" fmla="*/ 179 w 281"/>
                    <a:gd name="T23" fmla="*/ 207 h 207"/>
                    <a:gd name="T24" fmla="*/ 200 w 281"/>
                    <a:gd name="T25" fmla="*/ 195 h 207"/>
                    <a:gd name="T26" fmla="*/ 217 w 281"/>
                    <a:gd name="T27" fmla="*/ 161 h 207"/>
                    <a:gd name="T28" fmla="*/ 223 w 281"/>
                    <a:gd name="T29" fmla="*/ 161 h 207"/>
                    <a:gd name="T30" fmla="*/ 236 w 281"/>
                    <a:gd name="T31" fmla="*/ 161 h 207"/>
                    <a:gd name="T32" fmla="*/ 269 w 281"/>
                    <a:gd name="T33" fmla="*/ 161 h 207"/>
                    <a:gd name="T34" fmla="*/ 278 w 281"/>
                    <a:gd name="T35" fmla="*/ 157 h 207"/>
                    <a:gd name="T36" fmla="*/ 280 w 281"/>
                    <a:gd name="T37" fmla="*/ 147 h 207"/>
                    <a:gd name="T38" fmla="*/ 241 w 281"/>
                    <a:gd name="T39" fmla="*/ 9 h 207"/>
                    <a:gd name="T40" fmla="*/ 229 w 281"/>
                    <a:gd name="T41" fmla="*/ 0 h 207"/>
                    <a:gd name="T42" fmla="*/ 236 w 281"/>
                    <a:gd name="T43" fmla="*/ 138 h 207"/>
                    <a:gd name="T44" fmla="*/ 217 w 281"/>
                    <a:gd name="T45" fmla="*/ 138 h 207"/>
                    <a:gd name="T46" fmla="*/ 196 w 281"/>
                    <a:gd name="T47" fmla="*/ 151 h 207"/>
                    <a:gd name="T48" fmla="*/ 179 w 281"/>
                    <a:gd name="T49" fmla="*/ 184 h 207"/>
                    <a:gd name="T50" fmla="*/ 101 w 281"/>
                    <a:gd name="T51" fmla="*/ 184 h 207"/>
                    <a:gd name="T52" fmla="*/ 85 w 281"/>
                    <a:gd name="T53" fmla="*/ 151 h 207"/>
                    <a:gd name="T54" fmla="*/ 64 w 281"/>
                    <a:gd name="T55" fmla="*/ 138 h 207"/>
                    <a:gd name="T56" fmla="*/ 45 w 281"/>
                    <a:gd name="T57" fmla="*/ 138 h 207"/>
                    <a:gd name="T58" fmla="*/ 18 w 281"/>
                    <a:gd name="T59" fmla="*/ 138 h 207"/>
                    <a:gd name="T60" fmla="*/ 51 w 281"/>
                    <a:gd name="T61" fmla="*/ 12 h 207"/>
                    <a:gd name="T62" fmla="*/ 229 w 281"/>
                    <a:gd name="T63" fmla="*/ 12 h 207"/>
                    <a:gd name="T64" fmla="*/ 263 w 281"/>
                    <a:gd name="T65" fmla="*/ 138 h 207"/>
                    <a:gd name="T66" fmla="*/ 236 w 281"/>
                    <a:gd name="T67" fmla="*/ 13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1" h="207">
                      <a:moveTo>
                        <a:pt x="229" y="0"/>
                      </a:moveTo>
                      <a:cubicBezTo>
                        <a:pt x="51" y="0"/>
                        <a:pt x="51" y="0"/>
                        <a:pt x="51" y="0"/>
                      </a:cubicBezTo>
                      <a:cubicBezTo>
                        <a:pt x="46" y="0"/>
                        <a:pt x="41" y="4"/>
                        <a:pt x="40" y="9"/>
                      </a:cubicBezTo>
                      <a:cubicBezTo>
                        <a:pt x="0" y="147"/>
                        <a:pt x="0" y="147"/>
                        <a:pt x="0" y="147"/>
                      </a:cubicBezTo>
                      <a:cubicBezTo>
                        <a:pt x="0" y="150"/>
                        <a:pt x="0" y="154"/>
                        <a:pt x="2" y="157"/>
                      </a:cubicBezTo>
                      <a:cubicBezTo>
                        <a:pt x="5" y="160"/>
                        <a:pt x="8" y="161"/>
                        <a:pt x="12" y="161"/>
                      </a:cubicBezTo>
                      <a:cubicBezTo>
                        <a:pt x="45" y="161"/>
                        <a:pt x="45" y="161"/>
                        <a:pt x="45" y="161"/>
                      </a:cubicBezTo>
                      <a:cubicBezTo>
                        <a:pt x="58" y="161"/>
                        <a:pt x="58" y="161"/>
                        <a:pt x="58" y="161"/>
                      </a:cubicBezTo>
                      <a:cubicBezTo>
                        <a:pt x="64" y="161"/>
                        <a:pt x="64" y="161"/>
                        <a:pt x="64" y="161"/>
                      </a:cubicBezTo>
                      <a:cubicBezTo>
                        <a:pt x="81" y="195"/>
                        <a:pt x="81" y="195"/>
                        <a:pt x="81" y="195"/>
                      </a:cubicBezTo>
                      <a:cubicBezTo>
                        <a:pt x="85" y="203"/>
                        <a:pt x="93" y="207"/>
                        <a:pt x="101" y="207"/>
                      </a:cubicBezTo>
                      <a:cubicBezTo>
                        <a:pt x="179" y="207"/>
                        <a:pt x="179" y="207"/>
                        <a:pt x="179" y="207"/>
                      </a:cubicBezTo>
                      <a:cubicBezTo>
                        <a:pt x="188" y="207"/>
                        <a:pt x="196" y="203"/>
                        <a:pt x="200" y="195"/>
                      </a:cubicBezTo>
                      <a:cubicBezTo>
                        <a:pt x="217" y="161"/>
                        <a:pt x="217" y="161"/>
                        <a:pt x="217" y="161"/>
                      </a:cubicBezTo>
                      <a:cubicBezTo>
                        <a:pt x="223" y="161"/>
                        <a:pt x="223" y="161"/>
                        <a:pt x="223" y="161"/>
                      </a:cubicBezTo>
                      <a:cubicBezTo>
                        <a:pt x="236" y="161"/>
                        <a:pt x="236" y="161"/>
                        <a:pt x="236" y="161"/>
                      </a:cubicBezTo>
                      <a:cubicBezTo>
                        <a:pt x="269" y="161"/>
                        <a:pt x="269" y="161"/>
                        <a:pt x="269" y="161"/>
                      </a:cubicBezTo>
                      <a:cubicBezTo>
                        <a:pt x="273" y="161"/>
                        <a:pt x="276" y="160"/>
                        <a:pt x="278" y="157"/>
                      </a:cubicBezTo>
                      <a:cubicBezTo>
                        <a:pt x="280" y="154"/>
                        <a:pt x="281" y="150"/>
                        <a:pt x="280" y="147"/>
                      </a:cubicBezTo>
                      <a:cubicBezTo>
                        <a:pt x="241" y="9"/>
                        <a:pt x="241" y="9"/>
                        <a:pt x="241" y="9"/>
                      </a:cubicBezTo>
                      <a:cubicBezTo>
                        <a:pt x="239" y="4"/>
                        <a:pt x="235" y="0"/>
                        <a:pt x="229" y="0"/>
                      </a:cubicBezTo>
                      <a:close/>
                      <a:moveTo>
                        <a:pt x="236" y="138"/>
                      </a:moveTo>
                      <a:cubicBezTo>
                        <a:pt x="217" y="138"/>
                        <a:pt x="217" y="138"/>
                        <a:pt x="217" y="138"/>
                      </a:cubicBezTo>
                      <a:cubicBezTo>
                        <a:pt x="208" y="138"/>
                        <a:pt x="200" y="143"/>
                        <a:pt x="196" y="151"/>
                      </a:cubicBezTo>
                      <a:cubicBezTo>
                        <a:pt x="179" y="184"/>
                        <a:pt x="179" y="184"/>
                        <a:pt x="179" y="184"/>
                      </a:cubicBezTo>
                      <a:cubicBezTo>
                        <a:pt x="101" y="184"/>
                        <a:pt x="101" y="184"/>
                        <a:pt x="101" y="184"/>
                      </a:cubicBezTo>
                      <a:cubicBezTo>
                        <a:pt x="85" y="151"/>
                        <a:pt x="85" y="151"/>
                        <a:pt x="85" y="151"/>
                      </a:cubicBezTo>
                      <a:cubicBezTo>
                        <a:pt x="81" y="143"/>
                        <a:pt x="73" y="138"/>
                        <a:pt x="64" y="138"/>
                      </a:cubicBezTo>
                      <a:cubicBezTo>
                        <a:pt x="45" y="138"/>
                        <a:pt x="45" y="138"/>
                        <a:pt x="45" y="138"/>
                      </a:cubicBezTo>
                      <a:cubicBezTo>
                        <a:pt x="18" y="138"/>
                        <a:pt x="18" y="138"/>
                        <a:pt x="18" y="138"/>
                      </a:cubicBezTo>
                      <a:cubicBezTo>
                        <a:pt x="51" y="12"/>
                        <a:pt x="51" y="12"/>
                        <a:pt x="51" y="12"/>
                      </a:cubicBezTo>
                      <a:cubicBezTo>
                        <a:pt x="229" y="12"/>
                        <a:pt x="229" y="12"/>
                        <a:pt x="229" y="12"/>
                      </a:cubicBezTo>
                      <a:cubicBezTo>
                        <a:pt x="263" y="138"/>
                        <a:pt x="263" y="138"/>
                        <a:pt x="263" y="138"/>
                      </a:cubicBezTo>
                      <a:lnTo>
                        <a:pt x="236" y="13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graphicFrame>
        <p:nvGraphicFramePr>
          <p:cNvPr id="11" name="Table 10">
            <a:extLst>
              <a:ext uri="{FF2B5EF4-FFF2-40B4-BE49-F238E27FC236}">
                <a16:creationId xmlns:a16="http://schemas.microsoft.com/office/drawing/2014/main" id="{AAA6B594-B262-4C0F-96AB-50BDAB2BE5A3}"/>
              </a:ext>
            </a:extLst>
          </p:cNvPr>
          <p:cNvGraphicFramePr>
            <a:graphicFrameLocks noGrp="1"/>
          </p:cNvGraphicFramePr>
          <p:nvPr>
            <p:extLst>
              <p:ext uri="{D42A27DB-BD31-4B8C-83A1-F6EECF244321}">
                <p14:modId xmlns:p14="http://schemas.microsoft.com/office/powerpoint/2010/main" val="35401888"/>
              </p:ext>
            </p:extLst>
          </p:nvPr>
        </p:nvGraphicFramePr>
        <p:xfrm>
          <a:off x="510040" y="1459860"/>
          <a:ext cx="5638800" cy="4539552"/>
        </p:xfrm>
        <a:graphic>
          <a:graphicData uri="http://schemas.openxmlformats.org/drawingml/2006/table">
            <a:tbl>
              <a:tblPr firstRow="1" bandRow="1">
                <a:tableStyleId>{5C22544A-7EE6-4342-B048-85BDC9FD1C3A}</a:tableStyleId>
              </a:tblPr>
              <a:tblGrid>
                <a:gridCol w="1467577">
                  <a:extLst>
                    <a:ext uri="{9D8B030D-6E8A-4147-A177-3AD203B41FA5}">
                      <a16:colId xmlns:a16="http://schemas.microsoft.com/office/drawing/2014/main" val="3031779781"/>
                    </a:ext>
                  </a:extLst>
                </a:gridCol>
                <a:gridCol w="1664208">
                  <a:extLst>
                    <a:ext uri="{9D8B030D-6E8A-4147-A177-3AD203B41FA5}">
                      <a16:colId xmlns:a16="http://schemas.microsoft.com/office/drawing/2014/main" val="3041158908"/>
                    </a:ext>
                  </a:extLst>
                </a:gridCol>
                <a:gridCol w="2507015">
                  <a:extLst>
                    <a:ext uri="{9D8B030D-6E8A-4147-A177-3AD203B41FA5}">
                      <a16:colId xmlns:a16="http://schemas.microsoft.com/office/drawing/2014/main" val="3836664560"/>
                    </a:ext>
                  </a:extLst>
                </a:gridCol>
              </a:tblGrid>
              <a:tr h="370840">
                <a:tc>
                  <a:txBody>
                    <a:bodyPr/>
                    <a:lstStyle/>
                    <a:p>
                      <a:r>
                        <a:rPr lang="en-US" altLang="zh-TW" sz="1600" dirty="0"/>
                        <a:t>Proposals</a:t>
                      </a:r>
                      <a:endParaRPr lang="zh-TW" altLang="en-US" sz="1600" dirty="0"/>
                    </a:p>
                  </a:txBody>
                  <a:tcPr>
                    <a:solidFill>
                      <a:srgbClr val="928D89"/>
                    </a:solidFill>
                  </a:tcPr>
                </a:tc>
                <a:tc>
                  <a:txBody>
                    <a:bodyPr/>
                    <a:lstStyle/>
                    <a:p>
                      <a:r>
                        <a:rPr lang="en-US" altLang="zh-TW" sz="1600" dirty="0"/>
                        <a:t>Risk Factors</a:t>
                      </a:r>
                      <a:endParaRPr lang="zh-TW" altLang="en-US" sz="1600" dirty="0"/>
                    </a:p>
                  </a:txBody>
                  <a:tcPr>
                    <a:solidFill>
                      <a:srgbClr val="ACAFB2"/>
                    </a:solidFill>
                  </a:tcPr>
                </a:tc>
                <a:tc>
                  <a:txBody>
                    <a:bodyPr/>
                    <a:lstStyle/>
                    <a:p>
                      <a:r>
                        <a:rPr lang="en-US" altLang="zh-TW" sz="1600" dirty="0"/>
                        <a:t>Mitigation</a:t>
                      </a:r>
                      <a:endParaRPr lang="zh-TW" altLang="en-US" sz="1600" dirty="0"/>
                    </a:p>
                  </a:txBody>
                  <a:tcPr>
                    <a:solidFill>
                      <a:srgbClr val="DBCFB9"/>
                    </a:solidFill>
                  </a:tcPr>
                </a:tc>
                <a:extLst>
                  <a:ext uri="{0D108BD9-81ED-4DB2-BD59-A6C34878D82A}">
                    <a16:rowId xmlns:a16="http://schemas.microsoft.com/office/drawing/2014/main" val="2020454926"/>
                  </a:ext>
                </a:extLst>
              </a:tr>
              <a:tr h="370840">
                <a:tc>
                  <a:txBody>
                    <a:bodyPr/>
                    <a:lstStyle/>
                    <a:p>
                      <a:r>
                        <a:rPr lang="en-US" altLang="zh-TW" sz="1400" b="1" dirty="0"/>
                        <a:t>[1.1] EM Algorithm</a:t>
                      </a:r>
                      <a:endParaRPr lang="zh-TW" altLang="en-US" sz="1400" b="1" dirty="0"/>
                    </a:p>
                  </a:txBody>
                  <a:tcPr anchor="ctr">
                    <a:solidFill>
                      <a:srgbClr val="F2F2F2"/>
                    </a:solidFill>
                  </a:tcPr>
                </a:tc>
                <a:tc>
                  <a:txBody>
                    <a:bodyPr/>
                    <a:lstStyle/>
                    <a:p>
                      <a:pPr algn="ctr"/>
                      <a:r>
                        <a:rPr lang="en-US" altLang="zh-TW" sz="1400" dirty="0"/>
                        <a:t>Overfitting and Validation Errors</a:t>
                      </a:r>
                      <a:endParaRPr lang="zh-TW" altLang="en-US" sz="1400" dirty="0"/>
                    </a:p>
                  </a:txBody>
                  <a:tcPr anchor="ctr">
                    <a:solidFill>
                      <a:srgbClr val="F2F2F2"/>
                    </a:solidFill>
                  </a:tcPr>
                </a:tc>
                <a:tc>
                  <a:txBody>
                    <a:bodyPr/>
                    <a:lstStyle/>
                    <a:p>
                      <a:pPr>
                        <a:lnSpc>
                          <a:spcPts val="500"/>
                        </a:lnSpc>
                      </a:pPr>
                      <a:endParaRPr lang="en-US" altLang="zh-TW" sz="1400" dirty="0"/>
                    </a:p>
                    <a:p>
                      <a:pPr marL="0" indent="0">
                        <a:buFontTx/>
                        <a:buNone/>
                      </a:pPr>
                      <a:r>
                        <a:rPr lang="en-US" altLang="zh-TW" sz="1400" dirty="0"/>
                        <a:t>- Conditional expectation maximization and non-linear mixture distributions</a:t>
                      </a:r>
                    </a:p>
                    <a:p>
                      <a:pPr marL="0" indent="0">
                        <a:lnSpc>
                          <a:spcPts val="500"/>
                        </a:lnSpc>
                        <a:buFontTx/>
                        <a:buNone/>
                      </a:pPr>
                      <a:endParaRPr lang="zh-TW" altLang="en-US" sz="1400" dirty="0"/>
                    </a:p>
                  </a:txBody>
                  <a:tcPr>
                    <a:solidFill>
                      <a:srgbClr val="F2F2F2"/>
                    </a:solidFill>
                  </a:tcPr>
                </a:tc>
                <a:extLst>
                  <a:ext uri="{0D108BD9-81ED-4DB2-BD59-A6C34878D82A}">
                    <a16:rowId xmlns:a16="http://schemas.microsoft.com/office/drawing/2014/main" val="2296188687"/>
                  </a:ext>
                </a:extLst>
              </a:tr>
              <a:tr h="370840">
                <a:tc>
                  <a:txBody>
                    <a:bodyPr/>
                    <a:lstStyle/>
                    <a:p>
                      <a:r>
                        <a:rPr lang="en-US" altLang="zh-TW" sz="1400" b="1" dirty="0"/>
                        <a:t>[1.2] Exchange Linkage</a:t>
                      </a:r>
                      <a:endParaRPr lang="zh-TW" altLang="en-US" sz="1400" b="1" dirty="0"/>
                    </a:p>
                  </a:txBody>
                  <a:tcPr anchor="ctr">
                    <a:solidFill>
                      <a:srgbClr val="DAE3F3"/>
                    </a:solidFill>
                  </a:tcPr>
                </a:tc>
                <a:tc>
                  <a:txBody>
                    <a:bodyPr/>
                    <a:lstStyle/>
                    <a:p>
                      <a:pPr algn="ctr"/>
                      <a:r>
                        <a:rPr lang="en-US" altLang="zh-TW" sz="1400" dirty="0"/>
                        <a:t>Incorrect Data or Late Delivery</a:t>
                      </a:r>
                      <a:endParaRPr lang="zh-TW" altLang="en-US" sz="1400" dirty="0"/>
                    </a:p>
                  </a:txBody>
                  <a:tcPr anchor="ctr">
                    <a:solidFill>
                      <a:srgbClr val="DAE3F3"/>
                    </a:solidFill>
                  </a:tcPr>
                </a:tc>
                <a:tc>
                  <a:txBody>
                    <a:bodyPr/>
                    <a:lstStyle/>
                    <a:p>
                      <a:pPr>
                        <a:lnSpc>
                          <a:spcPts val="500"/>
                        </a:lnSpc>
                      </a:pPr>
                      <a:endParaRPr lang="en-US" altLang="zh-TW" sz="1400" dirty="0"/>
                    </a:p>
                    <a:p>
                      <a:pPr marL="0" indent="0">
                        <a:buFontTx/>
                        <a:buNone/>
                      </a:pPr>
                      <a:r>
                        <a:rPr lang="en-US" altLang="zh-TW" sz="1400" dirty="0"/>
                        <a:t>- Contact Exchange Houses for most accurate quotes and report to regulatory authorities  </a:t>
                      </a:r>
                    </a:p>
                    <a:p>
                      <a:pPr marL="285750" indent="-285750">
                        <a:lnSpc>
                          <a:spcPts val="500"/>
                        </a:lnSpc>
                        <a:buFontTx/>
                        <a:buChar char="-"/>
                      </a:pPr>
                      <a:endParaRPr lang="zh-TW" altLang="en-US" sz="1400" dirty="0"/>
                    </a:p>
                  </a:txBody>
                  <a:tcPr>
                    <a:solidFill>
                      <a:srgbClr val="DAE3F3"/>
                    </a:solidFill>
                  </a:tcPr>
                </a:tc>
                <a:extLst>
                  <a:ext uri="{0D108BD9-81ED-4DB2-BD59-A6C34878D82A}">
                    <a16:rowId xmlns:a16="http://schemas.microsoft.com/office/drawing/2014/main" val="953094724"/>
                  </a:ext>
                </a:extLst>
              </a:tr>
              <a:tr h="370840">
                <a:tc>
                  <a:txBody>
                    <a:bodyPr/>
                    <a:lstStyle/>
                    <a:p>
                      <a:r>
                        <a:rPr lang="en-US" altLang="zh-TW" sz="1400" b="1" dirty="0"/>
                        <a:t>[2] In-House Chatbot</a:t>
                      </a:r>
                      <a:endParaRPr lang="zh-TW" altLang="en-US" sz="1400" b="1" dirty="0"/>
                    </a:p>
                  </a:txBody>
                  <a:tcPr anchor="ctr">
                    <a:solidFill>
                      <a:srgbClr val="F2F2F2"/>
                    </a:solidFill>
                  </a:tcPr>
                </a:tc>
                <a:tc>
                  <a:txBody>
                    <a:bodyPr/>
                    <a:lstStyle/>
                    <a:p>
                      <a:pPr algn="ctr"/>
                      <a:r>
                        <a:rPr lang="en-US" altLang="zh-TW" sz="1400" dirty="0"/>
                        <a:t>Server Instability and Low User Adaptability </a:t>
                      </a:r>
                      <a:endParaRPr lang="zh-TW" altLang="en-US" sz="1400" dirty="0"/>
                    </a:p>
                  </a:txBody>
                  <a:tcPr anchor="ctr">
                    <a:solidFill>
                      <a:srgbClr val="F2F2F2"/>
                    </a:solidFill>
                  </a:tcPr>
                </a:tc>
                <a:tc>
                  <a:txBody>
                    <a:bodyPr/>
                    <a:lstStyle/>
                    <a:p>
                      <a:pPr>
                        <a:lnSpc>
                          <a:spcPts val="500"/>
                        </a:lnSpc>
                      </a:pPr>
                      <a:endParaRPr lang="en-US" altLang="zh-TW" sz="1400" dirty="0"/>
                    </a:p>
                    <a:p>
                      <a:pPr marL="0" indent="0">
                        <a:buFontTx/>
                        <a:buNone/>
                      </a:pPr>
                      <a:r>
                        <a:rPr lang="en-US" altLang="zh-TW" sz="1400" dirty="0"/>
                        <a:t>- Constant system risk oversight and frequent user manual updates after processing local team’s feedback </a:t>
                      </a:r>
                    </a:p>
                    <a:p>
                      <a:pPr marL="285750" indent="-285750">
                        <a:lnSpc>
                          <a:spcPts val="500"/>
                        </a:lnSpc>
                        <a:buFontTx/>
                        <a:buChar char="-"/>
                      </a:pPr>
                      <a:endParaRPr lang="zh-TW" altLang="en-US" sz="1400" dirty="0"/>
                    </a:p>
                  </a:txBody>
                  <a:tcPr>
                    <a:solidFill>
                      <a:srgbClr val="F2F2F2"/>
                    </a:solidFill>
                  </a:tcPr>
                </a:tc>
                <a:extLst>
                  <a:ext uri="{0D108BD9-81ED-4DB2-BD59-A6C34878D82A}">
                    <a16:rowId xmlns:a16="http://schemas.microsoft.com/office/drawing/2014/main" val="1933003997"/>
                  </a:ext>
                </a:extLst>
              </a:tr>
              <a:tr h="370840">
                <a:tc>
                  <a:txBody>
                    <a:bodyPr/>
                    <a:lstStyle/>
                    <a:p>
                      <a:r>
                        <a:rPr lang="en-US" altLang="zh-TW" sz="1400" b="1" dirty="0"/>
                        <a:t>[3] FinTech Venture Capital Investment</a:t>
                      </a:r>
                      <a:endParaRPr lang="zh-TW" altLang="en-US" sz="1400" b="1" dirty="0"/>
                    </a:p>
                  </a:txBody>
                  <a:tcPr anchor="ctr">
                    <a:solidFill>
                      <a:srgbClr val="DAE3F3"/>
                    </a:solidFill>
                  </a:tcPr>
                </a:tc>
                <a:tc>
                  <a:txBody>
                    <a:bodyPr/>
                    <a:lstStyle/>
                    <a:p>
                      <a:pPr algn="ctr"/>
                      <a:r>
                        <a:rPr lang="en-US" altLang="zh-TW" sz="1400" dirty="0"/>
                        <a:t>Fast Changing Market Trends</a:t>
                      </a:r>
                      <a:endParaRPr lang="zh-TW" altLang="en-US" sz="1400" dirty="0"/>
                    </a:p>
                  </a:txBody>
                  <a:tcPr anchor="ctr">
                    <a:solidFill>
                      <a:srgbClr val="DAE3F3"/>
                    </a:solidFill>
                  </a:tcPr>
                </a:tc>
                <a:tc>
                  <a:txBody>
                    <a:bodyPr/>
                    <a:lstStyle/>
                    <a:p>
                      <a:pPr marL="0" indent="0">
                        <a:lnSpc>
                          <a:spcPts val="500"/>
                        </a:lnSpc>
                        <a:buFontTx/>
                        <a:buNone/>
                      </a:pPr>
                      <a:endParaRPr lang="en-US" altLang="zh-TW" sz="1400" dirty="0"/>
                    </a:p>
                    <a:p>
                      <a:pPr marL="0" indent="0">
                        <a:buFontTx/>
                        <a:buNone/>
                      </a:pPr>
                      <a:r>
                        <a:rPr lang="en-US" altLang="zh-TW" sz="1400" dirty="0"/>
                        <a:t>- In-depth due diligence checking </a:t>
                      </a:r>
                    </a:p>
                    <a:p>
                      <a:pPr marL="285750" indent="-285750">
                        <a:lnSpc>
                          <a:spcPts val="500"/>
                        </a:lnSpc>
                        <a:buFontTx/>
                        <a:buChar char="-"/>
                      </a:pPr>
                      <a:endParaRPr lang="en-US" altLang="zh-TW" sz="1400" dirty="0"/>
                    </a:p>
                    <a:p>
                      <a:pPr marL="0" indent="0">
                        <a:buFontTx/>
                        <a:buNone/>
                      </a:pPr>
                      <a:r>
                        <a:rPr lang="en-US" altLang="zh-TW" sz="1400" dirty="0"/>
                        <a:t>- Unify business vision of Elite Bank and venture capital invested firms  </a:t>
                      </a:r>
                    </a:p>
                    <a:p>
                      <a:pPr marL="285750" indent="-285750">
                        <a:lnSpc>
                          <a:spcPts val="500"/>
                        </a:lnSpc>
                        <a:buFontTx/>
                        <a:buChar char="-"/>
                      </a:pPr>
                      <a:endParaRPr lang="zh-TW" altLang="en-US" sz="1400" dirty="0"/>
                    </a:p>
                  </a:txBody>
                  <a:tcPr>
                    <a:solidFill>
                      <a:srgbClr val="DAE3F3"/>
                    </a:solidFill>
                  </a:tcPr>
                </a:tc>
                <a:extLst>
                  <a:ext uri="{0D108BD9-81ED-4DB2-BD59-A6C34878D82A}">
                    <a16:rowId xmlns:a16="http://schemas.microsoft.com/office/drawing/2014/main" val="725298237"/>
                  </a:ext>
                </a:extLst>
              </a:tr>
            </a:tbl>
          </a:graphicData>
        </a:graphic>
      </p:graphicFrame>
    </p:spTree>
    <p:extLst>
      <p:ext uri="{BB962C8B-B14F-4D97-AF65-F5344CB8AC3E}">
        <p14:creationId xmlns:p14="http://schemas.microsoft.com/office/powerpoint/2010/main" val="3510054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s-media-cache-ak0.pinimg.com/736x/27/c9/a6/27c9a657f21443e784273b1039365c3d--wild-life-wild-animals.jpg">
            <a:extLst>
              <a:ext uri="{FF2B5EF4-FFF2-40B4-BE49-F238E27FC236}">
                <a16:creationId xmlns:a16="http://schemas.microsoft.com/office/drawing/2014/main" id="{A25C178C-A3FF-4FC4-9439-C4DCECEDDC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7612" y="1006883"/>
            <a:ext cx="3458153" cy="51831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1A38D1DE-FBA7-443C-8BF6-A0C8FD18410A}"/>
              </a:ext>
            </a:extLst>
          </p:cNvPr>
          <p:cNvGraphicFramePr>
            <a:graphicFrameLocks noGrp="1"/>
          </p:cNvGraphicFramePr>
          <p:nvPr>
            <p:extLst>
              <p:ext uri="{D42A27DB-BD31-4B8C-83A1-F6EECF244321}">
                <p14:modId xmlns:p14="http://schemas.microsoft.com/office/powerpoint/2010/main" val="3291966372"/>
              </p:ext>
            </p:extLst>
          </p:nvPr>
        </p:nvGraphicFramePr>
        <p:xfrm>
          <a:off x="280124" y="923520"/>
          <a:ext cx="7909749" cy="5259291"/>
        </p:xfrm>
        <a:graphic>
          <a:graphicData uri="http://schemas.openxmlformats.org/drawingml/2006/table">
            <a:tbl>
              <a:tblPr>
                <a:tableStyleId>{5C22544A-7EE6-4342-B048-85BDC9FD1C3A}</a:tableStyleId>
              </a:tblPr>
              <a:tblGrid>
                <a:gridCol w="325204">
                  <a:extLst>
                    <a:ext uri="{9D8B030D-6E8A-4147-A177-3AD203B41FA5}">
                      <a16:colId xmlns:a16="http://schemas.microsoft.com/office/drawing/2014/main" val="2298596849"/>
                    </a:ext>
                  </a:extLst>
                </a:gridCol>
                <a:gridCol w="3439027">
                  <a:extLst>
                    <a:ext uri="{9D8B030D-6E8A-4147-A177-3AD203B41FA5}">
                      <a16:colId xmlns:a16="http://schemas.microsoft.com/office/drawing/2014/main" val="2991537994"/>
                    </a:ext>
                  </a:extLst>
                </a:gridCol>
                <a:gridCol w="318886">
                  <a:extLst>
                    <a:ext uri="{9D8B030D-6E8A-4147-A177-3AD203B41FA5}">
                      <a16:colId xmlns:a16="http://schemas.microsoft.com/office/drawing/2014/main" val="3449934639"/>
                    </a:ext>
                  </a:extLst>
                </a:gridCol>
                <a:gridCol w="318886">
                  <a:extLst>
                    <a:ext uri="{9D8B030D-6E8A-4147-A177-3AD203B41FA5}">
                      <a16:colId xmlns:a16="http://schemas.microsoft.com/office/drawing/2014/main" val="3850776994"/>
                    </a:ext>
                  </a:extLst>
                </a:gridCol>
                <a:gridCol w="318886">
                  <a:extLst>
                    <a:ext uri="{9D8B030D-6E8A-4147-A177-3AD203B41FA5}">
                      <a16:colId xmlns:a16="http://schemas.microsoft.com/office/drawing/2014/main" val="2187467946"/>
                    </a:ext>
                  </a:extLst>
                </a:gridCol>
                <a:gridCol w="318886">
                  <a:extLst>
                    <a:ext uri="{9D8B030D-6E8A-4147-A177-3AD203B41FA5}">
                      <a16:colId xmlns:a16="http://schemas.microsoft.com/office/drawing/2014/main" val="981635392"/>
                    </a:ext>
                  </a:extLst>
                </a:gridCol>
                <a:gridCol w="318886">
                  <a:extLst>
                    <a:ext uri="{9D8B030D-6E8A-4147-A177-3AD203B41FA5}">
                      <a16:colId xmlns:a16="http://schemas.microsoft.com/office/drawing/2014/main" val="1843572645"/>
                    </a:ext>
                  </a:extLst>
                </a:gridCol>
                <a:gridCol w="318886">
                  <a:extLst>
                    <a:ext uri="{9D8B030D-6E8A-4147-A177-3AD203B41FA5}">
                      <a16:colId xmlns:a16="http://schemas.microsoft.com/office/drawing/2014/main" val="384873113"/>
                    </a:ext>
                  </a:extLst>
                </a:gridCol>
                <a:gridCol w="318886">
                  <a:extLst>
                    <a:ext uri="{9D8B030D-6E8A-4147-A177-3AD203B41FA5}">
                      <a16:colId xmlns:a16="http://schemas.microsoft.com/office/drawing/2014/main" val="4218645939"/>
                    </a:ext>
                  </a:extLst>
                </a:gridCol>
                <a:gridCol w="318886">
                  <a:extLst>
                    <a:ext uri="{9D8B030D-6E8A-4147-A177-3AD203B41FA5}">
                      <a16:colId xmlns:a16="http://schemas.microsoft.com/office/drawing/2014/main" val="4041920543"/>
                    </a:ext>
                  </a:extLst>
                </a:gridCol>
                <a:gridCol w="318886">
                  <a:extLst>
                    <a:ext uri="{9D8B030D-6E8A-4147-A177-3AD203B41FA5}">
                      <a16:colId xmlns:a16="http://schemas.microsoft.com/office/drawing/2014/main" val="1571110519"/>
                    </a:ext>
                  </a:extLst>
                </a:gridCol>
                <a:gridCol w="318886">
                  <a:extLst>
                    <a:ext uri="{9D8B030D-6E8A-4147-A177-3AD203B41FA5}">
                      <a16:colId xmlns:a16="http://schemas.microsoft.com/office/drawing/2014/main" val="1098486092"/>
                    </a:ext>
                  </a:extLst>
                </a:gridCol>
                <a:gridCol w="318886">
                  <a:extLst>
                    <a:ext uri="{9D8B030D-6E8A-4147-A177-3AD203B41FA5}">
                      <a16:colId xmlns:a16="http://schemas.microsoft.com/office/drawing/2014/main" val="4263891731"/>
                    </a:ext>
                  </a:extLst>
                </a:gridCol>
                <a:gridCol w="318886">
                  <a:extLst>
                    <a:ext uri="{9D8B030D-6E8A-4147-A177-3AD203B41FA5}">
                      <a16:colId xmlns:a16="http://schemas.microsoft.com/office/drawing/2014/main" val="3535046794"/>
                    </a:ext>
                  </a:extLst>
                </a:gridCol>
                <a:gridCol w="318886">
                  <a:extLst>
                    <a:ext uri="{9D8B030D-6E8A-4147-A177-3AD203B41FA5}">
                      <a16:colId xmlns:a16="http://schemas.microsoft.com/office/drawing/2014/main" val="486545727"/>
                    </a:ext>
                  </a:extLst>
                </a:gridCol>
              </a:tblGrid>
              <a:tr h="268347">
                <a:tc rowSpan="2" gridSpan="2">
                  <a:txBody>
                    <a:bodyPr/>
                    <a:lstStyle/>
                    <a:p>
                      <a:pPr algn="ctr">
                        <a:lnSpc>
                          <a:spcPts val="1000"/>
                        </a:lnSpc>
                        <a:spcAft>
                          <a:spcPts val="0"/>
                        </a:spcAft>
                      </a:pPr>
                      <a:r>
                        <a:rPr lang="en-US" sz="1600" b="1" kern="100" dirty="0">
                          <a:solidFill>
                            <a:schemeClr val="accent4">
                              <a:lumMod val="60000"/>
                              <a:lumOff val="40000"/>
                            </a:schemeClr>
                          </a:solidFill>
                          <a:effectLst/>
                        </a:rPr>
                        <a:t>Intrinsically Motivated. Technically Driven.</a:t>
                      </a:r>
                      <a:endParaRPr lang="zh-TW" sz="1600" b="1" kern="100" dirty="0">
                        <a:solidFill>
                          <a:schemeClr val="accent4">
                            <a:lumMod val="60000"/>
                            <a:lumOff val="40000"/>
                          </a:schemeClr>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solidFill>
                      <a:srgbClr val="323E4F"/>
                    </a:solidFill>
                  </a:tcPr>
                </a:tc>
                <a:tc rowSpan="2" hMerge="1">
                  <a:txBody>
                    <a:bodyPr/>
                    <a:lstStyle/>
                    <a:p>
                      <a:endParaRPr lang="zh-TW" altLang="en-US"/>
                    </a:p>
                  </a:txBody>
                  <a:tcPr/>
                </a:tc>
                <a:tc gridSpan="2">
                  <a:txBody>
                    <a:bodyPr/>
                    <a:lstStyle/>
                    <a:p>
                      <a:pPr algn="ctr">
                        <a:lnSpc>
                          <a:spcPts val="1000"/>
                        </a:lnSpc>
                        <a:spcAft>
                          <a:spcPts val="0"/>
                        </a:spcAft>
                      </a:pPr>
                      <a:r>
                        <a:rPr lang="en-US" sz="1400" b="1" kern="100" dirty="0">
                          <a:effectLst/>
                        </a:rPr>
                        <a:t>2017</a:t>
                      </a:r>
                      <a:endParaRPr lang="zh-TW" sz="1400" b="1"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0CECE"/>
                    </a:solidFill>
                  </a:tcPr>
                </a:tc>
                <a:tc hMerge="1">
                  <a:txBody>
                    <a:bodyPr/>
                    <a:lstStyle/>
                    <a:p>
                      <a:endParaRPr lang="zh-TW" altLang="en-US"/>
                    </a:p>
                  </a:txBody>
                  <a:tcPr/>
                </a:tc>
                <a:tc gridSpan="4">
                  <a:txBody>
                    <a:bodyPr/>
                    <a:lstStyle/>
                    <a:p>
                      <a:pPr algn="ctr">
                        <a:lnSpc>
                          <a:spcPts val="1000"/>
                        </a:lnSpc>
                        <a:spcAft>
                          <a:spcPts val="0"/>
                        </a:spcAft>
                      </a:pPr>
                      <a:r>
                        <a:rPr lang="en-US" sz="1400" b="1" kern="100" dirty="0">
                          <a:effectLst/>
                        </a:rPr>
                        <a:t>2018</a:t>
                      </a:r>
                      <a:endParaRPr lang="zh-TW" sz="1400" b="1"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0CECE"/>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4">
                  <a:txBody>
                    <a:bodyPr/>
                    <a:lstStyle/>
                    <a:p>
                      <a:pPr algn="ctr">
                        <a:lnSpc>
                          <a:spcPts val="1000"/>
                        </a:lnSpc>
                        <a:spcAft>
                          <a:spcPts val="0"/>
                        </a:spcAft>
                      </a:pPr>
                      <a:r>
                        <a:rPr lang="en-US" sz="1400" b="1" kern="100" dirty="0">
                          <a:effectLst/>
                        </a:rPr>
                        <a:t>2019</a:t>
                      </a:r>
                      <a:endParaRPr lang="zh-TW" sz="1400" b="1"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0CECE"/>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2">
                  <a:txBody>
                    <a:bodyPr/>
                    <a:lstStyle/>
                    <a:p>
                      <a:pPr algn="ctr">
                        <a:lnSpc>
                          <a:spcPts val="1000"/>
                        </a:lnSpc>
                        <a:spcAft>
                          <a:spcPts val="0"/>
                        </a:spcAft>
                      </a:pPr>
                      <a:r>
                        <a:rPr lang="en-US" sz="1400" b="1" kern="100" dirty="0">
                          <a:effectLst/>
                        </a:rPr>
                        <a:t>2020</a:t>
                      </a:r>
                      <a:endParaRPr lang="zh-TW" sz="1400" b="1"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0CECE"/>
                    </a:solidFill>
                  </a:tcPr>
                </a:tc>
                <a:tc hMerge="1">
                  <a:txBody>
                    <a:bodyPr/>
                    <a:lstStyle/>
                    <a:p>
                      <a:endParaRPr lang="zh-TW" altLang="en-US"/>
                    </a:p>
                  </a:txBody>
                  <a:tcPr/>
                </a:tc>
                <a:tc>
                  <a:txBody>
                    <a:bodyPr/>
                    <a:lstStyle/>
                    <a:p>
                      <a:pPr algn="ctr">
                        <a:lnSpc>
                          <a:spcPts val="1000"/>
                        </a:lnSpc>
                        <a:spcAft>
                          <a:spcPts val="0"/>
                        </a:spcAft>
                      </a:pPr>
                      <a:endParaRPr lang="zh-TW" sz="14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940" marR="1940" marT="194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918480191"/>
                  </a:ext>
                </a:extLst>
              </a:tr>
              <a:tr h="268347">
                <a:tc gridSpan="2" vMerge="1">
                  <a:txBody>
                    <a:bodyPr/>
                    <a:lstStyle/>
                    <a:p>
                      <a:endParaRPr lang="zh-TW" altLang="en-US"/>
                    </a:p>
                  </a:txBody>
                  <a:tcPr/>
                </a:tc>
                <a:tc hMerge="1" vMerge="1">
                  <a:txBody>
                    <a:bodyPr/>
                    <a:lstStyle/>
                    <a:p>
                      <a:endParaRPr lang="zh-TW" altLang="en-US"/>
                    </a:p>
                  </a:txBody>
                  <a:tcPr/>
                </a:tc>
                <a:tc>
                  <a:txBody>
                    <a:bodyPr/>
                    <a:lstStyle/>
                    <a:p>
                      <a:pPr algn="ctr">
                        <a:lnSpc>
                          <a:spcPts val="1000"/>
                        </a:lnSpc>
                        <a:spcAft>
                          <a:spcPts val="0"/>
                        </a:spcAft>
                      </a:pPr>
                      <a:r>
                        <a:rPr lang="en-US" sz="1400" kern="100" dirty="0">
                          <a:effectLst/>
                        </a:rPr>
                        <a:t>Q3</a:t>
                      </a:r>
                      <a:endParaRPr lang="zh-TW" sz="14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solidFill>
                      <a:srgbClr val="F2F2F2"/>
                    </a:solidFill>
                  </a:tcPr>
                </a:tc>
                <a:tc>
                  <a:txBody>
                    <a:bodyPr/>
                    <a:lstStyle/>
                    <a:p>
                      <a:pPr algn="ctr">
                        <a:lnSpc>
                          <a:spcPts val="1000"/>
                        </a:lnSpc>
                        <a:spcAft>
                          <a:spcPts val="0"/>
                        </a:spcAft>
                      </a:pPr>
                      <a:r>
                        <a:rPr lang="en-US" sz="1400" kern="100" dirty="0">
                          <a:effectLst/>
                        </a:rPr>
                        <a:t>Q4</a:t>
                      </a:r>
                      <a:endParaRPr lang="zh-TW" sz="14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solidFill>
                      <a:srgbClr val="F2F2F2"/>
                    </a:solidFill>
                  </a:tcPr>
                </a:tc>
                <a:tc>
                  <a:txBody>
                    <a:bodyPr/>
                    <a:lstStyle/>
                    <a:p>
                      <a:pPr algn="ctr">
                        <a:lnSpc>
                          <a:spcPts val="1000"/>
                        </a:lnSpc>
                        <a:spcAft>
                          <a:spcPts val="0"/>
                        </a:spcAft>
                      </a:pPr>
                      <a:r>
                        <a:rPr lang="en-US" sz="1400" kern="100" dirty="0">
                          <a:effectLst/>
                        </a:rPr>
                        <a:t>Q1</a:t>
                      </a:r>
                      <a:endParaRPr lang="zh-TW" sz="14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solidFill>
                      <a:srgbClr val="F2F2F2"/>
                    </a:solidFill>
                  </a:tcPr>
                </a:tc>
                <a:tc>
                  <a:txBody>
                    <a:bodyPr/>
                    <a:lstStyle/>
                    <a:p>
                      <a:pPr algn="ctr">
                        <a:lnSpc>
                          <a:spcPts val="1000"/>
                        </a:lnSpc>
                        <a:spcAft>
                          <a:spcPts val="0"/>
                        </a:spcAft>
                      </a:pPr>
                      <a:r>
                        <a:rPr lang="en-US" sz="1400" kern="100" dirty="0">
                          <a:effectLst/>
                        </a:rPr>
                        <a:t>Q2</a:t>
                      </a:r>
                      <a:endParaRPr lang="zh-TW" sz="14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solidFill>
                      <a:srgbClr val="F2F2F2"/>
                    </a:solidFill>
                  </a:tcPr>
                </a:tc>
                <a:tc>
                  <a:txBody>
                    <a:bodyPr/>
                    <a:lstStyle/>
                    <a:p>
                      <a:pPr algn="ctr">
                        <a:lnSpc>
                          <a:spcPts val="1000"/>
                        </a:lnSpc>
                        <a:spcAft>
                          <a:spcPts val="0"/>
                        </a:spcAft>
                      </a:pPr>
                      <a:r>
                        <a:rPr lang="en-US" sz="1400" kern="100" dirty="0">
                          <a:effectLst/>
                        </a:rPr>
                        <a:t>Q3</a:t>
                      </a:r>
                      <a:endParaRPr lang="zh-TW" sz="14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solidFill>
                      <a:srgbClr val="F2F2F2"/>
                    </a:solidFill>
                  </a:tcPr>
                </a:tc>
                <a:tc>
                  <a:txBody>
                    <a:bodyPr/>
                    <a:lstStyle/>
                    <a:p>
                      <a:pPr algn="ctr">
                        <a:lnSpc>
                          <a:spcPts val="1000"/>
                        </a:lnSpc>
                        <a:spcAft>
                          <a:spcPts val="0"/>
                        </a:spcAft>
                      </a:pPr>
                      <a:r>
                        <a:rPr lang="en-US" sz="1400" kern="100" dirty="0">
                          <a:effectLst/>
                        </a:rPr>
                        <a:t>Q4</a:t>
                      </a:r>
                      <a:endParaRPr lang="zh-TW" sz="14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solidFill>
                      <a:srgbClr val="F2F2F2"/>
                    </a:solidFill>
                  </a:tcPr>
                </a:tc>
                <a:tc>
                  <a:txBody>
                    <a:bodyPr/>
                    <a:lstStyle/>
                    <a:p>
                      <a:pPr algn="ctr">
                        <a:lnSpc>
                          <a:spcPts val="1000"/>
                        </a:lnSpc>
                        <a:spcAft>
                          <a:spcPts val="0"/>
                        </a:spcAft>
                      </a:pPr>
                      <a:r>
                        <a:rPr lang="en-US" sz="1400" kern="100" dirty="0">
                          <a:effectLst/>
                        </a:rPr>
                        <a:t>Q1</a:t>
                      </a:r>
                      <a:endParaRPr lang="zh-TW" sz="14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solidFill>
                      <a:srgbClr val="F2F2F2"/>
                    </a:solidFill>
                  </a:tcPr>
                </a:tc>
                <a:tc>
                  <a:txBody>
                    <a:bodyPr/>
                    <a:lstStyle/>
                    <a:p>
                      <a:pPr algn="ctr">
                        <a:lnSpc>
                          <a:spcPts val="1000"/>
                        </a:lnSpc>
                        <a:spcAft>
                          <a:spcPts val="0"/>
                        </a:spcAft>
                      </a:pPr>
                      <a:r>
                        <a:rPr lang="en-US" sz="1400" kern="100" dirty="0">
                          <a:effectLst/>
                        </a:rPr>
                        <a:t>Q2</a:t>
                      </a:r>
                      <a:endParaRPr lang="zh-TW" sz="14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solidFill>
                      <a:srgbClr val="F2F2F2"/>
                    </a:solidFill>
                  </a:tcPr>
                </a:tc>
                <a:tc>
                  <a:txBody>
                    <a:bodyPr/>
                    <a:lstStyle/>
                    <a:p>
                      <a:pPr algn="ctr">
                        <a:lnSpc>
                          <a:spcPts val="1000"/>
                        </a:lnSpc>
                        <a:spcAft>
                          <a:spcPts val="0"/>
                        </a:spcAft>
                      </a:pPr>
                      <a:r>
                        <a:rPr lang="en-US" sz="1400" kern="100" dirty="0">
                          <a:effectLst/>
                        </a:rPr>
                        <a:t>Q3</a:t>
                      </a:r>
                      <a:endParaRPr lang="zh-TW" sz="14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solidFill>
                      <a:srgbClr val="F2F2F2"/>
                    </a:solidFill>
                  </a:tcPr>
                </a:tc>
                <a:tc>
                  <a:txBody>
                    <a:bodyPr/>
                    <a:lstStyle/>
                    <a:p>
                      <a:pPr algn="ctr">
                        <a:lnSpc>
                          <a:spcPts val="1000"/>
                        </a:lnSpc>
                        <a:spcAft>
                          <a:spcPts val="0"/>
                        </a:spcAft>
                      </a:pPr>
                      <a:r>
                        <a:rPr lang="en-US" sz="1400" kern="100" dirty="0">
                          <a:effectLst/>
                        </a:rPr>
                        <a:t>Q4</a:t>
                      </a:r>
                      <a:endParaRPr lang="zh-TW" sz="14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solidFill>
                      <a:srgbClr val="F2F2F2"/>
                    </a:solidFill>
                  </a:tcPr>
                </a:tc>
                <a:tc>
                  <a:txBody>
                    <a:bodyPr/>
                    <a:lstStyle/>
                    <a:p>
                      <a:pPr algn="ctr">
                        <a:lnSpc>
                          <a:spcPts val="1000"/>
                        </a:lnSpc>
                        <a:spcAft>
                          <a:spcPts val="0"/>
                        </a:spcAft>
                      </a:pPr>
                      <a:r>
                        <a:rPr lang="en-US" sz="1400" kern="100" dirty="0">
                          <a:effectLst/>
                        </a:rPr>
                        <a:t>Q1</a:t>
                      </a:r>
                      <a:endParaRPr lang="zh-TW" sz="14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solidFill>
                      <a:srgbClr val="F2F2F2"/>
                    </a:solidFill>
                  </a:tcPr>
                </a:tc>
                <a:tc>
                  <a:txBody>
                    <a:bodyPr/>
                    <a:lstStyle/>
                    <a:p>
                      <a:pPr algn="ctr">
                        <a:lnSpc>
                          <a:spcPts val="1000"/>
                        </a:lnSpc>
                        <a:spcAft>
                          <a:spcPts val="0"/>
                        </a:spcAft>
                      </a:pPr>
                      <a:r>
                        <a:rPr lang="en-US" sz="1400" kern="100" dirty="0">
                          <a:effectLst/>
                        </a:rPr>
                        <a:t>Q2</a:t>
                      </a:r>
                      <a:endParaRPr lang="zh-TW" sz="14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solidFill>
                      <a:srgbClr val="F2F2F2"/>
                    </a:solidFill>
                  </a:tcPr>
                </a:tc>
                <a:tc>
                  <a:txBody>
                    <a:bodyPr/>
                    <a:lstStyle/>
                    <a:p>
                      <a:pPr algn="ctr">
                        <a:lnSpc>
                          <a:spcPts val="1000"/>
                        </a:lnSpc>
                        <a:spcAft>
                          <a:spcPts val="0"/>
                        </a:spcAft>
                      </a:pPr>
                      <a:endParaRPr lang="zh-TW" sz="14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940" marR="1940" marT="194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806900719"/>
                  </a:ext>
                </a:extLst>
              </a:tr>
              <a:tr h="306665">
                <a:tc rowSpan="12">
                  <a:txBody>
                    <a:bodyPr/>
                    <a:lstStyle/>
                    <a:p>
                      <a:pPr marL="71755" marR="71755" algn="ctr">
                        <a:lnSpc>
                          <a:spcPts val="1000"/>
                        </a:lnSpc>
                        <a:spcAft>
                          <a:spcPts val="0"/>
                        </a:spcAft>
                      </a:pPr>
                      <a:r>
                        <a:rPr lang="en-US" sz="1400" b="1" kern="100" dirty="0">
                          <a:solidFill>
                            <a:schemeClr val="bg1"/>
                          </a:solidFill>
                          <a:effectLst/>
                        </a:rPr>
                        <a:t>Short Term </a:t>
                      </a:r>
                      <a:endParaRPr lang="zh-TW" sz="1400" b="1" kern="100" dirty="0">
                        <a:solidFill>
                          <a:schemeClr val="bg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17075" marR="2134" marT="2134" marB="0" vert="eaVert"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B89D83"/>
                    </a:solidFill>
                  </a:tcPr>
                </a:tc>
                <a:tc gridSpan="13">
                  <a:txBody>
                    <a:bodyPr/>
                    <a:lstStyle/>
                    <a:p>
                      <a:pPr algn="just">
                        <a:lnSpc>
                          <a:spcPts val="1200"/>
                        </a:lnSpc>
                        <a:spcAft>
                          <a:spcPts val="0"/>
                        </a:spcAft>
                      </a:pPr>
                      <a:r>
                        <a:rPr lang="en-US" sz="1500" b="1" kern="100" dirty="0">
                          <a:solidFill>
                            <a:schemeClr val="bg1"/>
                          </a:solidFill>
                          <a:effectLst/>
                        </a:rPr>
                        <a:t>  [1.1] EM Algorithm for Stock Price Forecasting</a:t>
                      </a:r>
                      <a:endParaRPr lang="zh-TW" sz="1500" b="1" kern="100" dirty="0">
                        <a:solidFill>
                          <a:schemeClr val="bg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17075" marR="2134" marT="2134"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A43725"/>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rowSpan="9">
                  <a:txBody>
                    <a:bodyPr/>
                    <a:lstStyle/>
                    <a:p>
                      <a:pPr algn="ctr">
                        <a:lnSpc>
                          <a:spcPts val="1200"/>
                        </a:lnSpc>
                        <a:spcAft>
                          <a:spcPts val="0"/>
                        </a:spcAft>
                      </a:pPr>
                      <a:r>
                        <a:rPr lang="en-US" altLang="zh-TW" sz="1400" b="1" kern="100" dirty="0">
                          <a:solidFill>
                            <a:schemeClr val="bg1"/>
                          </a:solidFill>
                          <a:effectLst/>
                          <a:latin typeface="+mn-lt"/>
                          <a:ea typeface="新細明體" panose="02020500000000000000" pitchFamily="18" charset="-120"/>
                          <a:cs typeface="Times New Roman" panose="02020603050405020304" pitchFamily="18" charset="0"/>
                        </a:rPr>
                        <a:t>Technological</a:t>
                      </a:r>
                      <a:endParaRPr lang="zh-TW" sz="1400" b="1" kern="100" dirty="0">
                        <a:solidFill>
                          <a:schemeClr val="bg1"/>
                        </a:solidFill>
                        <a:effectLst/>
                        <a:latin typeface="+mn-lt"/>
                        <a:ea typeface="新細明體" panose="02020500000000000000" pitchFamily="18" charset="-120"/>
                        <a:cs typeface="Times New Roman" panose="02020603050405020304" pitchFamily="18" charset="0"/>
                      </a:endParaRPr>
                    </a:p>
                  </a:txBody>
                  <a:tcPr marL="17075" marR="2134" marT="2134" marB="0" vert="eaVert"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28D89"/>
                    </a:solidFill>
                  </a:tcPr>
                </a:tc>
                <a:extLst>
                  <a:ext uri="{0D108BD9-81ED-4DB2-BD59-A6C34878D82A}">
                    <a16:rowId xmlns:a16="http://schemas.microsoft.com/office/drawing/2014/main" val="3003912915"/>
                  </a:ext>
                </a:extLst>
              </a:tr>
              <a:tr h="306665">
                <a:tc vMerge="1">
                  <a:txBody>
                    <a:bodyPr/>
                    <a:lstStyle/>
                    <a:p>
                      <a:endParaRPr lang="zh-TW" altLang="en-US"/>
                    </a:p>
                  </a:txBody>
                  <a:tcPr/>
                </a:tc>
                <a:tc>
                  <a:txBody>
                    <a:bodyPr/>
                    <a:lstStyle/>
                    <a:p>
                      <a:pPr algn="just">
                        <a:lnSpc>
                          <a:spcPts val="1400"/>
                        </a:lnSpc>
                        <a:spcAft>
                          <a:spcPts val="0"/>
                        </a:spcAft>
                      </a:pPr>
                      <a:r>
                        <a:rPr lang="en-US" sz="1400" kern="100" dirty="0">
                          <a:effectLst/>
                        </a:rPr>
                        <a:t>  Assumptions &amp; Algorithmic Setup</a:t>
                      </a:r>
                      <a:endParaRPr lang="zh-TW" sz="14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7075" marR="2134" marT="2134"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EEAF6"/>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EEAF6"/>
                    </a:solidFill>
                  </a:tcPr>
                </a:tc>
                <a:tc>
                  <a:txBody>
                    <a:bodyPr/>
                    <a:lstStyle/>
                    <a:p>
                      <a:endParaRPr lang="zh-TW" sz="1400" kern="10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vMerge="1">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66504882"/>
                  </a:ext>
                </a:extLst>
              </a:tr>
              <a:tr h="306665">
                <a:tc vMerge="1">
                  <a:txBody>
                    <a:bodyPr/>
                    <a:lstStyle/>
                    <a:p>
                      <a:endParaRPr lang="zh-TW" altLang="en-US"/>
                    </a:p>
                  </a:txBody>
                  <a:tcPr/>
                </a:tc>
                <a:tc>
                  <a:txBody>
                    <a:bodyPr/>
                    <a:lstStyle/>
                    <a:p>
                      <a:pPr algn="just">
                        <a:lnSpc>
                          <a:spcPts val="1400"/>
                        </a:lnSpc>
                        <a:spcAft>
                          <a:spcPts val="0"/>
                        </a:spcAft>
                      </a:pPr>
                      <a:r>
                        <a:rPr lang="en-US" sz="1400" kern="100" dirty="0">
                          <a:effectLst/>
                        </a:rPr>
                        <a:t>  Implementation Action planning</a:t>
                      </a:r>
                      <a:endParaRPr lang="zh-TW" sz="14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7075" marR="2134" marT="2134"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EEAF6"/>
                    </a:solidFill>
                  </a:tcPr>
                </a:tc>
                <a:tc>
                  <a:txBody>
                    <a:bodyPr/>
                    <a:lstStyle/>
                    <a:p>
                      <a:endParaRPr lang="zh-TW" sz="1400" kern="10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vMerge="1">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9148917"/>
                  </a:ext>
                </a:extLst>
              </a:tr>
              <a:tr h="306665">
                <a:tc vMerge="1">
                  <a:txBody>
                    <a:bodyPr/>
                    <a:lstStyle/>
                    <a:p>
                      <a:endParaRPr lang="zh-TW" altLang="en-US"/>
                    </a:p>
                  </a:txBody>
                  <a:tcPr/>
                </a:tc>
                <a:tc>
                  <a:txBody>
                    <a:bodyPr/>
                    <a:lstStyle/>
                    <a:p>
                      <a:pPr algn="just">
                        <a:lnSpc>
                          <a:spcPts val="1400"/>
                        </a:lnSpc>
                        <a:spcAft>
                          <a:spcPts val="0"/>
                        </a:spcAft>
                      </a:pPr>
                      <a:r>
                        <a:rPr lang="en-US" sz="1400" kern="100" dirty="0">
                          <a:effectLst/>
                        </a:rPr>
                        <a:t>  System Architecture Development</a:t>
                      </a:r>
                      <a:endParaRPr lang="zh-TW" sz="14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7075" marR="2134" marT="2134"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EEAF6"/>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EEAF6"/>
                    </a:solidFill>
                  </a:tcPr>
                </a:tc>
                <a:tc>
                  <a:txBody>
                    <a:bodyPr/>
                    <a:lstStyle/>
                    <a:p>
                      <a:endParaRPr lang="zh-TW" sz="1400" kern="10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vMerge="1">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83230652"/>
                  </a:ext>
                </a:extLst>
              </a:tr>
              <a:tr h="306665">
                <a:tc vMerge="1">
                  <a:txBody>
                    <a:bodyPr/>
                    <a:lstStyle/>
                    <a:p>
                      <a:endParaRPr lang="zh-TW" altLang="en-US"/>
                    </a:p>
                  </a:txBody>
                  <a:tcPr/>
                </a:tc>
                <a:tc>
                  <a:txBody>
                    <a:bodyPr/>
                    <a:lstStyle/>
                    <a:p>
                      <a:pPr algn="just">
                        <a:lnSpc>
                          <a:spcPts val="1400"/>
                        </a:lnSpc>
                        <a:spcAft>
                          <a:spcPts val="0"/>
                        </a:spcAft>
                      </a:pPr>
                      <a:r>
                        <a:rPr lang="en-US" sz="1400" kern="100" dirty="0">
                          <a:effectLst/>
                        </a:rPr>
                        <a:t>  Ongoing System Maintenance</a:t>
                      </a:r>
                      <a:endParaRPr lang="zh-TW" sz="14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7075" marR="2134" marT="2134"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EEAF6"/>
                    </a:solidFill>
                  </a:tcPr>
                </a:tc>
                <a:tc>
                  <a:txBody>
                    <a:bodyPr/>
                    <a:lstStyle/>
                    <a:p>
                      <a:endParaRPr lang="zh-TW" sz="1400" kern="10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EEAF6"/>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EEAF6"/>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EEAF6"/>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EEAF6"/>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EEAF6"/>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EEAF6"/>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EEAF6"/>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EEAF6"/>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EEAF6"/>
                    </a:solidFill>
                  </a:tcPr>
                </a:tc>
                <a:tc vMerge="1">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EEAF6"/>
                    </a:solidFill>
                  </a:tcPr>
                </a:tc>
                <a:extLst>
                  <a:ext uri="{0D108BD9-81ED-4DB2-BD59-A6C34878D82A}">
                    <a16:rowId xmlns:a16="http://schemas.microsoft.com/office/drawing/2014/main" val="2331004975"/>
                  </a:ext>
                </a:extLst>
              </a:tr>
              <a:tr h="306665">
                <a:tc vMerge="1">
                  <a:txBody>
                    <a:bodyPr/>
                    <a:lstStyle/>
                    <a:p>
                      <a:endParaRPr lang="zh-TW" altLang="en-US"/>
                    </a:p>
                  </a:txBody>
                  <a:tcPr/>
                </a:tc>
                <a:tc gridSpan="13">
                  <a:txBody>
                    <a:bodyPr/>
                    <a:lstStyle/>
                    <a:p>
                      <a:pPr algn="just">
                        <a:lnSpc>
                          <a:spcPts val="1200"/>
                        </a:lnSpc>
                        <a:spcAft>
                          <a:spcPts val="0"/>
                        </a:spcAft>
                      </a:pPr>
                      <a:r>
                        <a:rPr lang="en-US" sz="1500" b="1" kern="100" dirty="0">
                          <a:solidFill>
                            <a:schemeClr val="bg1"/>
                          </a:solidFill>
                          <a:effectLst/>
                        </a:rPr>
                        <a:t>  [1.2] Multi-Source Reference Checking &amp; System Linkage with Exchange</a:t>
                      </a:r>
                      <a:endParaRPr lang="zh-TW" sz="1500" b="1" kern="100" dirty="0">
                        <a:solidFill>
                          <a:schemeClr val="bg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17075" marR="2134" marT="2134"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7156"/>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vMerge="1">
                  <a:txBody>
                    <a:bodyPr/>
                    <a:lstStyle/>
                    <a:p>
                      <a:pPr algn="just">
                        <a:lnSpc>
                          <a:spcPts val="1200"/>
                        </a:lnSpc>
                        <a:spcAft>
                          <a:spcPts val="0"/>
                        </a:spcAft>
                      </a:pPr>
                      <a:endParaRPr lang="zh-TW" sz="1600" b="1" kern="100" dirty="0">
                        <a:solidFill>
                          <a:schemeClr val="bg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17075" marR="2134" marT="2134"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C07156"/>
                    </a:solidFill>
                  </a:tcPr>
                </a:tc>
                <a:extLst>
                  <a:ext uri="{0D108BD9-81ED-4DB2-BD59-A6C34878D82A}">
                    <a16:rowId xmlns:a16="http://schemas.microsoft.com/office/drawing/2014/main" val="3215583221"/>
                  </a:ext>
                </a:extLst>
              </a:tr>
              <a:tr h="367855">
                <a:tc vMerge="1">
                  <a:txBody>
                    <a:bodyPr/>
                    <a:lstStyle/>
                    <a:p>
                      <a:endParaRPr lang="zh-TW" altLang="en-US"/>
                    </a:p>
                  </a:txBody>
                  <a:tcPr/>
                </a:tc>
                <a:tc>
                  <a:txBody>
                    <a:bodyPr/>
                    <a:lstStyle/>
                    <a:p>
                      <a:pPr algn="just">
                        <a:lnSpc>
                          <a:spcPts val="1400"/>
                        </a:lnSpc>
                        <a:spcAft>
                          <a:spcPts val="0"/>
                        </a:spcAft>
                      </a:pPr>
                      <a:r>
                        <a:rPr lang="en-US" sz="1300" kern="100" dirty="0">
                          <a:effectLst/>
                        </a:rPr>
                        <a:t>  Subscription of Bloomberg Terminal </a:t>
                      </a:r>
                      <a:endParaRPr lang="zh-TW" sz="1300" kern="100" dirty="0">
                        <a:effectLst/>
                      </a:endParaRPr>
                    </a:p>
                    <a:p>
                      <a:pPr algn="just">
                        <a:lnSpc>
                          <a:spcPts val="1400"/>
                        </a:lnSpc>
                        <a:spcAft>
                          <a:spcPts val="0"/>
                        </a:spcAft>
                      </a:pPr>
                      <a:r>
                        <a:rPr lang="en-US" sz="1300" kern="100" dirty="0">
                          <a:effectLst/>
                        </a:rPr>
                        <a:t>  &amp; Stock Exchange Data Feed</a:t>
                      </a:r>
                      <a:endParaRPr lang="zh-TW" sz="13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7075" marR="2134" marT="2134"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EEAF6"/>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EEAF6"/>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EEAF6"/>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EEAF6"/>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EEAF6"/>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EEAF6"/>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EEAF6"/>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EEAF6"/>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EEAF6"/>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EEAF6"/>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EEAF6"/>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EEAF6"/>
                    </a:solidFill>
                  </a:tcPr>
                </a:tc>
                <a:tc vMerge="1">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EEAF6"/>
                    </a:solidFill>
                  </a:tcPr>
                </a:tc>
                <a:extLst>
                  <a:ext uri="{0D108BD9-81ED-4DB2-BD59-A6C34878D82A}">
                    <a16:rowId xmlns:a16="http://schemas.microsoft.com/office/drawing/2014/main" val="415002356"/>
                  </a:ext>
                </a:extLst>
              </a:tr>
              <a:tr h="314344">
                <a:tc vMerge="1">
                  <a:txBody>
                    <a:bodyPr/>
                    <a:lstStyle/>
                    <a:p>
                      <a:endParaRPr lang="zh-TW" altLang="en-US"/>
                    </a:p>
                  </a:txBody>
                  <a:tcPr/>
                </a:tc>
                <a:tc>
                  <a:txBody>
                    <a:bodyPr/>
                    <a:lstStyle/>
                    <a:p>
                      <a:pPr algn="just">
                        <a:lnSpc>
                          <a:spcPts val="1400"/>
                        </a:lnSpc>
                        <a:spcAft>
                          <a:spcPts val="0"/>
                        </a:spcAft>
                      </a:pPr>
                      <a:r>
                        <a:rPr lang="en-US" sz="1300" kern="100" dirty="0">
                          <a:effectLst/>
                        </a:rPr>
                        <a:t>  Development of Cross-Checking Alert </a:t>
                      </a:r>
                      <a:endParaRPr lang="zh-TW" sz="13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7075" marR="2134" marT="2134"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EEAF6"/>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EEAF6"/>
                    </a:solidFill>
                  </a:tcPr>
                </a:tc>
                <a:tc>
                  <a:txBody>
                    <a:bodyPr/>
                    <a:lstStyle/>
                    <a:p>
                      <a:endParaRPr lang="zh-TW" sz="1400" kern="10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vMerge="1">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24103176"/>
                  </a:ext>
                </a:extLst>
              </a:tr>
              <a:tr h="314344">
                <a:tc vMerge="1">
                  <a:txBody>
                    <a:bodyPr/>
                    <a:lstStyle/>
                    <a:p>
                      <a:endParaRPr lang="zh-TW" altLang="en-US"/>
                    </a:p>
                  </a:txBody>
                  <a:tcPr/>
                </a:tc>
                <a:tc>
                  <a:txBody>
                    <a:bodyPr/>
                    <a:lstStyle/>
                    <a:p>
                      <a:pPr algn="just">
                        <a:lnSpc>
                          <a:spcPts val="1400"/>
                        </a:lnSpc>
                        <a:spcAft>
                          <a:spcPts val="0"/>
                        </a:spcAft>
                      </a:pPr>
                      <a:r>
                        <a:rPr lang="en-US" sz="1300" kern="100" dirty="0">
                          <a:effectLst/>
                        </a:rPr>
                        <a:t>  Ongoing System Maintenance</a:t>
                      </a:r>
                      <a:endParaRPr lang="zh-TW" sz="13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7075" marR="2134" marT="2134"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EEAF6"/>
                    </a:solidFill>
                  </a:tcPr>
                </a:tc>
                <a:tc>
                  <a:txBody>
                    <a:bodyPr/>
                    <a:lstStyle/>
                    <a:p>
                      <a:endParaRPr lang="zh-TW" sz="1400" kern="10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EEAF6"/>
                    </a:solidFill>
                  </a:tcPr>
                </a:tc>
                <a:tc>
                  <a:txBody>
                    <a:bodyPr/>
                    <a:lstStyle/>
                    <a:p>
                      <a:endParaRPr lang="zh-TW" sz="1400" kern="10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EEAF6"/>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EEAF6"/>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EEAF6"/>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EEAF6"/>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EEAF6"/>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EEAF6"/>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EEAF6"/>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EEAF6"/>
                    </a:solidFill>
                  </a:tcPr>
                </a:tc>
                <a:tc vMerge="1">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EEAF6"/>
                    </a:solidFill>
                  </a:tcPr>
                </a:tc>
                <a:extLst>
                  <a:ext uri="{0D108BD9-81ED-4DB2-BD59-A6C34878D82A}">
                    <a16:rowId xmlns:a16="http://schemas.microsoft.com/office/drawing/2014/main" val="708953984"/>
                  </a:ext>
                </a:extLst>
              </a:tr>
              <a:tr h="314344">
                <a:tc vMerge="1">
                  <a:txBody>
                    <a:bodyPr/>
                    <a:lstStyle/>
                    <a:p>
                      <a:endParaRPr lang="zh-TW" altLang="en-US"/>
                    </a:p>
                  </a:txBody>
                  <a:tcPr/>
                </a:tc>
                <a:tc gridSpan="13">
                  <a:txBody>
                    <a:bodyPr/>
                    <a:lstStyle/>
                    <a:p>
                      <a:pPr algn="just">
                        <a:lnSpc>
                          <a:spcPts val="1200"/>
                        </a:lnSpc>
                        <a:spcAft>
                          <a:spcPts val="0"/>
                        </a:spcAft>
                      </a:pPr>
                      <a:r>
                        <a:rPr lang="en-US" sz="1500" b="1" kern="100" dirty="0">
                          <a:solidFill>
                            <a:schemeClr val="bg1"/>
                          </a:solidFill>
                          <a:effectLst/>
                        </a:rPr>
                        <a:t>  [2] Chatbot for In-house Support</a:t>
                      </a:r>
                      <a:endParaRPr lang="zh-TW" sz="1500" b="1" kern="100" dirty="0">
                        <a:solidFill>
                          <a:schemeClr val="bg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17075" marR="2134" marT="2134"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E8C76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rowSpan="6">
                  <a:txBody>
                    <a:bodyPr/>
                    <a:lstStyle/>
                    <a:p>
                      <a:pPr algn="ctr"/>
                      <a:r>
                        <a:rPr lang="en-US" altLang="zh-TW" sz="1400" b="1" kern="1200" dirty="0">
                          <a:solidFill>
                            <a:srgbClr val="4D3C2F"/>
                          </a:solidFill>
                          <a:effectLst/>
                          <a:latin typeface="+mn-lt"/>
                          <a:ea typeface="+mn-ea"/>
                          <a:cs typeface="+mn-cs"/>
                        </a:rPr>
                        <a:t>Operational</a:t>
                      </a:r>
                      <a:endParaRPr lang="zh-TW" altLang="zh-TW" sz="1400" kern="1200" dirty="0">
                        <a:solidFill>
                          <a:srgbClr val="4D3C2F"/>
                        </a:solidFill>
                        <a:effectLst/>
                        <a:latin typeface="+mn-lt"/>
                        <a:ea typeface="+mn-ea"/>
                        <a:cs typeface="+mn-cs"/>
                      </a:endParaRPr>
                    </a:p>
                  </a:txBody>
                  <a:tcPr marL="17075" marR="2134" marT="2134" marB="0" vert="eaVert"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C7C9CB"/>
                    </a:solidFill>
                  </a:tcPr>
                </a:tc>
                <a:extLst>
                  <a:ext uri="{0D108BD9-81ED-4DB2-BD59-A6C34878D82A}">
                    <a16:rowId xmlns:a16="http://schemas.microsoft.com/office/drawing/2014/main" val="71136479"/>
                  </a:ext>
                </a:extLst>
              </a:tr>
              <a:tr h="314344">
                <a:tc vMerge="1">
                  <a:txBody>
                    <a:bodyPr/>
                    <a:lstStyle/>
                    <a:p>
                      <a:endParaRPr lang="zh-TW" altLang="en-US"/>
                    </a:p>
                  </a:txBody>
                  <a:tcPr/>
                </a:tc>
                <a:tc>
                  <a:txBody>
                    <a:bodyPr/>
                    <a:lstStyle/>
                    <a:p>
                      <a:pPr algn="just">
                        <a:lnSpc>
                          <a:spcPts val="1400"/>
                        </a:lnSpc>
                        <a:spcAft>
                          <a:spcPts val="0"/>
                        </a:spcAft>
                      </a:pPr>
                      <a:r>
                        <a:rPr lang="en-US" sz="1300" kern="100" dirty="0">
                          <a:effectLst/>
                        </a:rPr>
                        <a:t>  Data Analytics and Robotics Setup</a:t>
                      </a:r>
                      <a:endParaRPr lang="zh-TW" sz="13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7075" marR="2134" marT="2134"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EEAF6"/>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EEAF6"/>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vMerge="1">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33861334"/>
                  </a:ext>
                </a:extLst>
              </a:tr>
              <a:tr h="314344">
                <a:tc vMerge="1">
                  <a:txBody>
                    <a:bodyPr/>
                    <a:lstStyle/>
                    <a:p>
                      <a:endParaRPr lang="zh-TW" altLang="en-US"/>
                    </a:p>
                  </a:txBody>
                  <a:tcPr/>
                </a:tc>
                <a:tc>
                  <a:txBody>
                    <a:bodyPr/>
                    <a:lstStyle/>
                    <a:p>
                      <a:pPr algn="just">
                        <a:lnSpc>
                          <a:spcPts val="1400"/>
                        </a:lnSpc>
                        <a:spcAft>
                          <a:spcPts val="0"/>
                        </a:spcAft>
                      </a:pPr>
                      <a:r>
                        <a:rPr lang="en-US" sz="1300" kern="100" dirty="0">
                          <a:effectLst/>
                        </a:rPr>
                        <a:t>  Continuous Feedback Receival &amp; UI Modification</a:t>
                      </a:r>
                      <a:endParaRPr lang="zh-TW" sz="13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7075" marR="2134" marT="2134"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EEAF6"/>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EEAF6"/>
                    </a:solidFill>
                  </a:tcPr>
                </a:tc>
                <a:tc>
                  <a:txBody>
                    <a:bodyPr/>
                    <a:lstStyle/>
                    <a:p>
                      <a:endParaRPr lang="zh-TW" sz="1400" kern="10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EEAF6"/>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EEAF6"/>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EEAF6"/>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EEAF6"/>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EEAF6"/>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EEAF6"/>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EEAF6"/>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EEAF6"/>
                    </a:solidFill>
                  </a:tcPr>
                </a:tc>
                <a:tc vMerge="1">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EEAF6"/>
                    </a:solidFill>
                  </a:tcPr>
                </a:tc>
                <a:extLst>
                  <a:ext uri="{0D108BD9-81ED-4DB2-BD59-A6C34878D82A}">
                    <a16:rowId xmlns:a16="http://schemas.microsoft.com/office/drawing/2014/main" val="3850098534"/>
                  </a:ext>
                </a:extLst>
              </a:tr>
              <a:tr h="314344">
                <a:tc rowSpan="3">
                  <a:txBody>
                    <a:bodyPr/>
                    <a:lstStyle/>
                    <a:p>
                      <a:pPr marL="71755" marR="71755" algn="just">
                        <a:lnSpc>
                          <a:spcPts val="1000"/>
                        </a:lnSpc>
                        <a:spcAft>
                          <a:spcPts val="0"/>
                        </a:spcAft>
                      </a:pPr>
                      <a:r>
                        <a:rPr lang="en-US" sz="1400" b="1" kern="100" dirty="0">
                          <a:solidFill>
                            <a:schemeClr val="bg1"/>
                          </a:solidFill>
                          <a:effectLst/>
                        </a:rPr>
                        <a:t>Long Term</a:t>
                      </a:r>
                      <a:endParaRPr lang="zh-TW" sz="1400" b="1" kern="100" dirty="0">
                        <a:solidFill>
                          <a:schemeClr val="bg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17075" marR="2134" marT="2134" marB="0" vert="eaVert"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4D3C2F"/>
                    </a:solidFill>
                  </a:tcPr>
                </a:tc>
                <a:tc gridSpan="13">
                  <a:txBody>
                    <a:bodyPr/>
                    <a:lstStyle/>
                    <a:p>
                      <a:pPr algn="just">
                        <a:lnSpc>
                          <a:spcPts val="1200"/>
                        </a:lnSpc>
                        <a:spcAft>
                          <a:spcPts val="0"/>
                        </a:spcAft>
                      </a:pPr>
                      <a:r>
                        <a:rPr lang="en-US" sz="1500" b="1" kern="100" dirty="0">
                          <a:solidFill>
                            <a:schemeClr val="bg1"/>
                          </a:solidFill>
                          <a:effectLst/>
                        </a:rPr>
                        <a:t>  [3] FinTech Venture Capital Investment</a:t>
                      </a:r>
                      <a:endParaRPr lang="zh-TW" sz="1500" b="1" kern="100" dirty="0">
                        <a:solidFill>
                          <a:schemeClr val="bg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17075" marR="2134" marT="2134"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4C616C"/>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vMerge="1">
                  <a:txBody>
                    <a:bodyPr/>
                    <a:lstStyle/>
                    <a:p>
                      <a:pPr algn="just">
                        <a:lnSpc>
                          <a:spcPts val="1200"/>
                        </a:lnSpc>
                        <a:spcAft>
                          <a:spcPts val="0"/>
                        </a:spcAft>
                      </a:pPr>
                      <a:endParaRPr lang="zh-TW" sz="1600" b="1" kern="100" dirty="0">
                        <a:solidFill>
                          <a:schemeClr val="bg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17075" marR="2134" marT="2134"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4C616C"/>
                    </a:solidFill>
                  </a:tcPr>
                </a:tc>
                <a:extLst>
                  <a:ext uri="{0D108BD9-81ED-4DB2-BD59-A6C34878D82A}">
                    <a16:rowId xmlns:a16="http://schemas.microsoft.com/office/drawing/2014/main" val="4207426439"/>
                  </a:ext>
                </a:extLst>
              </a:tr>
              <a:tr h="314344">
                <a:tc vMerge="1">
                  <a:txBody>
                    <a:bodyPr/>
                    <a:lstStyle/>
                    <a:p>
                      <a:endParaRPr lang="zh-TW" altLang="en-US"/>
                    </a:p>
                  </a:txBody>
                  <a:tcPr/>
                </a:tc>
                <a:tc>
                  <a:txBody>
                    <a:bodyPr/>
                    <a:lstStyle/>
                    <a:p>
                      <a:pPr algn="just">
                        <a:lnSpc>
                          <a:spcPts val="1400"/>
                        </a:lnSpc>
                        <a:spcAft>
                          <a:spcPts val="0"/>
                        </a:spcAft>
                      </a:pPr>
                      <a:r>
                        <a:rPr lang="en-US" sz="1300" kern="100" dirty="0">
                          <a:effectLst/>
                        </a:rPr>
                        <a:t>  Business Negotiation and Due Diligence  </a:t>
                      </a:r>
                      <a:endParaRPr lang="zh-TW" sz="13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7075" marR="2134" marT="2134"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EEAF6"/>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EEAF6"/>
                    </a:solidFill>
                  </a:tcPr>
                </a:tc>
                <a:tc>
                  <a:txBody>
                    <a:bodyPr/>
                    <a:lstStyle/>
                    <a:p>
                      <a:endParaRPr lang="zh-TW" sz="1400" kern="10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sz="1400" kern="10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vMerge="1">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157935975"/>
                  </a:ext>
                </a:extLst>
              </a:tr>
              <a:tr h="314344">
                <a:tc vMerge="1">
                  <a:txBody>
                    <a:bodyPr/>
                    <a:lstStyle/>
                    <a:p>
                      <a:endParaRPr lang="zh-TW" altLang="en-US"/>
                    </a:p>
                  </a:txBody>
                  <a:tcPr/>
                </a:tc>
                <a:tc>
                  <a:txBody>
                    <a:bodyPr/>
                    <a:lstStyle/>
                    <a:p>
                      <a:pPr algn="just">
                        <a:lnSpc>
                          <a:spcPts val="1400"/>
                        </a:lnSpc>
                        <a:spcAft>
                          <a:spcPts val="0"/>
                        </a:spcAft>
                      </a:pPr>
                      <a:r>
                        <a:rPr lang="en-US" sz="1300" kern="100" dirty="0">
                          <a:effectLst/>
                        </a:rPr>
                        <a:t>  Strategic Partnership Confirmation</a:t>
                      </a:r>
                      <a:endParaRPr lang="zh-TW" sz="13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7075" marR="2134" marT="2134"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endParaRPr lang="zh-TW" sz="1400" kern="10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endParaRPr lang="zh-TW" sz="1400" kern="10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DEEAF6"/>
                    </a:solidFill>
                  </a:tcPr>
                </a:tc>
                <a:tc>
                  <a:txBody>
                    <a:bodyPr/>
                    <a:lstStyle/>
                    <a:p>
                      <a:endParaRPr lang="zh-TW" sz="1400" kern="10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DEEAF6"/>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DEEAF6"/>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DEEAF6"/>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DEEAF6"/>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DEEAF6"/>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DEEAF6"/>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DEEAF6"/>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DEEAF6"/>
                    </a:solidFill>
                  </a:tcPr>
                </a:tc>
                <a:tc>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DEEAF6"/>
                    </a:solidFill>
                  </a:tcPr>
                </a:tc>
                <a:tc vMerge="1">
                  <a:txBody>
                    <a:bodyPr/>
                    <a:lstStyle/>
                    <a:p>
                      <a:endParaRPr lang="zh-TW" sz="1400" kern="100" dirty="0">
                        <a:effectLst/>
                        <a:latin typeface="Calibri" panose="020F0502020204030204" pitchFamily="34" charset="0"/>
                        <a:cs typeface="Times New Roman" panose="02020603050405020304" pitchFamily="18" charset="0"/>
                      </a:endParaRPr>
                    </a:p>
                  </a:txBody>
                  <a:tcPr marL="1940" marR="1940" marT="194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DEEAF6"/>
                    </a:solidFill>
                  </a:tcPr>
                </a:tc>
                <a:extLst>
                  <a:ext uri="{0D108BD9-81ED-4DB2-BD59-A6C34878D82A}">
                    <a16:rowId xmlns:a16="http://schemas.microsoft.com/office/drawing/2014/main" val="1023314512"/>
                  </a:ext>
                </a:extLst>
              </a:tr>
            </a:tbl>
          </a:graphicData>
        </a:graphic>
      </p:graphicFrame>
      <p:graphicFrame>
        <p:nvGraphicFramePr>
          <p:cNvPr id="2" name="Table 1">
            <a:extLst>
              <a:ext uri="{FF2B5EF4-FFF2-40B4-BE49-F238E27FC236}">
                <a16:creationId xmlns:a16="http://schemas.microsoft.com/office/drawing/2014/main" id="{731CC9B8-D9D2-4AC4-971B-06C56C1911B3}"/>
              </a:ext>
            </a:extLst>
          </p:cNvPr>
          <p:cNvGraphicFramePr>
            <a:graphicFrameLocks noGrp="1"/>
          </p:cNvGraphicFramePr>
          <p:nvPr>
            <p:extLst>
              <p:ext uri="{D42A27DB-BD31-4B8C-83A1-F6EECF244321}">
                <p14:modId xmlns:p14="http://schemas.microsoft.com/office/powerpoint/2010/main" val="1350116168"/>
              </p:ext>
            </p:extLst>
          </p:nvPr>
        </p:nvGraphicFramePr>
        <p:xfrm>
          <a:off x="130969" y="6482291"/>
          <a:ext cx="11930063" cy="370840"/>
        </p:xfrm>
        <a:graphic>
          <a:graphicData uri="http://schemas.openxmlformats.org/drawingml/2006/table">
            <a:tbl>
              <a:tblPr firstRow="1" bandRow="1">
                <a:tableStyleId>{5C22544A-7EE6-4342-B048-85BDC9FD1C3A}</a:tableStyleId>
              </a:tblPr>
              <a:tblGrid>
                <a:gridCol w="10994928">
                  <a:extLst>
                    <a:ext uri="{9D8B030D-6E8A-4147-A177-3AD203B41FA5}">
                      <a16:colId xmlns:a16="http://schemas.microsoft.com/office/drawing/2014/main" val="1547589924"/>
                    </a:ext>
                  </a:extLst>
                </a:gridCol>
                <a:gridCol w="935135">
                  <a:extLst>
                    <a:ext uri="{9D8B030D-6E8A-4147-A177-3AD203B41FA5}">
                      <a16:colId xmlns:a16="http://schemas.microsoft.com/office/drawing/2014/main" val="3562895224"/>
                    </a:ext>
                  </a:extLst>
                </a:gridCol>
              </a:tblGrid>
              <a:tr h="370840">
                <a:tc>
                  <a:txBody>
                    <a:bodyPr/>
                    <a:lstStyle/>
                    <a:p>
                      <a:pPr algn="l"/>
                      <a:r>
                        <a:rPr lang="en-US" altLang="zh-TW" sz="1600" dirty="0">
                          <a:solidFill>
                            <a:schemeClr val="bg1">
                              <a:lumMod val="85000"/>
                            </a:schemeClr>
                          </a:solidFill>
                          <a:latin typeface="+mn-lt"/>
                        </a:rPr>
                        <a:t>Situation Analysis</a:t>
                      </a:r>
                      <a:r>
                        <a:rPr lang="zh-TW" altLang="en-US" sz="1600" dirty="0">
                          <a:solidFill>
                            <a:schemeClr val="bg1">
                              <a:lumMod val="85000"/>
                            </a:schemeClr>
                          </a:solidFill>
                          <a:latin typeface="+mn-lt"/>
                        </a:rPr>
                        <a:t> </a:t>
                      </a:r>
                      <a:r>
                        <a:rPr lang="en-US" altLang="zh-TW" sz="1600" dirty="0">
                          <a:solidFill>
                            <a:schemeClr val="bg1">
                              <a:lumMod val="85000"/>
                            </a:schemeClr>
                          </a:solidFill>
                          <a:latin typeface="+mn-lt"/>
                        </a:rPr>
                        <a:t>|</a:t>
                      </a:r>
                      <a:r>
                        <a:rPr lang="zh-TW" altLang="en-US" sz="1600" dirty="0">
                          <a:solidFill>
                            <a:schemeClr val="bg1">
                              <a:lumMod val="85000"/>
                            </a:schemeClr>
                          </a:solidFill>
                          <a:latin typeface="+mn-lt"/>
                        </a:rPr>
                        <a:t> </a:t>
                      </a:r>
                      <a:r>
                        <a:rPr lang="en-US" altLang="zh-TW" sz="1600" dirty="0">
                          <a:solidFill>
                            <a:schemeClr val="bg1">
                              <a:lumMod val="85000"/>
                            </a:schemeClr>
                          </a:solidFill>
                          <a:latin typeface="+mn-lt"/>
                        </a:rPr>
                        <a:t>Technological Synergy |</a:t>
                      </a:r>
                      <a:r>
                        <a:rPr lang="zh-TW" altLang="en-US" sz="1600" dirty="0">
                          <a:solidFill>
                            <a:schemeClr val="bg1">
                              <a:lumMod val="85000"/>
                            </a:schemeClr>
                          </a:solidFill>
                          <a:latin typeface="+mn-lt"/>
                        </a:rPr>
                        <a:t> </a:t>
                      </a:r>
                      <a:r>
                        <a:rPr lang="en-US" altLang="zh-TW" sz="1600" dirty="0">
                          <a:solidFill>
                            <a:schemeClr val="bg1">
                              <a:lumMod val="85000"/>
                            </a:schemeClr>
                          </a:solidFill>
                          <a:latin typeface="+mn-lt"/>
                        </a:rPr>
                        <a:t>Operational Synergy |</a:t>
                      </a:r>
                      <a:r>
                        <a:rPr lang="zh-TW" altLang="en-US" sz="1600" dirty="0">
                          <a:solidFill>
                            <a:schemeClr val="bg1">
                              <a:lumMod val="85000"/>
                            </a:schemeClr>
                          </a:solidFill>
                          <a:latin typeface="+mn-lt"/>
                        </a:rPr>
                        <a:t> </a:t>
                      </a:r>
                      <a:r>
                        <a:rPr lang="en-US" altLang="zh-TW" sz="1600" dirty="0">
                          <a:solidFill>
                            <a:srgbClr val="A43725"/>
                          </a:solidFill>
                          <a:latin typeface="+mn-lt"/>
                        </a:rPr>
                        <a:t>Implementation and Benefits</a:t>
                      </a:r>
                      <a:endParaRPr lang="zh-TW" altLang="en-US" sz="1600" dirty="0">
                        <a:solidFill>
                          <a:srgbClr val="A43725"/>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altLang="zh-TW" sz="1600" dirty="0">
                          <a:solidFill>
                            <a:srgbClr val="A43725"/>
                          </a:solidFill>
                          <a:latin typeface="+mn-lt"/>
                        </a:rPr>
                        <a:t>Page 16</a:t>
                      </a:r>
                      <a:endParaRPr lang="zh-TW" altLang="en-US" sz="1600" dirty="0">
                        <a:solidFill>
                          <a:srgbClr val="A43725"/>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7840695"/>
                  </a:ext>
                </a:extLst>
              </a:tr>
            </a:tbl>
          </a:graphicData>
        </a:graphic>
      </p:graphicFrame>
      <p:cxnSp>
        <p:nvCxnSpPr>
          <p:cNvPr id="3" name="Straight Connector 2">
            <a:extLst>
              <a:ext uri="{FF2B5EF4-FFF2-40B4-BE49-F238E27FC236}">
                <a16:creationId xmlns:a16="http://schemas.microsoft.com/office/drawing/2014/main" id="{CE25E008-8E04-4A4E-A50B-BB062A1C51B9}"/>
              </a:ext>
            </a:extLst>
          </p:cNvPr>
          <p:cNvCxnSpPr>
            <a:cxnSpLocks/>
          </p:cNvCxnSpPr>
          <p:nvPr/>
        </p:nvCxnSpPr>
        <p:spPr>
          <a:xfrm>
            <a:off x="0" y="6463241"/>
            <a:ext cx="12204000" cy="0"/>
          </a:xfrm>
          <a:prstGeom prst="line">
            <a:avLst/>
          </a:prstGeom>
          <a:ln w="9525">
            <a:solidFill>
              <a:srgbClr val="990000"/>
            </a:solidFill>
          </a:ln>
          <a:effectLst/>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D83169C-8C10-4350-A15E-3B5CB4912A0E}"/>
              </a:ext>
            </a:extLst>
          </p:cNvPr>
          <p:cNvGrpSpPr/>
          <p:nvPr/>
        </p:nvGrpSpPr>
        <p:grpSpPr>
          <a:xfrm>
            <a:off x="9874849" y="87287"/>
            <a:ext cx="2230065" cy="576000"/>
            <a:chOff x="9552360" y="268262"/>
            <a:chExt cx="2230065" cy="576000"/>
          </a:xfrm>
        </p:grpSpPr>
        <p:pic>
          <p:nvPicPr>
            <p:cNvPr id="5" name="Graphic 4">
              <a:extLst>
                <a:ext uri="{FF2B5EF4-FFF2-40B4-BE49-F238E27FC236}">
                  <a16:creationId xmlns:a16="http://schemas.microsoft.com/office/drawing/2014/main" id="{4921D831-C599-45EC-9453-C53FE15E8146}"/>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2802" r="12644" b="9600"/>
            <a:stretch/>
          </p:blipFill>
          <p:spPr>
            <a:xfrm rot="-180000">
              <a:off x="9552360" y="268262"/>
              <a:ext cx="504637" cy="576000"/>
            </a:xfrm>
            <a:prstGeom prst="rect">
              <a:avLst/>
            </a:prstGeom>
          </p:spPr>
        </p:pic>
        <p:sp>
          <p:nvSpPr>
            <p:cNvPr id="7" name="TextBox 6">
              <a:extLst>
                <a:ext uri="{FF2B5EF4-FFF2-40B4-BE49-F238E27FC236}">
                  <a16:creationId xmlns:a16="http://schemas.microsoft.com/office/drawing/2014/main" id="{607B1CFA-65AC-4312-863E-6543406F315E}"/>
                </a:ext>
              </a:extLst>
            </p:cNvPr>
            <p:cNvSpPr txBox="1"/>
            <p:nvPr/>
          </p:nvSpPr>
          <p:spPr>
            <a:xfrm>
              <a:off x="10071723" y="349795"/>
              <a:ext cx="1710702" cy="412934"/>
            </a:xfrm>
            <a:prstGeom prst="rect">
              <a:avLst/>
            </a:prstGeom>
            <a:noFill/>
          </p:spPr>
          <p:txBody>
            <a:bodyPr wrap="square" rtlCol="0" anchor="b">
              <a:spAutoFit/>
            </a:bodyPr>
            <a:lstStyle/>
            <a:p>
              <a:pPr>
                <a:lnSpc>
                  <a:spcPts val="2500"/>
                </a:lnSpc>
              </a:pPr>
              <a:r>
                <a:rPr lang="en-US" altLang="zh-TW" sz="2400" b="1" dirty="0">
                  <a:solidFill>
                    <a:srgbClr val="A43725"/>
                  </a:solidFill>
                  <a:cs typeface="Arial" panose="020B0604020202020204" pitchFamily="34" charset="0"/>
                </a:rPr>
                <a:t>ELITE BANK</a:t>
              </a:r>
              <a:endParaRPr lang="zh-TW" altLang="en-US" sz="2400" b="1" dirty="0">
                <a:solidFill>
                  <a:srgbClr val="A43725"/>
                </a:solidFill>
                <a:cs typeface="Arial" panose="020B0604020202020204" pitchFamily="34" charset="0"/>
              </a:endParaRPr>
            </a:p>
          </p:txBody>
        </p:sp>
      </p:grpSp>
      <p:cxnSp>
        <p:nvCxnSpPr>
          <p:cNvPr id="9" name="Straight Connector 8">
            <a:extLst>
              <a:ext uri="{FF2B5EF4-FFF2-40B4-BE49-F238E27FC236}">
                <a16:creationId xmlns:a16="http://schemas.microsoft.com/office/drawing/2014/main" id="{D132EE42-51B7-4259-A415-A888CB573514}"/>
              </a:ext>
            </a:extLst>
          </p:cNvPr>
          <p:cNvCxnSpPr>
            <a:cxnSpLocks/>
          </p:cNvCxnSpPr>
          <p:nvPr/>
        </p:nvCxnSpPr>
        <p:spPr>
          <a:xfrm>
            <a:off x="-12000" y="748241"/>
            <a:ext cx="12204000" cy="0"/>
          </a:xfrm>
          <a:prstGeom prst="line">
            <a:avLst/>
          </a:prstGeom>
          <a:ln w="9525">
            <a:solidFill>
              <a:srgbClr val="990000"/>
            </a:solidFill>
          </a:ln>
          <a:effectLst/>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C227BE5-D5BD-4A69-961D-A7732FD93500}"/>
              </a:ext>
            </a:extLst>
          </p:cNvPr>
          <p:cNvSpPr/>
          <p:nvPr/>
        </p:nvSpPr>
        <p:spPr>
          <a:xfrm>
            <a:off x="130969" y="84524"/>
            <a:ext cx="149158" cy="580473"/>
          </a:xfrm>
          <a:prstGeom prst="rect">
            <a:avLst/>
          </a:prstGeom>
          <a:solidFill>
            <a:srgbClr val="E7E7E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rgbClr val="E71D1C"/>
              </a:solidFill>
              <a:latin typeface="+mj-lt"/>
            </a:endParaRPr>
          </a:p>
        </p:txBody>
      </p:sp>
      <p:sp>
        <p:nvSpPr>
          <p:cNvPr id="12" name="Title 1">
            <a:extLst>
              <a:ext uri="{FF2B5EF4-FFF2-40B4-BE49-F238E27FC236}">
                <a16:creationId xmlns:a16="http://schemas.microsoft.com/office/drawing/2014/main" id="{2A463884-BEA3-4A2D-B7CA-84B46E5E4281}"/>
              </a:ext>
            </a:extLst>
          </p:cNvPr>
          <p:cNvSpPr txBox="1">
            <a:spLocks/>
          </p:cNvSpPr>
          <p:nvPr/>
        </p:nvSpPr>
        <p:spPr>
          <a:xfrm>
            <a:off x="280127" y="84524"/>
            <a:ext cx="10080625" cy="5804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2400" b="1" dirty="0">
                <a:solidFill>
                  <a:srgbClr val="585148"/>
                </a:solidFill>
                <a:latin typeface="+mn-lt"/>
              </a:rPr>
              <a:t>Three-Year Implementation Timeline</a:t>
            </a:r>
            <a:endParaRPr lang="en-US" sz="2400" b="1" dirty="0">
              <a:solidFill>
                <a:srgbClr val="585148"/>
              </a:solidFill>
              <a:latin typeface="+mn-lt"/>
              <a:cs typeface="Arial" panose="020B0604020202020204" pitchFamily="34" charset="0"/>
            </a:endParaRPr>
          </a:p>
        </p:txBody>
      </p:sp>
      <p:sp>
        <p:nvSpPr>
          <p:cNvPr id="18" name="Rectangle 17">
            <a:extLst>
              <a:ext uri="{FF2B5EF4-FFF2-40B4-BE49-F238E27FC236}">
                <a16:creationId xmlns:a16="http://schemas.microsoft.com/office/drawing/2014/main" id="{155D8E72-A40E-4354-8B27-DF086C9CB0CD}"/>
              </a:ext>
            </a:extLst>
          </p:cNvPr>
          <p:cNvSpPr/>
          <p:nvPr/>
        </p:nvSpPr>
        <p:spPr>
          <a:xfrm>
            <a:off x="8467614" y="914729"/>
            <a:ext cx="3458153" cy="352095"/>
          </a:xfrm>
          <a:prstGeom prst="rect">
            <a:avLst/>
          </a:prstGeom>
          <a:solidFill>
            <a:srgbClr val="323E4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b="1" dirty="0">
                <a:solidFill>
                  <a:schemeClr val="accent4">
                    <a:lumMod val="60000"/>
                    <a:lumOff val="40000"/>
                  </a:schemeClr>
                </a:solidFill>
              </a:rPr>
              <a:t>Priming Elite Bank for Success</a:t>
            </a:r>
            <a:endParaRPr lang="en-US" sz="1600" b="1" dirty="0">
              <a:solidFill>
                <a:schemeClr val="accent4">
                  <a:lumMod val="60000"/>
                  <a:lumOff val="40000"/>
                </a:schemeClr>
              </a:solidFill>
            </a:endParaRPr>
          </a:p>
        </p:txBody>
      </p:sp>
      <p:sp>
        <p:nvSpPr>
          <p:cNvPr id="20" name="Rectangle 19">
            <a:extLst>
              <a:ext uri="{FF2B5EF4-FFF2-40B4-BE49-F238E27FC236}">
                <a16:creationId xmlns:a16="http://schemas.microsoft.com/office/drawing/2014/main" id="{68E5BD5A-A366-49AA-AC66-07C671D007D5}"/>
              </a:ext>
            </a:extLst>
          </p:cNvPr>
          <p:cNvSpPr/>
          <p:nvPr/>
        </p:nvSpPr>
        <p:spPr>
          <a:xfrm>
            <a:off x="-2512378" y="2762238"/>
            <a:ext cx="297815" cy="2056429"/>
          </a:xfrm>
          <a:prstGeom prst="rect">
            <a:avLst/>
          </a:prstGeom>
          <a:solidFill>
            <a:srgbClr val="E7E7E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rgbClr val="E71D1C"/>
              </a:solidFill>
              <a:latin typeface="+mj-lt"/>
            </a:endParaRPr>
          </a:p>
        </p:txBody>
      </p:sp>
      <p:sp>
        <p:nvSpPr>
          <p:cNvPr id="4" name="Rectangle 3">
            <a:extLst>
              <a:ext uri="{FF2B5EF4-FFF2-40B4-BE49-F238E27FC236}">
                <a16:creationId xmlns:a16="http://schemas.microsoft.com/office/drawing/2014/main" id="{C604DDE0-E1B3-4271-ACA4-E2E8BCC15B86}"/>
              </a:ext>
            </a:extLst>
          </p:cNvPr>
          <p:cNvSpPr/>
          <p:nvPr/>
        </p:nvSpPr>
        <p:spPr>
          <a:xfrm>
            <a:off x="276225" y="6190063"/>
            <a:ext cx="11649540" cy="246221"/>
          </a:xfrm>
          <a:prstGeom prst="rect">
            <a:avLst/>
          </a:prstGeom>
        </p:spPr>
        <p:txBody>
          <a:bodyPr wrap="square" anchor="ctr">
            <a:spAutoFit/>
          </a:bodyPr>
          <a:lstStyle/>
          <a:p>
            <a:r>
              <a:rPr lang="en-US" altLang="zh-TW" sz="1000" b="1" dirty="0">
                <a:solidFill>
                  <a:srgbClr val="585148"/>
                </a:solidFill>
              </a:rPr>
              <a:t>Source: </a:t>
            </a:r>
            <a:r>
              <a:rPr lang="en-US" altLang="zh-TW" sz="1000" dirty="0">
                <a:solidFill>
                  <a:srgbClr val="585148"/>
                </a:solidFill>
              </a:rPr>
              <a:t>Accenture, McKinsey &amp; Company, Bain &amp; Company, Elite Bank Analysis</a:t>
            </a:r>
            <a:endParaRPr lang="en-US" altLang="zh-TW" sz="1000" dirty="0">
              <a:solidFill>
                <a:srgbClr val="585148"/>
              </a:solidFill>
              <a:cs typeface="Arial" panose="020B0604020202020204" pitchFamily="34" charset="0"/>
            </a:endParaRPr>
          </a:p>
        </p:txBody>
      </p:sp>
      <p:sp>
        <p:nvSpPr>
          <p:cNvPr id="17" name="Rectangle 16">
            <a:extLst>
              <a:ext uri="{FF2B5EF4-FFF2-40B4-BE49-F238E27FC236}">
                <a16:creationId xmlns:a16="http://schemas.microsoft.com/office/drawing/2014/main" id="{3AD3F81B-0346-49CE-B6C4-3D504A8916EF}"/>
              </a:ext>
            </a:extLst>
          </p:cNvPr>
          <p:cNvSpPr/>
          <p:nvPr/>
        </p:nvSpPr>
        <p:spPr>
          <a:xfrm>
            <a:off x="8467609" y="5242165"/>
            <a:ext cx="3458156" cy="947898"/>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b="1" dirty="0">
                <a:solidFill>
                  <a:srgbClr val="585148"/>
                </a:solidFill>
              </a:rPr>
              <a:t>“Make your vision so clear that </a:t>
            </a:r>
          </a:p>
          <a:p>
            <a:pPr algn="ctr"/>
            <a:r>
              <a:rPr lang="en-US" altLang="zh-TW" sz="1600" b="1" dirty="0">
                <a:solidFill>
                  <a:srgbClr val="585148"/>
                </a:solidFill>
              </a:rPr>
              <a:t>your fears become irrelevant.”</a:t>
            </a:r>
            <a:endParaRPr lang="zh-TW" altLang="zh-TW" sz="1600" dirty="0">
              <a:solidFill>
                <a:srgbClr val="585148"/>
              </a:solidFill>
            </a:endParaRPr>
          </a:p>
        </p:txBody>
      </p:sp>
    </p:spTree>
    <p:extLst>
      <p:ext uri="{BB962C8B-B14F-4D97-AF65-F5344CB8AC3E}">
        <p14:creationId xmlns:p14="http://schemas.microsoft.com/office/powerpoint/2010/main" val="1593300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31CC9B8-D9D2-4AC4-971B-06C56C1911B3}"/>
              </a:ext>
            </a:extLst>
          </p:cNvPr>
          <p:cNvGraphicFramePr>
            <a:graphicFrameLocks noGrp="1"/>
          </p:cNvGraphicFramePr>
          <p:nvPr>
            <p:extLst>
              <p:ext uri="{D42A27DB-BD31-4B8C-83A1-F6EECF244321}">
                <p14:modId xmlns:p14="http://schemas.microsoft.com/office/powerpoint/2010/main" val="3405272302"/>
              </p:ext>
            </p:extLst>
          </p:nvPr>
        </p:nvGraphicFramePr>
        <p:xfrm>
          <a:off x="130969" y="6482291"/>
          <a:ext cx="11930063" cy="370840"/>
        </p:xfrm>
        <a:graphic>
          <a:graphicData uri="http://schemas.openxmlformats.org/drawingml/2006/table">
            <a:tbl>
              <a:tblPr firstRow="1" bandRow="1">
                <a:tableStyleId>{5C22544A-7EE6-4342-B048-85BDC9FD1C3A}</a:tableStyleId>
              </a:tblPr>
              <a:tblGrid>
                <a:gridCol w="10994928">
                  <a:extLst>
                    <a:ext uri="{9D8B030D-6E8A-4147-A177-3AD203B41FA5}">
                      <a16:colId xmlns:a16="http://schemas.microsoft.com/office/drawing/2014/main" val="1547589924"/>
                    </a:ext>
                  </a:extLst>
                </a:gridCol>
                <a:gridCol w="935135">
                  <a:extLst>
                    <a:ext uri="{9D8B030D-6E8A-4147-A177-3AD203B41FA5}">
                      <a16:colId xmlns:a16="http://schemas.microsoft.com/office/drawing/2014/main" val="3562895224"/>
                    </a:ext>
                  </a:extLst>
                </a:gridCol>
              </a:tblGrid>
              <a:tr h="370840">
                <a:tc>
                  <a:txBody>
                    <a:bodyPr/>
                    <a:lstStyle/>
                    <a:p>
                      <a:pPr algn="l"/>
                      <a:r>
                        <a:rPr lang="en-US" altLang="zh-TW" sz="1600" dirty="0">
                          <a:solidFill>
                            <a:schemeClr val="bg1">
                              <a:lumMod val="85000"/>
                            </a:schemeClr>
                          </a:solidFill>
                          <a:latin typeface="+mn-lt"/>
                        </a:rPr>
                        <a:t>Situation Analysis</a:t>
                      </a:r>
                      <a:r>
                        <a:rPr lang="zh-TW" altLang="en-US" sz="1600" dirty="0">
                          <a:solidFill>
                            <a:schemeClr val="bg1">
                              <a:lumMod val="85000"/>
                            </a:schemeClr>
                          </a:solidFill>
                          <a:latin typeface="+mn-lt"/>
                        </a:rPr>
                        <a:t> </a:t>
                      </a:r>
                      <a:r>
                        <a:rPr lang="en-US" altLang="zh-TW" sz="1600" dirty="0">
                          <a:solidFill>
                            <a:schemeClr val="bg1">
                              <a:lumMod val="85000"/>
                            </a:schemeClr>
                          </a:solidFill>
                          <a:latin typeface="+mn-lt"/>
                        </a:rPr>
                        <a:t>|</a:t>
                      </a:r>
                      <a:r>
                        <a:rPr lang="zh-TW" altLang="en-US" sz="1600" dirty="0">
                          <a:solidFill>
                            <a:schemeClr val="bg1">
                              <a:lumMod val="85000"/>
                            </a:schemeClr>
                          </a:solidFill>
                          <a:latin typeface="+mn-lt"/>
                        </a:rPr>
                        <a:t> </a:t>
                      </a:r>
                      <a:r>
                        <a:rPr lang="en-US" altLang="zh-TW" sz="1600" dirty="0">
                          <a:solidFill>
                            <a:schemeClr val="bg1">
                              <a:lumMod val="85000"/>
                            </a:schemeClr>
                          </a:solidFill>
                          <a:latin typeface="+mn-lt"/>
                        </a:rPr>
                        <a:t>Technological Synergy |</a:t>
                      </a:r>
                      <a:r>
                        <a:rPr lang="zh-TW" altLang="en-US" sz="1600" dirty="0">
                          <a:solidFill>
                            <a:schemeClr val="bg1">
                              <a:lumMod val="85000"/>
                            </a:schemeClr>
                          </a:solidFill>
                          <a:latin typeface="+mn-lt"/>
                        </a:rPr>
                        <a:t> </a:t>
                      </a:r>
                      <a:r>
                        <a:rPr lang="en-US" altLang="zh-TW" sz="1600" dirty="0">
                          <a:solidFill>
                            <a:schemeClr val="bg1">
                              <a:lumMod val="85000"/>
                            </a:schemeClr>
                          </a:solidFill>
                          <a:latin typeface="+mn-lt"/>
                        </a:rPr>
                        <a:t>Operational Synergy |</a:t>
                      </a:r>
                      <a:r>
                        <a:rPr lang="zh-TW" altLang="en-US" sz="1600" dirty="0">
                          <a:solidFill>
                            <a:schemeClr val="bg1">
                              <a:lumMod val="85000"/>
                            </a:schemeClr>
                          </a:solidFill>
                          <a:latin typeface="+mn-lt"/>
                        </a:rPr>
                        <a:t> </a:t>
                      </a:r>
                      <a:r>
                        <a:rPr lang="en-US" altLang="zh-TW" sz="1600" dirty="0">
                          <a:solidFill>
                            <a:srgbClr val="A43725"/>
                          </a:solidFill>
                          <a:latin typeface="+mn-lt"/>
                        </a:rPr>
                        <a:t>Implementation and Benefits</a:t>
                      </a:r>
                      <a:endParaRPr lang="zh-TW" altLang="en-US" sz="1600" dirty="0">
                        <a:solidFill>
                          <a:srgbClr val="A43725"/>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altLang="zh-TW" sz="1600" dirty="0">
                          <a:solidFill>
                            <a:srgbClr val="A43725"/>
                          </a:solidFill>
                          <a:latin typeface="+mn-lt"/>
                        </a:rPr>
                        <a:t>Page 17</a:t>
                      </a:r>
                      <a:endParaRPr lang="zh-TW" altLang="en-US" sz="1600" dirty="0">
                        <a:solidFill>
                          <a:srgbClr val="A43725"/>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7840695"/>
                  </a:ext>
                </a:extLst>
              </a:tr>
            </a:tbl>
          </a:graphicData>
        </a:graphic>
      </p:graphicFrame>
      <p:cxnSp>
        <p:nvCxnSpPr>
          <p:cNvPr id="3" name="Straight Connector 2">
            <a:extLst>
              <a:ext uri="{FF2B5EF4-FFF2-40B4-BE49-F238E27FC236}">
                <a16:creationId xmlns:a16="http://schemas.microsoft.com/office/drawing/2014/main" id="{CE25E008-8E04-4A4E-A50B-BB062A1C51B9}"/>
              </a:ext>
            </a:extLst>
          </p:cNvPr>
          <p:cNvCxnSpPr>
            <a:cxnSpLocks/>
          </p:cNvCxnSpPr>
          <p:nvPr/>
        </p:nvCxnSpPr>
        <p:spPr>
          <a:xfrm>
            <a:off x="0" y="6463241"/>
            <a:ext cx="12204000" cy="0"/>
          </a:xfrm>
          <a:prstGeom prst="line">
            <a:avLst/>
          </a:prstGeom>
          <a:ln w="9525">
            <a:solidFill>
              <a:srgbClr val="990000"/>
            </a:solidFill>
          </a:ln>
          <a:effectLst/>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D83169C-8C10-4350-A15E-3B5CB4912A0E}"/>
              </a:ext>
            </a:extLst>
          </p:cNvPr>
          <p:cNvGrpSpPr/>
          <p:nvPr/>
        </p:nvGrpSpPr>
        <p:grpSpPr>
          <a:xfrm>
            <a:off x="9874849" y="87287"/>
            <a:ext cx="2230065" cy="576000"/>
            <a:chOff x="9552360" y="268262"/>
            <a:chExt cx="2230065" cy="576000"/>
          </a:xfrm>
        </p:grpSpPr>
        <p:pic>
          <p:nvPicPr>
            <p:cNvPr id="5" name="Graphic 4">
              <a:extLst>
                <a:ext uri="{FF2B5EF4-FFF2-40B4-BE49-F238E27FC236}">
                  <a16:creationId xmlns:a16="http://schemas.microsoft.com/office/drawing/2014/main" id="{4921D831-C599-45EC-9453-C53FE15E8146}"/>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2802" r="12644" b="9600"/>
            <a:stretch/>
          </p:blipFill>
          <p:spPr>
            <a:xfrm rot="-180000">
              <a:off x="9552360" y="268262"/>
              <a:ext cx="504637" cy="576000"/>
            </a:xfrm>
            <a:prstGeom prst="rect">
              <a:avLst/>
            </a:prstGeom>
          </p:spPr>
        </p:pic>
        <p:sp>
          <p:nvSpPr>
            <p:cNvPr id="7" name="TextBox 6">
              <a:extLst>
                <a:ext uri="{FF2B5EF4-FFF2-40B4-BE49-F238E27FC236}">
                  <a16:creationId xmlns:a16="http://schemas.microsoft.com/office/drawing/2014/main" id="{607B1CFA-65AC-4312-863E-6543406F315E}"/>
                </a:ext>
              </a:extLst>
            </p:cNvPr>
            <p:cNvSpPr txBox="1"/>
            <p:nvPr/>
          </p:nvSpPr>
          <p:spPr>
            <a:xfrm>
              <a:off x="10071723" y="349795"/>
              <a:ext cx="1710702" cy="412934"/>
            </a:xfrm>
            <a:prstGeom prst="rect">
              <a:avLst/>
            </a:prstGeom>
            <a:noFill/>
          </p:spPr>
          <p:txBody>
            <a:bodyPr wrap="square" rtlCol="0" anchor="b">
              <a:spAutoFit/>
            </a:bodyPr>
            <a:lstStyle/>
            <a:p>
              <a:pPr>
                <a:lnSpc>
                  <a:spcPts val="2500"/>
                </a:lnSpc>
              </a:pPr>
              <a:r>
                <a:rPr lang="en-US" altLang="zh-TW" sz="2400" b="1" dirty="0">
                  <a:solidFill>
                    <a:srgbClr val="A43725"/>
                  </a:solidFill>
                  <a:cs typeface="Arial" panose="020B0604020202020204" pitchFamily="34" charset="0"/>
                </a:rPr>
                <a:t>ELITE BANK</a:t>
              </a:r>
              <a:endParaRPr lang="zh-TW" altLang="en-US" sz="2400" b="1" dirty="0">
                <a:solidFill>
                  <a:srgbClr val="A43725"/>
                </a:solidFill>
                <a:cs typeface="Arial" panose="020B0604020202020204" pitchFamily="34" charset="0"/>
              </a:endParaRPr>
            </a:p>
          </p:txBody>
        </p:sp>
      </p:grpSp>
      <p:cxnSp>
        <p:nvCxnSpPr>
          <p:cNvPr id="9" name="Straight Connector 8">
            <a:extLst>
              <a:ext uri="{FF2B5EF4-FFF2-40B4-BE49-F238E27FC236}">
                <a16:creationId xmlns:a16="http://schemas.microsoft.com/office/drawing/2014/main" id="{D132EE42-51B7-4259-A415-A888CB573514}"/>
              </a:ext>
            </a:extLst>
          </p:cNvPr>
          <p:cNvCxnSpPr>
            <a:cxnSpLocks/>
          </p:cNvCxnSpPr>
          <p:nvPr/>
        </p:nvCxnSpPr>
        <p:spPr>
          <a:xfrm>
            <a:off x="-12000" y="748241"/>
            <a:ext cx="12204000" cy="0"/>
          </a:xfrm>
          <a:prstGeom prst="line">
            <a:avLst/>
          </a:prstGeom>
          <a:ln w="9525">
            <a:solidFill>
              <a:srgbClr val="990000"/>
            </a:solidFill>
          </a:ln>
          <a:effectLst/>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C227BE5-D5BD-4A69-961D-A7732FD93500}"/>
              </a:ext>
            </a:extLst>
          </p:cNvPr>
          <p:cNvSpPr/>
          <p:nvPr/>
        </p:nvSpPr>
        <p:spPr>
          <a:xfrm>
            <a:off x="130969" y="84524"/>
            <a:ext cx="149158" cy="580473"/>
          </a:xfrm>
          <a:prstGeom prst="rect">
            <a:avLst/>
          </a:prstGeom>
          <a:solidFill>
            <a:srgbClr val="E7E7E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rgbClr val="E71D1C"/>
              </a:solidFill>
              <a:latin typeface="+mj-lt"/>
            </a:endParaRPr>
          </a:p>
        </p:txBody>
      </p:sp>
      <p:sp>
        <p:nvSpPr>
          <p:cNvPr id="12" name="Title 1">
            <a:extLst>
              <a:ext uri="{FF2B5EF4-FFF2-40B4-BE49-F238E27FC236}">
                <a16:creationId xmlns:a16="http://schemas.microsoft.com/office/drawing/2014/main" id="{2A463884-BEA3-4A2D-B7CA-84B46E5E4281}"/>
              </a:ext>
            </a:extLst>
          </p:cNvPr>
          <p:cNvSpPr txBox="1">
            <a:spLocks/>
          </p:cNvSpPr>
          <p:nvPr/>
        </p:nvSpPr>
        <p:spPr>
          <a:xfrm>
            <a:off x="280127" y="52497"/>
            <a:ext cx="10080625" cy="644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2400" b="1" dirty="0">
                <a:solidFill>
                  <a:srgbClr val="585148"/>
                </a:solidFill>
                <a:latin typeface="+mn-lt"/>
              </a:rPr>
              <a:t>In-House Development Cost Breakdown – Technological (1)</a:t>
            </a:r>
            <a:endParaRPr lang="en-US" sz="2400" b="1" dirty="0">
              <a:solidFill>
                <a:srgbClr val="585148"/>
              </a:solidFill>
              <a:latin typeface="+mn-lt"/>
              <a:cs typeface="Arial" panose="020B0604020202020204" pitchFamily="34" charset="0"/>
            </a:endParaRPr>
          </a:p>
        </p:txBody>
      </p:sp>
      <p:sp>
        <p:nvSpPr>
          <p:cNvPr id="4" name="Rectangle 3">
            <a:extLst>
              <a:ext uri="{FF2B5EF4-FFF2-40B4-BE49-F238E27FC236}">
                <a16:creationId xmlns:a16="http://schemas.microsoft.com/office/drawing/2014/main" id="{C604DDE0-E1B3-4271-ACA4-E2E8BCC15B86}"/>
              </a:ext>
            </a:extLst>
          </p:cNvPr>
          <p:cNvSpPr/>
          <p:nvPr/>
        </p:nvSpPr>
        <p:spPr>
          <a:xfrm>
            <a:off x="280125" y="6196972"/>
            <a:ext cx="11645640" cy="246221"/>
          </a:xfrm>
          <a:prstGeom prst="rect">
            <a:avLst/>
          </a:prstGeom>
        </p:spPr>
        <p:txBody>
          <a:bodyPr wrap="square" anchor="ctr">
            <a:spAutoFit/>
          </a:bodyPr>
          <a:lstStyle/>
          <a:p>
            <a:r>
              <a:rPr lang="en-US" altLang="zh-TW" sz="1000" b="1" dirty="0">
                <a:solidFill>
                  <a:srgbClr val="585148"/>
                </a:solidFill>
              </a:rPr>
              <a:t>Source: </a:t>
            </a:r>
            <a:r>
              <a:rPr lang="en-US" altLang="zh-TW" sz="1000" dirty="0">
                <a:solidFill>
                  <a:srgbClr val="585148"/>
                </a:solidFill>
              </a:rPr>
              <a:t>Bloomberg, </a:t>
            </a:r>
            <a:r>
              <a:rPr lang="en-US" altLang="zh-TW" sz="1000" dirty="0" err="1">
                <a:solidFill>
                  <a:srgbClr val="585148"/>
                </a:solidFill>
              </a:rPr>
              <a:t>HKEx</a:t>
            </a:r>
            <a:r>
              <a:rPr lang="en-US" altLang="zh-TW" sz="1000" dirty="0">
                <a:solidFill>
                  <a:srgbClr val="585148"/>
                </a:solidFill>
              </a:rPr>
              <a:t>, CB Insights, Goldman Sachs, The Economist, Elite Bank Analysis</a:t>
            </a:r>
            <a:endParaRPr lang="en-US" altLang="zh-TW" sz="1000" b="1" dirty="0">
              <a:solidFill>
                <a:srgbClr val="585148"/>
              </a:solidFill>
              <a:cs typeface="Arial" panose="020B0604020202020204" pitchFamily="34" charset="0"/>
            </a:endParaRPr>
          </a:p>
        </p:txBody>
      </p:sp>
      <p:graphicFrame>
        <p:nvGraphicFramePr>
          <p:cNvPr id="28" name="表格 10">
            <a:extLst>
              <a:ext uri="{FF2B5EF4-FFF2-40B4-BE49-F238E27FC236}">
                <a16:creationId xmlns:a16="http://schemas.microsoft.com/office/drawing/2014/main" id="{C063C870-FA06-4B19-9BF6-2563D37ACCAE}"/>
              </a:ext>
            </a:extLst>
          </p:cNvPr>
          <p:cNvGraphicFramePr>
            <a:graphicFrameLocks noGrp="1"/>
          </p:cNvGraphicFramePr>
          <p:nvPr>
            <p:extLst>
              <p:ext uri="{D42A27DB-BD31-4B8C-83A1-F6EECF244321}">
                <p14:modId xmlns:p14="http://schemas.microsoft.com/office/powerpoint/2010/main" val="4034585006"/>
              </p:ext>
            </p:extLst>
          </p:nvPr>
        </p:nvGraphicFramePr>
        <p:xfrm>
          <a:off x="285473" y="1276349"/>
          <a:ext cx="11636821" cy="2569081"/>
        </p:xfrm>
        <a:graphic>
          <a:graphicData uri="http://schemas.openxmlformats.org/drawingml/2006/table">
            <a:tbl>
              <a:tblPr firstRow="1" firstCol="1" bandRow="1"/>
              <a:tblGrid>
                <a:gridCol w="2635527">
                  <a:extLst>
                    <a:ext uri="{9D8B030D-6E8A-4147-A177-3AD203B41FA5}">
                      <a16:colId xmlns:a16="http://schemas.microsoft.com/office/drawing/2014/main" val="2081804197"/>
                    </a:ext>
                  </a:extLst>
                </a:gridCol>
                <a:gridCol w="4762500">
                  <a:extLst>
                    <a:ext uri="{9D8B030D-6E8A-4147-A177-3AD203B41FA5}">
                      <a16:colId xmlns:a16="http://schemas.microsoft.com/office/drawing/2014/main" val="1429502371"/>
                    </a:ext>
                  </a:extLst>
                </a:gridCol>
                <a:gridCol w="2119397">
                  <a:extLst>
                    <a:ext uri="{9D8B030D-6E8A-4147-A177-3AD203B41FA5}">
                      <a16:colId xmlns:a16="http://schemas.microsoft.com/office/drawing/2014/main" val="4090734739"/>
                    </a:ext>
                  </a:extLst>
                </a:gridCol>
                <a:gridCol w="2119397">
                  <a:extLst>
                    <a:ext uri="{9D8B030D-6E8A-4147-A177-3AD203B41FA5}">
                      <a16:colId xmlns:a16="http://schemas.microsoft.com/office/drawing/2014/main" val="4194010552"/>
                    </a:ext>
                  </a:extLst>
                </a:gridCol>
              </a:tblGrid>
              <a:tr h="412621">
                <a:tc>
                  <a:txBody>
                    <a:bodyPr/>
                    <a:lstStyle/>
                    <a:p>
                      <a:pPr algn="ctr">
                        <a:lnSpc>
                          <a:spcPts val="1100"/>
                        </a:lnSpc>
                        <a:spcAft>
                          <a:spcPts val="0"/>
                        </a:spcAft>
                      </a:pPr>
                      <a:endParaRPr lang="en-US" sz="1600" b="1" kern="1200" dirty="0">
                        <a:solidFill>
                          <a:srgbClr val="FFFFFF"/>
                        </a:solidFill>
                        <a:effectLst/>
                        <a:latin typeface="Calibri" panose="020F0502020204030204" pitchFamily="34" charset="0"/>
                        <a:ea typeface="PMingLiU" panose="02020500000000000000" pitchFamily="18" charset="-120"/>
                        <a:cs typeface="Arial" panose="020B0604020202020204" pitchFamily="34" charset="0"/>
                      </a:endParaRPr>
                    </a:p>
                    <a:p>
                      <a:pPr algn="ctr">
                        <a:lnSpc>
                          <a:spcPts val="1100"/>
                        </a:lnSpc>
                        <a:spcAft>
                          <a:spcPts val="0"/>
                        </a:spcAft>
                      </a:pPr>
                      <a:r>
                        <a:rPr lang="en-US" sz="1600" b="1" kern="1200" dirty="0">
                          <a:solidFill>
                            <a:srgbClr val="FFFFFF"/>
                          </a:solidFill>
                          <a:effectLst/>
                          <a:latin typeface="Calibri" panose="020F0502020204030204" pitchFamily="34" charset="0"/>
                          <a:ea typeface="PMingLiU" panose="02020500000000000000" pitchFamily="18" charset="-120"/>
                          <a:cs typeface="Arial" panose="020B0604020202020204" pitchFamily="34" charset="0"/>
                        </a:rPr>
                        <a:t>Personnel</a:t>
                      </a:r>
                      <a:r>
                        <a:rPr lang="en-US" sz="1600" b="1" kern="1200" baseline="0" dirty="0">
                          <a:solidFill>
                            <a:srgbClr val="FFFFFF"/>
                          </a:solidFill>
                          <a:effectLst/>
                          <a:latin typeface="Calibri" panose="020F0502020204030204" pitchFamily="34" charset="0"/>
                          <a:ea typeface="PMingLiU" panose="02020500000000000000" pitchFamily="18" charset="-120"/>
                          <a:cs typeface="Arial" panose="020B0604020202020204" pitchFamily="34" charset="0"/>
                        </a:rPr>
                        <a:t> Costs</a:t>
                      </a:r>
                      <a:endParaRPr lang="en-US" sz="1600" kern="100" dirty="0">
                        <a:effectLst/>
                        <a:latin typeface="Calibri" panose="020F0502020204030204" pitchFamily="34" charset="0"/>
                        <a:ea typeface="PMingLiU" panose="02020500000000000000" pitchFamily="18" charset="-120"/>
                        <a:cs typeface="PMingLiU" panose="02020500000000000000" pitchFamily="18" charset="-120"/>
                      </a:endParaRP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B89D83"/>
                    </a:solidFill>
                  </a:tcPr>
                </a:tc>
                <a:tc>
                  <a:txBody>
                    <a:bodyPr/>
                    <a:lstStyle/>
                    <a:p>
                      <a:pPr algn="ctr">
                        <a:lnSpc>
                          <a:spcPts val="1100"/>
                        </a:lnSpc>
                        <a:spcAft>
                          <a:spcPts val="0"/>
                        </a:spcAft>
                      </a:pPr>
                      <a:endParaRPr lang="en-US" sz="1600" b="1" kern="1200" dirty="0">
                        <a:solidFill>
                          <a:srgbClr val="FFFFFF"/>
                        </a:solidFill>
                        <a:effectLst/>
                        <a:latin typeface="Calibri" panose="020F0502020204030204" pitchFamily="34" charset="0"/>
                        <a:ea typeface="PMingLiU" panose="02020500000000000000" pitchFamily="18" charset="-120"/>
                        <a:cs typeface="Arial" panose="020B0604020202020204" pitchFamily="34" charset="0"/>
                      </a:endParaRPr>
                    </a:p>
                    <a:p>
                      <a:pPr algn="ctr">
                        <a:lnSpc>
                          <a:spcPts val="1100"/>
                        </a:lnSpc>
                        <a:spcAft>
                          <a:spcPts val="0"/>
                        </a:spcAft>
                      </a:pPr>
                      <a:r>
                        <a:rPr lang="en-US" sz="1600" b="1" kern="1200" dirty="0">
                          <a:solidFill>
                            <a:srgbClr val="FFFFFF"/>
                          </a:solidFill>
                          <a:effectLst/>
                          <a:latin typeface="Calibri" panose="020F0502020204030204" pitchFamily="34" charset="0"/>
                          <a:ea typeface="PMingLiU" panose="02020500000000000000" pitchFamily="18" charset="-120"/>
                          <a:cs typeface="Arial" panose="020B0604020202020204" pitchFamily="34" charset="0"/>
                        </a:rPr>
                        <a:t>Year 1</a:t>
                      </a:r>
                      <a:endParaRPr lang="en-US" sz="1600" kern="100" dirty="0">
                        <a:effectLst/>
                        <a:latin typeface="Calibri" panose="020F0502020204030204" pitchFamily="34" charset="0"/>
                        <a:ea typeface="PMingLiU" panose="02020500000000000000" pitchFamily="18" charset="-120"/>
                        <a:cs typeface="PMingLiU" panose="02020500000000000000" pitchFamily="18" charset="-120"/>
                      </a:endParaRP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28D89"/>
                    </a:solidFill>
                  </a:tcPr>
                </a:tc>
                <a:tc>
                  <a:txBody>
                    <a:bodyPr/>
                    <a:lstStyle/>
                    <a:p>
                      <a:pPr algn="ctr">
                        <a:lnSpc>
                          <a:spcPts val="1100"/>
                        </a:lnSpc>
                        <a:spcAft>
                          <a:spcPts val="0"/>
                        </a:spcAft>
                      </a:pPr>
                      <a:endParaRPr lang="en-US" sz="1600" b="1" kern="1200" dirty="0">
                        <a:solidFill>
                          <a:srgbClr val="FFFFFF"/>
                        </a:solidFill>
                        <a:effectLst/>
                        <a:latin typeface="Calibri" panose="020F0502020204030204" pitchFamily="34" charset="0"/>
                        <a:ea typeface="PMingLiU" panose="02020500000000000000" pitchFamily="18" charset="-120"/>
                        <a:cs typeface="Arial" panose="020B0604020202020204" pitchFamily="34" charset="0"/>
                      </a:endParaRPr>
                    </a:p>
                    <a:p>
                      <a:pPr algn="ctr">
                        <a:lnSpc>
                          <a:spcPts val="1100"/>
                        </a:lnSpc>
                        <a:spcAft>
                          <a:spcPts val="0"/>
                        </a:spcAft>
                      </a:pPr>
                      <a:r>
                        <a:rPr lang="en-US" sz="1600" b="1" kern="1200" dirty="0">
                          <a:solidFill>
                            <a:srgbClr val="FFFFFF"/>
                          </a:solidFill>
                          <a:effectLst/>
                          <a:latin typeface="Calibri" panose="020F0502020204030204" pitchFamily="34" charset="0"/>
                          <a:ea typeface="PMingLiU" panose="02020500000000000000" pitchFamily="18" charset="-120"/>
                          <a:cs typeface="Arial" panose="020B0604020202020204" pitchFamily="34" charset="0"/>
                        </a:rPr>
                        <a:t>Year 2</a:t>
                      </a:r>
                      <a:endParaRPr lang="en-US" sz="1600" kern="100" dirty="0">
                        <a:effectLst/>
                        <a:latin typeface="Calibri" panose="020F0502020204030204" pitchFamily="34" charset="0"/>
                        <a:ea typeface="PMingLiU" panose="02020500000000000000" pitchFamily="18" charset="-120"/>
                        <a:cs typeface="PMingLiU" panose="02020500000000000000" pitchFamily="18" charset="-120"/>
                      </a:endParaRP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AEB0B3"/>
                    </a:solidFill>
                  </a:tcPr>
                </a:tc>
                <a:tc>
                  <a:txBody>
                    <a:bodyPr/>
                    <a:lstStyle/>
                    <a:p>
                      <a:pPr algn="ctr">
                        <a:lnSpc>
                          <a:spcPts val="1100"/>
                        </a:lnSpc>
                        <a:spcAft>
                          <a:spcPts val="0"/>
                        </a:spcAft>
                      </a:pPr>
                      <a:endParaRPr lang="en-US" sz="1600" b="1" kern="1200" dirty="0">
                        <a:solidFill>
                          <a:srgbClr val="FFFFFF"/>
                        </a:solidFill>
                        <a:effectLst/>
                        <a:latin typeface="Calibri" panose="020F0502020204030204" pitchFamily="34" charset="0"/>
                        <a:ea typeface="PMingLiU" panose="02020500000000000000" pitchFamily="18" charset="-120"/>
                        <a:cs typeface="Arial" panose="020B0604020202020204" pitchFamily="34" charset="0"/>
                      </a:endParaRPr>
                    </a:p>
                    <a:p>
                      <a:pPr algn="ctr">
                        <a:lnSpc>
                          <a:spcPts val="1100"/>
                        </a:lnSpc>
                        <a:spcAft>
                          <a:spcPts val="0"/>
                        </a:spcAft>
                      </a:pPr>
                      <a:r>
                        <a:rPr lang="en-US" sz="1600" b="1" kern="1200" dirty="0">
                          <a:solidFill>
                            <a:srgbClr val="FFFFFF"/>
                          </a:solidFill>
                          <a:effectLst/>
                          <a:latin typeface="Calibri" panose="020F0502020204030204" pitchFamily="34" charset="0"/>
                          <a:ea typeface="PMingLiU" panose="02020500000000000000" pitchFamily="18" charset="-120"/>
                          <a:cs typeface="Arial" panose="020B0604020202020204" pitchFamily="34" charset="0"/>
                        </a:rPr>
                        <a:t>Year 3</a:t>
                      </a:r>
                      <a:endParaRPr lang="en-US" sz="1600" kern="100" dirty="0">
                        <a:effectLst/>
                        <a:latin typeface="Calibri" panose="020F0502020204030204" pitchFamily="34" charset="0"/>
                        <a:ea typeface="PMingLiU" panose="02020500000000000000" pitchFamily="18" charset="-120"/>
                        <a:cs typeface="PMingLiU" panose="02020500000000000000" pitchFamily="18" charset="-120"/>
                      </a:endParaRP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BCFB9"/>
                    </a:solidFill>
                  </a:tcPr>
                </a:tc>
                <a:extLst>
                  <a:ext uri="{0D108BD9-81ED-4DB2-BD59-A6C34878D82A}">
                    <a16:rowId xmlns:a16="http://schemas.microsoft.com/office/drawing/2014/main" val="3702953898"/>
                  </a:ext>
                </a:extLst>
              </a:tr>
              <a:tr h="580423">
                <a:tc>
                  <a:txBody>
                    <a:bodyPr/>
                    <a:lstStyle/>
                    <a:p>
                      <a:pPr algn="ctr">
                        <a:lnSpc>
                          <a:spcPct val="100000"/>
                        </a:lnSpc>
                        <a:spcAft>
                          <a:spcPts val="0"/>
                        </a:spcAft>
                      </a:pPr>
                      <a:r>
                        <a:rPr lang="en-US" sz="1600" kern="100" dirty="0">
                          <a:effectLst/>
                          <a:latin typeface="+mn-lt"/>
                          <a:ea typeface="PMingLiU" panose="02020500000000000000" pitchFamily="18" charset="-120"/>
                          <a:cs typeface="PMingLiU" panose="02020500000000000000" pitchFamily="18" charset="-120"/>
                        </a:rPr>
                        <a:t>Development</a:t>
                      </a: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2DEEF"/>
                    </a:solidFill>
                  </a:tcPr>
                </a:tc>
                <a:tc>
                  <a:txBody>
                    <a:bodyPr/>
                    <a:lstStyle/>
                    <a:p>
                      <a:pPr algn="ctr">
                        <a:lnSpc>
                          <a:spcPts val="500"/>
                        </a:lnSpc>
                        <a:spcAft>
                          <a:spcPts val="0"/>
                        </a:spcAft>
                      </a:pPr>
                      <a:r>
                        <a:rPr lang="en-US" sz="1600" kern="1200" dirty="0">
                          <a:solidFill>
                            <a:srgbClr val="000000"/>
                          </a:solidFill>
                          <a:effectLst/>
                          <a:latin typeface="+mn-lt"/>
                          <a:ea typeface="PMingLiU" panose="02020500000000000000" pitchFamily="18" charset="-120"/>
                          <a:cs typeface="Arial" panose="020B0604020202020204" pitchFamily="34" charset="0"/>
                        </a:rPr>
                        <a:t> </a:t>
                      </a:r>
                    </a:p>
                    <a:p>
                      <a:pPr algn="ctr">
                        <a:lnSpc>
                          <a:spcPct val="100000"/>
                        </a:lnSpc>
                        <a:spcAft>
                          <a:spcPts val="0"/>
                        </a:spcAft>
                      </a:pPr>
                      <a:r>
                        <a:rPr lang="en-US" sz="1600" kern="1200" dirty="0">
                          <a:solidFill>
                            <a:srgbClr val="000000"/>
                          </a:solidFill>
                          <a:effectLst/>
                          <a:latin typeface="+mn-lt"/>
                          <a:ea typeface="PMingLiU" panose="02020500000000000000" pitchFamily="18" charset="-120"/>
                          <a:cs typeface="Arial" panose="020B0604020202020204" pitchFamily="34" charset="0"/>
                        </a:rPr>
                        <a:t>15-20 people</a:t>
                      </a:r>
                    </a:p>
                    <a:p>
                      <a:pPr algn="ctr">
                        <a:lnSpc>
                          <a:spcPts val="500"/>
                        </a:lnSpc>
                        <a:spcAft>
                          <a:spcPts val="0"/>
                        </a:spcAft>
                      </a:pPr>
                      <a:r>
                        <a:rPr lang="en-US" sz="1600" kern="1200" dirty="0">
                          <a:solidFill>
                            <a:srgbClr val="000000"/>
                          </a:solidFill>
                          <a:effectLst/>
                          <a:latin typeface="+mn-lt"/>
                          <a:ea typeface="PMingLiU" panose="02020500000000000000" pitchFamily="18" charset="-120"/>
                          <a:cs typeface="Arial" panose="020B0604020202020204" pitchFamily="34" charset="0"/>
                        </a:rPr>
                        <a:t> </a:t>
                      </a:r>
                    </a:p>
                    <a:p>
                      <a:pPr algn="ctr">
                        <a:lnSpc>
                          <a:spcPct val="100000"/>
                        </a:lnSpc>
                        <a:spcAft>
                          <a:spcPts val="0"/>
                        </a:spcAft>
                      </a:pPr>
                      <a:r>
                        <a:rPr lang="en-US" sz="1600" kern="1200" dirty="0">
                          <a:solidFill>
                            <a:srgbClr val="000000"/>
                          </a:solidFill>
                          <a:effectLst/>
                          <a:latin typeface="+mn-lt"/>
                          <a:ea typeface="PMingLiU" panose="02020500000000000000" pitchFamily="18" charset="-120"/>
                          <a:cs typeface="Arial" panose="020B0604020202020204" pitchFamily="34" charset="0"/>
                        </a:rPr>
                        <a:t>(Or consider the development as </a:t>
                      </a:r>
                    </a:p>
                    <a:p>
                      <a:pPr algn="ctr">
                        <a:lnSpc>
                          <a:spcPct val="100000"/>
                        </a:lnSpc>
                        <a:spcAft>
                          <a:spcPts val="0"/>
                        </a:spcAft>
                      </a:pPr>
                      <a:r>
                        <a:rPr lang="en-US" sz="1600" kern="1200" dirty="0">
                          <a:solidFill>
                            <a:srgbClr val="000000"/>
                          </a:solidFill>
                          <a:effectLst/>
                          <a:latin typeface="+mn-lt"/>
                          <a:ea typeface="PMingLiU" panose="02020500000000000000" pitchFamily="18" charset="-120"/>
                          <a:cs typeface="Arial" panose="020B0604020202020204" pitchFamily="34" charset="0"/>
                        </a:rPr>
                        <a:t>the first task for the venture capital invested firm)</a:t>
                      </a:r>
                    </a:p>
                    <a:p>
                      <a:pPr algn="ctr">
                        <a:lnSpc>
                          <a:spcPts val="500"/>
                        </a:lnSpc>
                        <a:spcAft>
                          <a:spcPts val="0"/>
                        </a:spcAft>
                      </a:pPr>
                      <a:r>
                        <a:rPr lang="en-US" sz="1600" kern="1200" dirty="0">
                          <a:solidFill>
                            <a:srgbClr val="000000"/>
                          </a:solidFill>
                          <a:effectLst/>
                          <a:latin typeface="+mn-lt"/>
                          <a:ea typeface="PMingLiU" panose="02020500000000000000" pitchFamily="18" charset="-120"/>
                          <a:cs typeface="Arial" panose="020B0604020202020204" pitchFamily="34" charset="0"/>
                        </a:rPr>
                        <a:t> </a:t>
                      </a:r>
                      <a:r>
                        <a:rPr lang="en-US" sz="1600" kern="100" dirty="0">
                          <a:effectLst/>
                          <a:latin typeface="+mn-lt"/>
                          <a:ea typeface="PMingLiU" panose="02020500000000000000" pitchFamily="18" charset="-120"/>
                          <a:cs typeface="PMingLiU" panose="02020500000000000000" pitchFamily="18" charset="-120"/>
                        </a:rPr>
                        <a:t> </a:t>
                      </a: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3F3F3"/>
                    </a:solidFill>
                  </a:tcPr>
                </a:tc>
                <a:tc>
                  <a:txBody>
                    <a:bodyPr/>
                    <a:lstStyle/>
                    <a:p>
                      <a:pPr algn="ctr">
                        <a:lnSpc>
                          <a:spcPct val="100000"/>
                        </a:lnSpc>
                        <a:spcAft>
                          <a:spcPts val="0"/>
                        </a:spcAft>
                      </a:pPr>
                      <a:r>
                        <a:rPr lang="en-US" sz="1600" kern="1200" dirty="0">
                          <a:solidFill>
                            <a:srgbClr val="000000"/>
                          </a:solidFill>
                          <a:effectLst/>
                          <a:latin typeface="+mn-lt"/>
                          <a:ea typeface="PMingLiU" panose="02020500000000000000" pitchFamily="18" charset="-120"/>
                          <a:cs typeface="Arial" panose="020B0604020202020204" pitchFamily="34" charset="0"/>
                        </a:rPr>
                        <a:t>N/A</a:t>
                      </a:r>
                      <a:endParaRPr lang="en-US" sz="1600" kern="100" dirty="0">
                        <a:effectLst/>
                        <a:latin typeface="+mn-lt"/>
                        <a:ea typeface="PMingLiU" panose="02020500000000000000" pitchFamily="18" charset="-120"/>
                        <a:cs typeface="PMingLiU" panose="02020500000000000000" pitchFamily="18" charset="-120"/>
                      </a:endParaRP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3F3F3"/>
                    </a:solidFill>
                  </a:tcPr>
                </a:tc>
                <a:tc>
                  <a:txBody>
                    <a:bodyPr/>
                    <a:lstStyle/>
                    <a:p>
                      <a:pPr algn="ctr">
                        <a:lnSpc>
                          <a:spcPct val="100000"/>
                        </a:lnSpc>
                        <a:spcAft>
                          <a:spcPts val="0"/>
                        </a:spcAft>
                      </a:pPr>
                      <a:r>
                        <a:rPr lang="en-US" sz="1600" kern="1200" dirty="0">
                          <a:solidFill>
                            <a:srgbClr val="000000"/>
                          </a:solidFill>
                          <a:effectLst/>
                          <a:latin typeface="+mn-lt"/>
                          <a:ea typeface="PMingLiU" panose="02020500000000000000" pitchFamily="18" charset="-120"/>
                          <a:cs typeface="Arial" panose="020B0604020202020204" pitchFamily="34" charset="0"/>
                        </a:rPr>
                        <a:t>N/A</a:t>
                      </a:r>
                      <a:endParaRPr lang="en-US" sz="1600" kern="100" dirty="0">
                        <a:effectLst/>
                        <a:latin typeface="+mn-lt"/>
                        <a:ea typeface="PMingLiU" panose="02020500000000000000" pitchFamily="18" charset="-120"/>
                        <a:cs typeface="PMingLiU" panose="02020500000000000000" pitchFamily="18" charset="-120"/>
                      </a:endParaRP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3F3F3"/>
                    </a:solidFill>
                  </a:tcPr>
                </a:tc>
                <a:extLst>
                  <a:ext uri="{0D108BD9-81ED-4DB2-BD59-A6C34878D82A}">
                    <a16:rowId xmlns:a16="http://schemas.microsoft.com/office/drawing/2014/main" val="1860186922"/>
                  </a:ext>
                </a:extLst>
              </a:tr>
              <a:tr h="281940">
                <a:tc>
                  <a:txBody>
                    <a:bodyPr/>
                    <a:lstStyle/>
                    <a:p>
                      <a:pPr algn="ctr">
                        <a:lnSpc>
                          <a:spcPct val="100000"/>
                        </a:lnSpc>
                        <a:spcAft>
                          <a:spcPts val="0"/>
                        </a:spcAft>
                      </a:pPr>
                      <a:r>
                        <a:rPr lang="en-US" sz="1600" kern="100" dirty="0">
                          <a:effectLst/>
                          <a:latin typeface="+mn-lt"/>
                          <a:ea typeface="PMingLiU" panose="02020500000000000000" pitchFamily="18" charset="-120"/>
                          <a:cs typeface="PMingLiU" panose="02020500000000000000" pitchFamily="18" charset="-120"/>
                        </a:rPr>
                        <a:t>Maintenance</a:t>
                      </a: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2DEEF"/>
                    </a:solidFill>
                  </a:tcPr>
                </a:tc>
                <a:tc>
                  <a:txBody>
                    <a:bodyPr/>
                    <a:lstStyle/>
                    <a:p>
                      <a:pPr algn="ctr">
                        <a:lnSpc>
                          <a:spcPts val="500"/>
                        </a:lnSpc>
                        <a:spcAft>
                          <a:spcPts val="0"/>
                        </a:spcAft>
                      </a:pPr>
                      <a:r>
                        <a:rPr lang="en-US" sz="1600" kern="1200" dirty="0">
                          <a:solidFill>
                            <a:srgbClr val="000000"/>
                          </a:solidFill>
                          <a:effectLst/>
                          <a:latin typeface="+mn-lt"/>
                          <a:ea typeface="PMingLiU" panose="02020500000000000000" pitchFamily="18" charset="-120"/>
                          <a:cs typeface="Arial" panose="020B0604020202020204" pitchFamily="34" charset="0"/>
                        </a:rPr>
                        <a:t> </a:t>
                      </a:r>
                    </a:p>
                    <a:p>
                      <a:pPr algn="ctr">
                        <a:lnSpc>
                          <a:spcPct val="100000"/>
                        </a:lnSpc>
                        <a:spcAft>
                          <a:spcPts val="0"/>
                        </a:spcAft>
                      </a:pPr>
                      <a:r>
                        <a:rPr lang="en-US" sz="1600" kern="1200" dirty="0">
                          <a:solidFill>
                            <a:srgbClr val="000000"/>
                          </a:solidFill>
                          <a:effectLst/>
                          <a:latin typeface="+mn-lt"/>
                          <a:ea typeface="PMingLiU" panose="02020500000000000000" pitchFamily="18" charset="-120"/>
                          <a:cs typeface="Arial" panose="020B0604020202020204" pitchFamily="34" charset="0"/>
                        </a:rPr>
                        <a:t>10-15</a:t>
                      </a:r>
                      <a:r>
                        <a:rPr lang="en-US" sz="1600" kern="1200" baseline="0" dirty="0">
                          <a:solidFill>
                            <a:srgbClr val="000000"/>
                          </a:solidFill>
                          <a:effectLst/>
                          <a:latin typeface="+mn-lt"/>
                          <a:ea typeface="PMingLiU" panose="02020500000000000000" pitchFamily="18" charset="-120"/>
                          <a:cs typeface="Arial" panose="020B0604020202020204" pitchFamily="34" charset="0"/>
                        </a:rPr>
                        <a:t> people</a:t>
                      </a:r>
                    </a:p>
                    <a:p>
                      <a:pPr algn="ctr">
                        <a:lnSpc>
                          <a:spcPts val="500"/>
                        </a:lnSpc>
                        <a:spcAft>
                          <a:spcPts val="0"/>
                        </a:spcAft>
                      </a:pPr>
                      <a:endParaRPr lang="en-US" sz="1600" kern="100" dirty="0">
                        <a:effectLst/>
                        <a:latin typeface="+mn-lt"/>
                        <a:ea typeface="PMingLiU" panose="02020500000000000000" pitchFamily="18" charset="-120"/>
                        <a:cs typeface="PMingLiU" panose="02020500000000000000" pitchFamily="18" charset="-120"/>
                      </a:endParaRP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3F3F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dirty="0">
                          <a:solidFill>
                            <a:srgbClr val="000000"/>
                          </a:solidFill>
                          <a:effectLst/>
                          <a:latin typeface="+mn-lt"/>
                          <a:ea typeface="PMingLiU" panose="02020500000000000000" pitchFamily="18" charset="-120"/>
                          <a:cs typeface="Arial" panose="020B0604020202020204" pitchFamily="34" charset="0"/>
                        </a:rPr>
                        <a:t>10-15</a:t>
                      </a:r>
                      <a:r>
                        <a:rPr lang="en-US" sz="1600" kern="1200" baseline="0" dirty="0">
                          <a:solidFill>
                            <a:srgbClr val="000000"/>
                          </a:solidFill>
                          <a:effectLst/>
                          <a:latin typeface="+mn-lt"/>
                          <a:ea typeface="PMingLiU" panose="02020500000000000000" pitchFamily="18" charset="-120"/>
                          <a:cs typeface="Arial" panose="020B0604020202020204" pitchFamily="34" charset="0"/>
                        </a:rPr>
                        <a:t> people</a:t>
                      </a: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3F3F3"/>
                    </a:solidFill>
                  </a:tcPr>
                </a:tc>
                <a:tc>
                  <a:txBody>
                    <a:bodyPr/>
                    <a:lstStyle/>
                    <a:p>
                      <a:pPr algn="ctr">
                        <a:lnSpc>
                          <a:spcPct val="100000"/>
                        </a:lnSpc>
                        <a:spcAft>
                          <a:spcPts val="0"/>
                        </a:spcAft>
                      </a:pPr>
                      <a:r>
                        <a:rPr lang="en-US" sz="1600" kern="1200" dirty="0">
                          <a:solidFill>
                            <a:srgbClr val="000000"/>
                          </a:solidFill>
                          <a:effectLst/>
                          <a:latin typeface="+mn-lt"/>
                          <a:ea typeface="PMingLiU" panose="02020500000000000000" pitchFamily="18" charset="-120"/>
                          <a:cs typeface="Arial" panose="020B0604020202020204" pitchFamily="34" charset="0"/>
                        </a:rPr>
                        <a:t>10-15</a:t>
                      </a:r>
                      <a:r>
                        <a:rPr lang="en-US" sz="1600" kern="1200" baseline="0" dirty="0">
                          <a:solidFill>
                            <a:srgbClr val="000000"/>
                          </a:solidFill>
                          <a:effectLst/>
                          <a:latin typeface="+mn-lt"/>
                          <a:ea typeface="PMingLiU" panose="02020500000000000000" pitchFamily="18" charset="-120"/>
                          <a:cs typeface="Arial" panose="020B0604020202020204" pitchFamily="34" charset="0"/>
                        </a:rPr>
                        <a:t> people</a:t>
                      </a: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3F3F3"/>
                    </a:solidFill>
                  </a:tcPr>
                </a:tc>
                <a:extLst>
                  <a:ext uri="{0D108BD9-81ED-4DB2-BD59-A6C34878D82A}">
                    <a16:rowId xmlns:a16="http://schemas.microsoft.com/office/drawing/2014/main" val="2787704440"/>
                  </a:ext>
                </a:extLst>
              </a:tr>
              <a:tr h="307886">
                <a:tc>
                  <a:txBody>
                    <a:bodyPr/>
                    <a:lstStyle/>
                    <a:p>
                      <a:pPr algn="ctr">
                        <a:lnSpc>
                          <a:spcPct val="100000"/>
                        </a:lnSpc>
                        <a:spcAft>
                          <a:spcPts val="0"/>
                        </a:spcAft>
                      </a:pPr>
                      <a:r>
                        <a:rPr lang="en-US" sz="1600" b="1" kern="1200" dirty="0">
                          <a:solidFill>
                            <a:srgbClr val="000000"/>
                          </a:solidFill>
                          <a:effectLst/>
                          <a:latin typeface="Calibri" panose="020F0502020204030204" pitchFamily="34" charset="0"/>
                          <a:ea typeface="PMingLiU" panose="02020500000000000000" pitchFamily="18" charset="-120"/>
                          <a:cs typeface="Arial" panose="020B0604020202020204" pitchFamily="34" charset="0"/>
                        </a:rPr>
                        <a:t>Total</a:t>
                      </a:r>
                      <a:r>
                        <a:rPr lang="en-US" sz="1600" b="1" kern="1200" baseline="0" dirty="0">
                          <a:solidFill>
                            <a:srgbClr val="000000"/>
                          </a:solidFill>
                          <a:effectLst/>
                          <a:latin typeface="Calibri" panose="020F0502020204030204" pitchFamily="34" charset="0"/>
                          <a:ea typeface="PMingLiU" panose="02020500000000000000" pitchFamily="18" charset="-120"/>
                          <a:cs typeface="Arial" panose="020B0604020202020204" pitchFamily="34" charset="0"/>
                        </a:rPr>
                        <a:t> Estimated Costs (HKD)</a:t>
                      </a:r>
                      <a:endParaRPr lang="en-US" sz="1600" kern="100" dirty="0">
                        <a:effectLst/>
                        <a:latin typeface="Calibri" panose="020F0502020204030204" pitchFamily="34" charset="0"/>
                        <a:ea typeface="PMingLiU" panose="02020500000000000000" pitchFamily="18" charset="-120"/>
                        <a:cs typeface="PMingLiU" panose="02020500000000000000" pitchFamily="18" charset="-120"/>
                      </a:endParaRP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2DEEF"/>
                    </a:solidFill>
                  </a:tcPr>
                </a:tc>
                <a:tc>
                  <a:txBody>
                    <a:bodyPr/>
                    <a:lstStyle/>
                    <a:p>
                      <a:pPr algn="ctr">
                        <a:lnSpc>
                          <a:spcPts val="500"/>
                        </a:lnSpc>
                        <a:spcAft>
                          <a:spcPts val="0"/>
                        </a:spcAft>
                      </a:pPr>
                      <a:endParaRPr lang="en-US" sz="1600" b="1" kern="1200" dirty="0">
                        <a:solidFill>
                          <a:srgbClr val="000000"/>
                        </a:solidFill>
                        <a:effectLst/>
                        <a:latin typeface="Calibri" panose="020F0502020204030204" pitchFamily="34" charset="0"/>
                        <a:ea typeface="PMingLiU" panose="02020500000000000000" pitchFamily="18" charset="-120"/>
                        <a:cs typeface="Arial" panose="020B0604020202020204" pitchFamily="34" charset="0"/>
                      </a:endParaRPr>
                    </a:p>
                    <a:p>
                      <a:pPr algn="ctr">
                        <a:lnSpc>
                          <a:spcPct val="100000"/>
                        </a:lnSpc>
                        <a:spcAft>
                          <a:spcPts val="0"/>
                        </a:spcAft>
                      </a:pPr>
                      <a:r>
                        <a:rPr lang="en-US" sz="1600" b="1" kern="1200" dirty="0">
                          <a:solidFill>
                            <a:srgbClr val="000000"/>
                          </a:solidFill>
                          <a:effectLst/>
                          <a:latin typeface="Calibri" panose="020F0502020204030204" pitchFamily="34" charset="0"/>
                          <a:ea typeface="PMingLiU" panose="02020500000000000000" pitchFamily="18" charset="-120"/>
                          <a:cs typeface="Arial" panose="020B0604020202020204" pitchFamily="34" charset="0"/>
                        </a:rPr>
                        <a:t> </a:t>
                      </a:r>
                      <a:r>
                        <a:rPr lang="en-US" sz="1600" b="1" kern="100" dirty="0">
                          <a:effectLst/>
                          <a:latin typeface="Calibri" panose="020F0502020204030204" pitchFamily="34" charset="0"/>
                          <a:ea typeface="PMingLiU" panose="02020500000000000000" pitchFamily="18" charset="-120"/>
                          <a:cs typeface="PMingLiU" panose="02020500000000000000" pitchFamily="18" charset="-120"/>
                        </a:rPr>
                        <a:t>360k</a:t>
                      </a:r>
                      <a:r>
                        <a:rPr lang="en-US" sz="1600" b="1" kern="100" dirty="0">
                          <a:effectLst/>
                          <a:latin typeface="Arial" panose="020B0604020202020204" pitchFamily="34" charset="0"/>
                          <a:ea typeface="PMingLiU" panose="02020500000000000000" pitchFamily="18" charset="-120"/>
                          <a:cs typeface="PMingLiU" panose="02020500000000000000" pitchFamily="18" charset="-120"/>
                        </a:rPr>
                        <a:t> </a:t>
                      </a:r>
                    </a:p>
                    <a:p>
                      <a:pPr algn="ctr">
                        <a:lnSpc>
                          <a:spcPts val="500"/>
                        </a:lnSpc>
                        <a:spcAft>
                          <a:spcPts val="0"/>
                        </a:spcAft>
                      </a:pPr>
                      <a:endParaRPr lang="en-US" sz="1600" b="1" kern="100" dirty="0">
                        <a:effectLst/>
                        <a:latin typeface="Calibri" panose="020F0502020204030204" pitchFamily="34" charset="0"/>
                        <a:ea typeface="PMingLiU" panose="02020500000000000000" pitchFamily="18" charset="-120"/>
                        <a:cs typeface="PMingLiU" panose="02020500000000000000" pitchFamily="18" charset="-120"/>
                      </a:endParaRP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3F3F3"/>
                    </a:solidFill>
                  </a:tcPr>
                </a:tc>
                <a:tc>
                  <a:txBody>
                    <a:bodyPr/>
                    <a:lstStyle/>
                    <a:p>
                      <a:pPr algn="ctr">
                        <a:lnSpc>
                          <a:spcPct val="100000"/>
                        </a:lnSpc>
                        <a:spcAft>
                          <a:spcPts val="0"/>
                        </a:spcAft>
                      </a:pPr>
                      <a:r>
                        <a:rPr lang="en-US" sz="1600" b="1" kern="1200" dirty="0">
                          <a:solidFill>
                            <a:srgbClr val="000000"/>
                          </a:solidFill>
                          <a:effectLst/>
                          <a:latin typeface="Calibri" panose="020F0502020204030204" pitchFamily="34" charset="0"/>
                          <a:ea typeface="PMingLiU" panose="02020500000000000000" pitchFamily="18" charset="-120"/>
                          <a:cs typeface="Arial" panose="020B0604020202020204" pitchFamily="34" charset="0"/>
                        </a:rPr>
                        <a:t>N/A</a:t>
                      </a:r>
                      <a:endParaRPr lang="en-US" sz="1600" b="1" kern="100" dirty="0">
                        <a:effectLst/>
                        <a:latin typeface="Calibri" panose="020F0502020204030204" pitchFamily="34" charset="0"/>
                        <a:ea typeface="PMingLiU" panose="02020500000000000000" pitchFamily="18" charset="-120"/>
                        <a:cs typeface="PMingLiU" panose="02020500000000000000" pitchFamily="18" charset="-120"/>
                      </a:endParaRP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3F3F3"/>
                    </a:solidFill>
                  </a:tcPr>
                </a:tc>
                <a:tc>
                  <a:txBody>
                    <a:bodyPr/>
                    <a:lstStyle/>
                    <a:p>
                      <a:pPr algn="ctr">
                        <a:lnSpc>
                          <a:spcPct val="100000"/>
                        </a:lnSpc>
                        <a:spcAft>
                          <a:spcPts val="0"/>
                        </a:spcAft>
                      </a:pPr>
                      <a:r>
                        <a:rPr lang="en-US" sz="1600" b="1" kern="1200" dirty="0">
                          <a:solidFill>
                            <a:srgbClr val="000000"/>
                          </a:solidFill>
                          <a:effectLst/>
                          <a:latin typeface="Calibri" panose="020F0502020204030204" pitchFamily="34" charset="0"/>
                          <a:ea typeface="PMingLiU" panose="02020500000000000000" pitchFamily="18" charset="-120"/>
                          <a:cs typeface="Arial" panose="020B0604020202020204" pitchFamily="34" charset="0"/>
                        </a:rPr>
                        <a:t>N/A</a:t>
                      </a:r>
                      <a:endParaRPr lang="en-US" sz="1600" b="1" kern="100" dirty="0">
                        <a:effectLst/>
                        <a:latin typeface="Calibri" panose="020F0502020204030204" pitchFamily="34" charset="0"/>
                        <a:ea typeface="PMingLiU" panose="02020500000000000000" pitchFamily="18" charset="-120"/>
                        <a:cs typeface="PMingLiU" panose="02020500000000000000" pitchFamily="18" charset="-120"/>
                      </a:endParaRP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3F3F3"/>
                    </a:solidFill>
                  </a:tcPr>
                </a:tc>
                <a:extLst>
                  <a:ext uri="{0D108BD9-81ED-4DB2-BD59-A6C34878D82A}">
                    <a16:rowId xmlns:a16="http://schemas.microsoft.com/office/drawing/2014/main" val="2585379185"/>
                  </a:ext>
                </a:extLst>
              </a:tr>
              <a:tr h="307886">
                <a:tc gridSpan="4">
                  <a:txBody>
                    <a:bodyPr/>
                    <a:lstStyle/>
                    <a:p>
                      <a:pPr marL="0" marR="0" lvl="0" indent="0" algn="l" defTabSz="914400" rtl="0" eaLnBrk="1" fontAlgn="auto" latinLnBrk="0" hangingPunct="1">
                        <a:lnSpc>
                          <a:spcPts val="500"/>
                        </a:lnSpc>
                        <a:spcBef>
                          <a:spcPts val="0"/>
                        </a:spcBef>
                        <a:spcAft>
                          <a:spcPts val="0"/>
                        </a:spcAft>
                        <a:buClrTx/>
                        <a:buSzTx/>
                        <a:buFontTx/>
                        <a:buNone/>
                        <a:tabLst/>
                        <a:defRPr/>
                      </a:pPr>
                      <a:endParaRPr lang="en-US" altLang="zh-TW" sz="16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1" dirty="0"/>
                        <a:t>[Note 1]:</a:t>
                      </a:r>
                      <a:r>
                        <a:rPr lang="en-US" altLang="zh-TW" sz="1200" dirty="0"/>
                        <a:t> The maintenance expense is not a marginal cost item as it is either categorized under the current supportive functions of Elite Bank or the newly implemented venture capital invested firm. </a:t>
                      </a:r>
                    </a:p>
                    <a:p>
                      <a:pPr marL="0" marR="0" lvl="0" indent="0" algn="l" defTabSz="914400" rtl="0" eaLnBrk="1" fontAlgn="auto" latinLnBrk="0" hangingPunct="1">
                        <a:lnSpc>
                          <a:spcPts val="500"/>
                        </a:lnSpc>
                        <a:spcBef>
                          <a:spcPts val="0"/>
                        </a:spcBef>
                        <a:spcAft>
                          <a:spcPts val="0"/>
                        </a:spcAft>
                        <a:buClrTx/>
                        <a:buSzTx/>
                        <a:buFontTx/>
                        <a:buNone/>
                        <a:tabLst/>
                        <a:defRPr/>
                      </a:pPr>
                      <a:endParaRPr lang="en-US" altLang="zh-TW" sz="1600" dirty="0"/>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pPr algn="ctr">
                        <a:lnSpc>
                          <a:spcPct val="100000"/>
                        </a:lnSpc>
                        <a:spcAft>
                          <a:spcPts val="0"/>
                        </a:spcAft>
                      </a:pPr>
                      <a:endParaRPr lang="en-US" sz="1600" b="1" kern="100" dirty="0">
                        <a:effectLst/>
                        <a:latin typeface="Calibri" panose="020F0502020204030204" pitchFamily="34" charset="0"/>
                        <a:ea typeface="PMingLiU" panose="02020500000000000000" pitchFamily="18" charset="-120"/>
                        <a:cs typeface="PMingLiU" panose="02020500000000000000" pitchFamily="18" charset="-120"/>
                      </a:endParaRP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3F3F3"/>
                    </a:solidFill>
                  </a:tcPr>
                </a:tc>
                <a:tc hMerge="1">
                  <a:txBody>
                    <a:bodyPr/>
                    <a:lstStyle/>
                    <a:p>
                      <a:pPr algn="ctr">
                        <a:lnSpc>
                          <a:spcPct val="100000"/>
                        </a:lnSpc>
                        <a:spcAft>
                          <a:spcPts val="0"/>
                        </a:spcAft>
                      </a:pPr>
                      <a:endParaRPr lang="en-US" sz="1600" b="1" kern="100" dirty="0">
                        <a:effectLst/>
                        <a:latin typeface="Calibri" panose="020F0502020204030204" pitchFamily="34" charset="0"/>
                        <a:ea typeface="PMingLiU" panose="02020500000000000000" pitchFamily="18" charset="-120"/>
                        <a:cs typeface="PMingLiU" panose="02020500000000000000" pitchFamily="18" charset="-120"/>
                      </a:endParaRP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3F3F3"/>
                    </a:solidFill>
                  </a:tcPr>
                </a:tc>
                <a:tc hMerge="1">
                  <a:txBody>
                    <a:bodyPr/>
                    <a:lstStyle/>
                    <a:p>
                      <a:pPr algn="ctr">
                        <a:lnSpc>
                          <a:spcPct val="100000"/>
                        </a:lnSpc>
                        <a:spcAft>
                          <a:spcPts val="0"/>
                        </a:spcAft>
                      </a:pPr>
                      <a:endParaRPr lang="en-US" sz="1600" b="1" kern="100" dirty="0">
                        <a:effectLst/>
                        <a:latin typeface="Calibri" panose="020F0502020204030204" pitchFamily="34" charset="0"/>
                        <a:ea typeface="PMingLiU" panose="02020500000000000000" pitchFamily="18" charset="-120"/>
                        <a:cs typeface="PMingLiU" panose="02020500000000000000" pitchFamily="18" charset="-120"/>
                      </a:endParaRP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3F3F3"/>
                    </a:solidFill>
                  </a:tcPr>
                </a:tc>
                <a:extLst>
                  <a:ext uri="{0D108BD9-81ED-4DB2-BD59-A6C34878D82A}">
                    <a16:rowId xmlns:a16="http://schemas.microsoft.com/office/drawing/2014/main" val="3864477650"/>
                  </a:ext>
                </a:extLst>
              </a:tr>
            </a:tbl>
          </a:graphicData>
        </a:graphic>
      </p:graphicFrame>
      <p:sp>
        <p:nvSpPr>
          <p:cNvPr id="16" name="Rectangle 15">
            <a:extLst>
              <a:ext uri="{FF2B5EF4-FFF2-40B4-BE49-F238E27FC236}">
                <a16:creationId xmlns:a16="http://schemas.microsoft.com/office/drawing/2014/main" id="{AA18BB7E-7295-423D-9C2A-351DD522B6FC}"/>
              </a:ext>
            </a:extLst>
          </p:cNvPr>
          <p:cNvSpPr/>
          <p:nvPr/>
        </p:nvSpPr>
        <p:spPr>
          <a:xfrm>
            <a:off x="276653" y="914729"/>
            <a:ext cx="11645640" cy="342571"/>
          </a:xfrm>
          <a:prstGeom prst="rect">
            <a:avLst/>
          </a:prstGeom>
          <a:solidFill>
            <a:srgbClr val="E8C767"/>
          </a:solidFill>
          <a:ln w="6350">
            <a:solidFill>
              <a:srgbClr val="E8C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585148"/>
                </a:solidFill>
                <a:cs typeface="Segoe UI" panose="020B0502040204020203" pitchFamily="34" charset="0"/>
              </a:rPr>
              <a:t>[1.1] EM Algorithm for Stock Price Forecasting</a:t>
            </a:r>
            <a:endParaRPr lang="zh-TW" altLang="zh-TW" b="1" dirty="0">
              <a:solidFill>
                <a:srgbClr val="585148"/>
              </a:solidFill>
            </a:endParaRPr>
          </a:p>
        </p:txBody>
      </p:sp>
    </p:spTree>
    <p:extLst>
      <p:ext uri="{BB962C8B-B14F-4D97-AF65-F5344CB8AC3E}">
        <p14:creationId xmlns:p14="http://schemas.microsoft.com/office/powerpoint/2010/main" val="3790238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表格 10">
            <a:extLst>
              <a:ext uri="{FF2B5EF4-FFF2-40B4-BE49-F238E27FC236}">
                <a16:creationId xmlns:a16="http://schemas.microsoft.com/office/drawing/2014/main" id="{C063C870-FA06-4B19-9BF6-2563D37ACCAE}"/>
              </a:ext>
            </a:extLst>
          </p:cNvPr>
          <p:cNvGraphicFramePr>
            <a:graphicFrameLocks noGrp="1"/>
          </p:cNvGraphicFramePr>
          <p:nvPr>
            <p:extLst>
              <p:ext uri="{D42A27DB-BD31-4B8C-83A1-F6EECF244321}">
                <p14:modId xmlns:p14="http://schemas.microsoft.com/office/powerpoint/2010/main" val="1797769305"/>
              </p:ext>
            </p:extLst>
          </p:nvPr>
        </p:nvGraphicFramePr>
        <p:xfrm>
          <a:off x="285473" y="1276349"/>
          <a:ext cx="11636821" cy="4291201"/>
        </p:xfrm>
        <a:graphic>
          <a:graphicData uri="http://schemas.openxmlformats.org/drawingml/2006/table">
            <a:tbl>
              <a:tblPr firstRow="1" firstCol="1" bandRow="1"/>
              <a:tblGrid>
                <a:gridCol w="2635527">
                  <a:extLst>
                    <a:ext uri="{9D8B030D-6E8A-4147-A177-3AD203B41FA5}">
                      <a16:colId xmlns:a16="http://schemas.microsoft.com/office/drawing/2014/main" val="2081804197"/>
                    </a:ext>
                  </a:extLst>
                </a:gridCol>
                <a:gridCol w="4961128">
                  <a:extLst>
                    <a:ext uri="{9D8B030D-6E8A-4147-A177-3AD203B41FA5}">
                      <a16:colId xmlns:a16="http://schemas.microsoft.com/office/drawing/2014/main" val="1429502371"/>
                    </a:ext>
                  </a:extLst>
                </a:gridCol>
                <a:gridCol w="2020083">
                  <a:extLst>
                    <a:ext uri="{9D8B030D-6E8A-4147-A177-3AD203B41FA5}">
                      <a16:colId xmlns:a16="http://schemas.microsoft.com/office/drawing/2014/main" val="4090734739"/>
                    </a:ext>
                  </a:extLst>
                </a:gridCol>
                <a:gridCol w="2020083">
                  <a:extLst>
                    <a:ext uri="{9D8B030D-6E8A-4147-A177-3AD203B41FA5}">
                      <a16:colId xmlns:a16="http://schemas.microsoft.com/office/drawing/2014/main" val="4194010552"/>
                    </a:ext>
                  </a:extLst>
                </a:gridCol>
              </a:tblGrid>
              <a:tr h="412621">
                <a:tc>
                  <a:txBody>
                    <a:bodyPr/>
                    <a:lstStyle/>
                    <a:p>
                      <a:pPr algn="ctr">
                        <a:lnSpc>
                          <a:spcPts val="1100"/>
                        </a:lnSpc>
                        <a:spcAft>
                          <a:spcPts val="0"/>
                        </a:spcAft>
                      </a:pPr>
                      <a:endParaRPr lang="en-US" sz="1600" b="1" kern="1200" dirty="0">
                        <a:solidFill>
                          <a:srgbClr val="FFFFFF"/>
                        </a:solidFill>
                        <a:effectLst/>
                        <a:latin typeface="Calibri" panose="020F0502020204030204" pitchFamily="34" charset="0"/>
                        <a:ea typeface="PMingLiU" panose="02020500000000000000" pitchFamily="18" charset="-120"/>
                        <a:cs typeface="Arial" panose="020B0604020202020204" pitchFamily="34" charset="0"/>
                      </a:endParaRPr>
                    </a:p>
                    <a:p>
                      <a:pPr algn="ctr">
                        <a:lnSpc>
                          <a:spcPts val="1100"/>
                        </a:lnSpc>
                        <a:spcAft>
                          <a:spcPts val="0"/>
                        </a:spcAft>
                      </a:pPr>
                      <a:r>
                        <a:rPr lang="en-US" sz="1600" b="1" kern="1200" dirty="0">
                          <a:solidFill>
                            <a:srgbClr val="FFFFFF"/>
                          </a:solidFill>
                          <a:effectLst/>
                          <a:latin typeface="Calibri" panose="020F0502020204030204" pitchFamily="34" charset="0"/>
                          <a:ea typeface="PMingLiU" panose="02020500000000000000" pitchFamily="18" charset="-120"/>
                          <a:cs typeface="Arial" panose="020B0604020202020204" pitchFamily="34" charset="0"/>
                        </a:rPr>
                        <a:t>Personnel</a:t>
                      </a:r>
                      <a:r>
                        <a:rPr lang="en-US" sz="1600" b="1" kern="1200" baseline="0" dirty="0">
                          <a:solidFill>
                            <a:srgbClr val="FFFFFF"/>
                          </a:solidFill>
                          <a:effectLst/>
                          <a:latin typeface="Calibri" panose="020F0502020204030204" pitchFamily="34" charset="0"/>
                          <a:ea typeface="PMingLiU" panose="02020500000000000000" pitchFamily="18" charset="-120"/>
                          <a:cs typeface="Arial" panose="020B0604020202020204" pitchFamily="34" charset="0"/>
                        </a:rPr>
                        <a:t> Costs</a:t>
                      </a:r>
                      <a:endParaRPr lang="en-US" sz="1600" kern="100" dirty="0">
                        <a:effectLst/>
                        <a:latin typeface="Calibri" panose="020F0502020204030204" pitchFamily="34" charset="0"/>
                        <a:ea typeface="PMingLiU" panose="02020500000000000000" pitchFamily="18" charset="-120"/>
                        <a:cs typeface="PMingLiU" panose="02020500000000000000" pitchFamily="18" charset="-120"/>
                      </a:endParaRP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B89D83"/>
                    </a:solidFill>
                  </a:tcPr>
                </a:tc>
                <a:tc>
                  <a:txBody>
                    <a:bodyPr/>
                    <a:lstStyle/>
                    <a:p>
                      <a:pPr algn="ctr">
                        <a:lnSpc>
                          <a:spcPts val="1100"/>
                        </a:lnSpc>
                        <a:spcAft>
                          <a:spcPts val="0"/>
                        </a:spcAft>
                      </a:pPr>
                      <a:endParaRPr lang="en-US" sz="1600" b="1" kern="1200" dirty="0">
                        <a:solidFill>
                          <a:srgbClr val="FFFFFF"/>
                        </a:solidFill>
                        <a:effectLst/>
                        <a:latin typeface="Calibri" panose="020F0502020204030204" pitchFamily="34" charset="0"/>
                        <a:ea typeface="PMingLiU" panose="02020500000000000000" pitchFamily="18" charset="-120"/>
                        <a:cs typeface="Arial" panose="020B0604020202020204" pitchFamily="34" charset="0"/>
                      </a:endParaRPr>
                    </a:p>
                    <a:p>
                      <a:pPr algn="ctr">
                        <a:lnSpc>
                          <a:spcPts val="1100"/>
                        </a:lnSpc>
                        <a:spcAft>
                          <a:spcPts val="0"/>
                        </a:spcAft>
                      </a:pPr>
                      <a:r>
                        <a:rPr lang="en-US" sz="1600" b="1" kern="1200" dirty="0">
                          <a:solidFill>
                            <a:srgbClr val="FFFFFF"/>
                          </a:solidFill>
                          <a:effectLst/>
                          <a:latin typeface="Calibri" panose="020F0502020204030204" pitchFamily="34" charset="0"/>
                          <a:ea typeface="PMingLiU" panose="02020500000000000000" pitchFamily="18" charset="-120"/>
                          <a:cs typeface="Arial" panose="020B0604020202020204" pitchFamily="34" charset="0"/>
                        </a:rPr>
                        <a:t>Year 1</a:t>
                      </a:r>
                      <a:endParaRPr lang="en-US" sz="1600" kern="100" dirty="0">
                        <a:effectLst/>
                        <a:latin typeface="Calibri" panose="020F0502020204030204" pitchFamily="34" charset="0"/>
                        <a:ea typeface="PMingLiU" panose="02020500000000000000" pitchFamily="18" charset="-120"/>
                        <a:cs typeface="PMingLiU" panose="02020500000000000000" pitchFamily="18" charset="-120"/>
                      </a:endParaRP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28D89"/>
                    </a:solidFill>
                  </a:tcPr>
                </a:tc>
                <a:tc>
                  <a:txBody>
                    <a:bodyPr/>
                    <a:lstStyle/>
                    <a:p>
                      <a:pPr algn="ctr">
                        <a:lnSpc>
                          <a:spcPts val="1100"/>
                        </a:lnSpc>
                        <a:spcAft>
                          <a:spcPts val="0"/>
                        </a:spcAft>
                      </a:pPr>
                      <a:endParaRPr lang="en-US" sz="1600" b="1" kern="1200" dirty="0">
                        <a:solidFill>
                          <a:srgbClr val="FFFFFF"/>
                        </a:solidFill>
                        <a:effectLst/>
                        <a:latin typeface="Calibri" panose="020F0502020204030204" pitchFamily="34" charset="0"/>
                        <a:ea typeface="PMingLiU" panose="02020500000000000000" pitchFamily="18" charset="-120"/>
                        <a:cs typeface="Arial" panose="020B0604020202020204" pitchFamily="34" charset="0"/>
                      </a:endParaRPr>
                    </a:p>
                    <a:p>
                      <a:pPr algn="ctr">
                        <a:lnSpc>
                          <a:spcPts val="1100"/>
                        </a:lnSpc>
                        <a:spcAft>
                          <a:spcPts val="0"/>
                        </a:spcAft>
                      </a:pPr>
                      <a:r>
                        <a:rPr lang="en-US" sz="1600" b="1" kern="1200" dirty="0">
                          <a:solidFill>
                            <a:srgbClr val="FFFFFF"/>
                          </a:solidFill>
                          <a:effectLst/>
                          <a:latin typeface="Calibri" panose="020F0502020204030204" pitchFamily="34" charset="0"/>
                          <a:ea typeface="PMingLiU" panose="02020500000000000000" pitchFamily="18" charset="-120"/>
                          <a:cs typeface="Arial" panose="020B0604020202020204" pitchFamily="34" charset="0"/>
                        </a:rPr>
                        <a:t>Year 2</a:t>
                      </a:r>
                      <a:endParaRPr lang="en-US" sz="1600" kern="100" dirty="0">
                        <a:effectLst/>
                        <a:latin typeface="Calibri" panose="020F0502020204030204" pitchFamily="34" charset="0"/>
                        <a:ea typeface="PMingLiU" panose="02020500000000000000" pitchFamily="18" charset="-120"/>
                        <a:cs typeface="PMingLiU" panose="02020500000000000000" pitchFamily="18" charset="-120"/>
                      </a:endParaRP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AEB0B3"/>
                    </a:solidFill>
                  </a:tcPr>
                </a:tc>
                <a:tc>
                  <a:txBody>
                    <a:bodyPr/>
                    <a:lstStyle/>
                    <a:p>
                      <a:pPr algn="ctr">
                        <a:lnSpc>
                          <a:spcPts val="1100"/>
                        </a:lnSpc>
                        <a:spcAft>
                          <a:spcPts val="0"/>
                        </a:spcAft>
                      </a:pPr>
                      <a:endParaRPr lang="en-US" sz="1600" b="1" kern="1200" dirty="0">
                        <a:solidFill>
                          <a:srgbClr val="FFFFFF"/>
                        </a:solidFill>
                        <a:effectLst/>
                        <a:latin typeface="Calibri" panose="020F0502020204030204" pitchFamily="34" charset="0"/>
                        <a:ea typeface="PMingLiU" panose="02020500000000000000" pitchFamily="18" charset="-120"/>
                        <a:cs typeface="Arial" panose="020B0604020202020204" pitchFamily="34" charset="0"/>
                      </a:endParaRPr>
                    </a:p>
                    <a:p>
                      <a:pPr algn="ctr">
                        <a:lnSpc>
                          <a:spcPts val="1100"/>
                        </a:lnSpc>
                        <a:spcAft>
                          <a:spcPts val="0"/>
                        </a:spcAft>
                      </a:pPr>
                      <a:r>
                        <a:rPr lang="en-US" sz="1600" b="1" kern="1200" dirty="0">
                          <a:solidFill>
                            <a:srgbClr val="FFFFFF"/>
                          </a:solidFill>
                          <a:effectLst/>
                          <a:latin typeface="Calibri" panose="020F0502020204030204" pitchFamily="34" charset="0"/>
                          <a:ea typeface="PMingLiU" panose="02020500000000000000" pitchFamily="18" charset="-120"/>
                          <a:cs typeface="Arial" panose="020B0604020202020204" pitchFamily="34" charset="0"/>
                        </a:rPr>
                        <a:t>Year 3</a:t>
                      </a:r>
                      <a:endParaRPr lang="en-US" sz="1600" kern="100" dirty="0">
                        <a:effectLst/>
                        <a:latin typeface="Calibri" panose="020F0502020204030204" pitchFamily="34" charset="0"/>
                        <a:ea typeface="PMingLiU" panose="02020500000000000000" pitchFamily="18" charset="-120"/>
                        <a:cs typeface="PMingLiU" panose="02020500000000000000" pitchFamily="18" charset="-120"/>
                      </a:endParaRP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BCFB9"/>
                    </a:solidFill>
                  </a:tcPr>
                </a:tc>
                <a:extLst>
                  <a:ext uri="{0D108BD9-81ED-4DB2-BD59-A6C34878D82A}">
                    <a16:rowId xmlns:a16="http://schemas.microsoft.com/office/drawing/2014/main" val="3702953898"/>
                  </a:ext>
                </a:extLst>
              </a:tr>
              <a:tr h="580423">
                <a:tc>
                  <a:txBody>
                    <a:bodyPr/>
                    <a:lstStyle/>
                    <a:p>
                      <a:pPr algn="ctr">
                        <a:lnSpc>
                          <a:spcPct val="100000"/>
                        </a:lnSpc>
                        <a:spcAft>
                          <a:spcPts val="0"/>
                        </a:spcAft>
                      </a:pPr>
                      <a:r>
                        <a:rPr lang="en-US" sz="1600" kern="100" dirty="0">
                          <a:effectLst/>
                          <a:latin typeface="+mn-lt"/>
                          <a:ea typeface="PMingLiU" panose="02020500000000000000" pitchFamily="18" charset="-120"/>
                          <a:cs typeface="PMingLiU" panose="02020500000000000000" pitchFamily="18" charset="-120"/>
                        </a:rPr>
                        <a:t>Subscription Fee </a:t>
                      </a:r>
                    </a:p>
                    <a:p>
                      <a:pPr algn="ctr">
                        <a:lnSpc>
                          <a:spcPct val="100000"/>
                        </a:lnSpc>
                        <a:spcAft>
                          <a:spcPts val="0"/>
                        </a:spcAft>
                      </a:pPr>
                      <a:r>
                        <a:rPr lang="en-US" sz="1600" kern="100" dirty="0">
                          <a:effectLst/>
                          <a:latin typeface="+mn-lt"/>
                          <a:ea typeface="PMingLiU" panose="02020500000000000000" pitchFamily="18" charset="-120"/>
                          <a:cs typeface="PMingLiU" panose="02020500000000000000" pitchFamily="18" charset="-120"/>
                        </a:rPr>
                        <a:t>(</a:t>
                      </a:r>
                      <a:r>
                        <a:rPr lang="en-US" sz="1600" kern="100" dirty="0" err="1">
                          <a:effectLst/>
                          <a:latin typeface="+mn-lt"/>
                          <a:ea typeface="PMingLiU" panose="02020500000000000000" pitchFamily="18" charset="-120"/>
                          <a:cs typeface="PMingLiU" panose="02020500000000000000" pitchFamily="18" charset="-120"/>
                        </a:rPr>
                        <a:t>HKEx</a:t>
                      </a:r>
                      <a:r>
                        <a:rPr lang="en-US" sz="1600" kern="100" dirty="0">
                          <a:effectLst/>
                          <a:latin typeface="+mn-lt"/>
                          <a:ea typeface="PMingLiU" panose="02020500000000000000" pitchFamily="18" charset="-120"/>
                          <a:cs typeface="PMingLiU" panose="02020500000000000000" pitchFamily="18" charset="-120"/>
                        </a:rPr>
                        <a:t>)</a:t>
                      </a: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2DEEF"/>
                    </a:solidFill>
                  </a:tcPr>
                </a:tc>
                <a:tc>
                  <a:txBody>
                    <a:bodyPr/>
                    <a:lstStyle/>
                    <a:p>
                      <a:pPr algn="ctr">
                        <a:lnSpc>
                          <a:spcPts val="500"/>
                        </a:lnSpc>
                        <a:spcAft>
                          <a:spcPts val="0"/>
                        </a:spcAft>
                      </a:pPr>
                      <a:endParaRPr lang="en-US" sz="1600" kern="100" dirty="0">
                        <a:effectLst/>
                        <a:latin typeface="+mn-lt"/>
                        <a:ea typeface="PMingLiU" panose="02020500000000000000" pitchFamily="18" charset="-120"/>
                        <a:cs typeface="PMingLiU" panose="02020500000000000000" pitchFamily="18" charset="-120"/>
                      </a:endParaRPr>
                    </a:p>
                    <a:p>
                      <a:pPr algn="ctr">
                        <a:lnSpc>
                          <a:spcPct val="100000"/>
                        </a:lnSpc>
                        <a:spcAft>
                          <a:spcPts val="0"/>
                        </a:spcAft>
                      </a:pPr>
                      <a:r>
                        <a:rPr lang="en-US" sz="1600" kern="100" dirty="0">
                          <a:effectLst/>
                          <a:latin typeface="+mn-lt"/>
                          <a:ea typeface="PMingLiU" panose="02020500000000000000" pitchFamily="18" charset="-120"/>
                          <a:cs typeface="PMingLiU" panose="02020500000000000000" pitchFamily="18" charset="-120"/>
                        </a:rPr>
                        <a:t>$2,600</a:t>
                      </a:r>
                      <a:r>
                        <a:rPr lang="en-US" sz="1600" kern="100" baseline="0" dirty="0">
                          <a:effectLst/>
                          <a:latin typeface="+mn-lt"/>
                          <a:ea typeface="PMingLiU" panose="02020500000000000000" pitchFamily="18" charset="-120"/>
                          <a:cs typeface="PMingLiU" panose="02020500000000000000" pitchFamily="18" charset="-120"/>
                        </a:rPr>
                        <a:t> for each subscription per month </a:t>
                      </a:r>
                    </a:p>
                    <a:p>
                      <a:pPr algn="ctr">
                        <a:lnSpc>
                          <a:spcPct val="100000"/>
                        </a:lnSpc>
                        <a:spcAft>
                          <a:spcPts val="0"/>
                        </a:spcAft>
                      </a:pPr>
                      <a:r>
                        <a:rPr lang="en-US" sz="1600" kern="100" baseline="0" dirty="0">
                          <a:effectLst/>
                          <a:latin typeface="+mn-lt"/>
                          <a:ea typeface="PMingLiU" panose="02020500000000000000" pitchFamily="18" charset="-120"/>
                          <a:cs typeface="PMingLiU" panose="02020500000000000000" pitchFamily="18" charset="-120"/>
                        </a:rPr>
                        <a:t>($500 for entry level package, $1,500 for one cross connect and $600 for daily reports of Futures &amp; Options)</a:t>
                      </a:r>
                    </a:p>
                    <a:p>
                      <a:pPr algn="ctr">
                        <a:lnSpc>
                          <a:spcPts val="500"/>
                        </a:lnSpc>
                        <a:spcAft>
                          <a:spcPts val="0"/>
                        </a:spcAft>
                      </a:pPr>
                      <a:r>
                        <a:rPr lang="en-US" sz="1600" kern="100" dirty="0">
                          <a:effectLst/>
                          <a:latin typeface="+mn-lt"/>
                          <a:ea typeface="PMingLiU" panose="02020500000000000000" pitchFamily="18" charset="-120"/>
                          <a:cs typeface="PMingLiU" panose="02020500000000000000" pitchFamily="18" charset="-120"/>
                        </a:rPr>
                        <a:t> </a:t>
                      </a: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3F3F3"/>
                    </a:solidFill>
                  </a:tcPr>
                </a:tc>
                <a:tc>
                  <a:txBody>
                    <a:bodyPr/>
                    <a:lstStyle/>
                    <a:p>
                      <a:pPr algn="ctr">
                        <a:lnSpc>
                          <a:spcPct val="100000"/>
                        </a:lnSpc>
                        <a:spcAft>
                          <a:spcPts val="0"/>
                        </a:spcAft>
                      </a:pPr>
                      <a:r>
                        <a:rPr lang="en-US" sz="1600" kern="1200" dirty="0">
                          <a:solidFill>
                            <a:srgbClr val="000000"/>
                          </a:solidFill>
                          <a:effectLst/>
                          <a:latin typeface="+mn-lt"/>
                          <a:ea typeface="PMingLiU" panose="02020500000000000000" pitchFamily="18" charset="-120"/>
                          <a:cs typeface="Arial" panose="020B0604020202020204" pitchFamily="34" charset="0"/>
                        </a:rPr>
                        <a:t>Same</a:t>
                      </a:r>
                      <a:r>
                        <a:rPr lang="en-US" sz="1600" kern="1200" baseline="0" dirty="0">
                          <a:solidFill>
                            <a:srgbClr val="000000"/>
                          </a:solidFill>
                          <a:effectLst/>
                          <a:latin typeface="+mn-lt"/>
                          <a:ea typeface="PMingLiU" panose="02020500000000000000" pitchFamily="18" charset="-120"/>
                          <a:cs typeface="Arial" panose="020B0604020202020204" pitchFamily="34" charset="0"/>
                        </a:rPr>
                        <a:t> as Year 1</a:t>
                      </a:r>
                      <a:endParaRPr lang="en-US" sz="1600" kern="100" dirty="0">
                        <a:effectLst/>
                        <a:latin typeface="+mn-lt"/>
                        <a:ea typeface="PMingLiU" panose="02020500000000000000" pitchFamily="18" charset="-120"/>
                        <a:cs typeface="PMingLiU" panose="02020500000000000000" pitchFamily="18" charset="-120"/>
                      </a:endParaRP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3F3F3"/>
                    </a:solidFill>
                  </a:tcPr>
                </a:tc>
                <a:tc>
                  <a:txBody>
                    <a:bodyPr/>
                    <a:lstStyle/>
                    <a:p>
                      <a:pPr algn="ctr">
                        <a:lnSpc>
                          <a:spcPct val="100000"/>
                        </a:lnSpc>
                        <a:spcAft>
                          <a:spcPts val="0"/>
                        </a:spcAft>
                      </a:pPr>
                      <a:r>
                        <a:rPr lang="en-US" sz="1600" kern="1200" dirty="0">
                          <a:solidFill>
                            <a:srgbClr val="000000"/>
                          </a:solidFill>
                          <a:effectLst/>
                          <a:latin typeface="+mn-lt"/>
                          <a:ea typeface="PMingLiU" panose="02020500000000000000" pitchFamily="18" charset="-120"/>
                          <a:cs typeface="Arial" panose="020B0604020202020204" pitchFamily="34" charset="0"/>
                        </a:rPr>
                        <a:t>Same</a:t>
                      </a:r>
                      <a:r>
                        <a:rPr lang="en-US" sz="1600" kern="1200" baseline="0" dirty="0">
                          <a:solidFill>
                            <a:srgbClr val="000000"/>
                          </a:solidFill>
                          <a:effectLst/>
                          <a:latin typeface="+mn-lt"/>
                          <a:ea typeface="PMingLiU" panose="02020500000000000000" pitchFamily="18" charset="-120"/>
                          <a:cs typeface="Arial" panose="020B0604020202020204" pitchFamily="34" charset="0"/>
                        </a:rPr>
                        <a:t> as year 1</a:t>
                      </a:r>
                      <a:endParaRPr lang="en-US" sz="1600" kern="100" dirty="0">
                        <a:effectLst/>
                        <a:latin typeface="+mn-lt"/>
                        <a:ea typeface="PMingLiU" panose="02020500000000000000" pitchFamily="18" charset="-120"/>
                        <a:cs typeface="PMingLiU" panose="02020500000000000000" pitchFamily="18" charset="-120"/>
                      </a:endParaRP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3F3F3"/>
                    </a:solidFill>
                  </a:tcPr>
                </a:tc>
                <a:extLst>
                  <a:ext uri="{0D108BD9-81ED-4DB2-BD59-A6C34878D82A}">
                    <a16:rowId xmlns:a16="http://schemas.microsoft.com/office/drawing/2014/main" val="1860186922"/>
                  </a:ext>
                </a:extLst>
              </a:tr>
              <a:tr h="281940">
                <a:tc>
                  <a:txBody>
                    <a:bodyPr/>
                    <a:lstStyle/>
                    <a:p>
                      <a:pPr algn="ctr">
                        <a:lnSpc>
                          <a:spcPts val="500"/>
                        </a:lnSpc>
                        <a:spcAft>
                          <a:spcPts val="0"/>
                        </a:spcAft>
                      </a:pPr>
                      <a:endParaRPr lang="en-US" sz="1600" kern="100" dirty="0">
                        <a:effectLst/>
                        <a:latin typeface="+mn-lt"/>
                        <a:ea typeface="PMingLiU" panose="02020500000000000000" pitchFamily="18" charset="-120"/>
                        <a:cs typeface="PMingLiU" panose="02020500000000000000" pitchFamily="18" charset="-120"/>
                      </a:endParaRPr>
                    </a:p>
                    <a:p>
                      <a:pPr algn="ctr">
                        <a:lnSpc>
                          <a:spcPct val="100000"/>
                        </a:lnSpc>
                        <a:spcAft>
                          <a:spcPts val="0"/>
                        </a:spcAft>
                      </a:pPr>
                      <a:r>
                        <a:rPr lang="en-US" sz="1600" kern="100" dirty="0">
                          <a:effectLst/>
                          <a:latin typeface="+mn-lt"/>
                          <a:ea typeface="PMingLiU" panose="02020500000000000000" pitchFamily="18" charset="-120"/>
                          <a:cs typeface="PMingLiU" panose="02020500000000000000" pitchFamily="18" charset="-120"/>
                        </a:rPr>
                        <a:t>Subscription </a:t>
                      </a:r>
                      <a:r>
                        <a:rPr lang="en-US" altLang="zh-CN" sz="1600" kern="100" dirty="0">
                          <a:effectLst/>
                          <a:latin typeface="+mn-lt"/>
                          <a:ea typeface="PMingLiU" panose="02020500000000000000" pitchFamily="18" charset="-120"/>
                          <a:cs typeface="PMingLiU" panose="02020500000000000000" pitchFamily="18" charset="-120"/>
                        </a:rPr>
                        <a:t>Fee </a:t>
                      </a:r>
                    </a:p>
                    <a:p>
                      <a:pPr algn="ctr">
                        <a:lnSpc>
                          <a:spcPct val="100000"/>
                        </a:lnSpc>
                        <a:spcAft>
                          <a:spcPts val="0"/>
                        </a:spcAft>
                      </a:pPr>
                      <a:r>
                        <a:rPr lang="en-US" altLang="zh-CN" sz="1600" kern="100" dirty="0">
                          <a:effectLst/>
                          <a:latin typeface="+mn-lt"/>
                          <a:ea typeface="PMingLiU" panose="02020500000000000000" pitchFamily="18" charset="-120"/>
                          <a:cs typeface="PMingLiU" panose="02020500000000000000" pitchFamily="18" charset="-120"/>
                        </a:rPr>
                        <a:t>(Bloomberg Terminal)</a:t>
                      </a:r>
                    </a:p>
                    <a:p>
                      <a:pPr algn="ctr">
                        <a:lnSpc>
                          <a:spcPts val="500"/>
                        </a:lnSpc>
                        <a:spcAft>
                          <a:spcPts val="0"/>
                        </a:spcAft>
                      </a:pPr>
                      <a:endParaRPr lang="en-US" sz="1600" kern="100" dirty="0">
                        <a:effectLst/>
                        <a:latin typeface="+mn-lt"/>
                        <a:ea typeface="PMingLiU" panose="02020500000000000000" pitchFamily="18" charset="-120"/>
                        <a:cs typeface="PMingLiU" panose="02020500000000000000" pitchFamily="18" charset="-120"/>
                      </a:endParaRP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2DEEF"/>
                    </a:solidFill>
                  </a:tcPr>
                </a:tc>
                <a:tc>
                  <a:txBody>
                    <a:bodyPr/>
                    <a:lstStyle/>
                    <a:p>
                      <a:pPr algn="ctr">
                        <a:lnSpc>
                          <a:spcPct val="100000"/>
                        </a:lnSpc>
                        <a:spcAft>
                          <a:spcPts val="0"/>
                        </a:spcAft>
                      </a:pPr>
                      <a:r>
                        <a:rPr lang="en-US" sz="1600" kern="1200" dirty="0">
                          <a:solidFill>
                            <a:srgbClr val="000000"/>
                          </a:solidFill>
                          <a:effectLst/>
                          <a:latin typeface="+mn-lt"/>
                          <a:ea typeface="PMingLiU" panose="02020500000000000000" pitchFamily="18" charset="-120"/>
                          <a:cs typeface="Arial" panose="020B0604020202020204" pitchFamily="34" charset="0"/>
                        </a:rPr>
                        <a:t> $15,600 per year </a:t>
                      </a:r>
                      <a:r>
                        <a:rPr lang="en-US" sz="1600" kern="100" dirty="0">
                          <a:effectLst/>
                          <a:latin typeface="+mn-lt"/>
                          <a:ea typeface="PMingLiU" panose="02020500000000000000" pitchFamily="18" charset="-120"/>
                          <a:cs typeface="PMingLiU" panose="02020500000000000000" pitchFamily="18" charset="-120"/>
                        </a:rPr>
                        <a:t> </a:t>
                      </a: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3F3F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dirty="0">
                          <a:solidFill>
                            <a:srgbClr val="000000"/>
                          </a:solidFill>
                          <a:effectLst/>
                          <a:latin typeface="+mn-lt"/>
                          <a:ea typeface="PMingLiU" panose="02020500000000000000" pitchFamily="18" charset="-120"/>
                          <a:cs typeface="Arial" panose="020B0604020202020204" pitchFamily="34" charset="0"/>
                        </a:rPr>
                        <a:t>Same as Year 1</a:t>
                      </a:r>
                      <a:endParaRPr lang="en-US" sz="1600" kern="100" dirty="0">
                        <a:effectLst/>
                        <a:latin typeface="+mn-lt"/>
                        <a:ea typeface="PMingLiU" panose="02020500000000000000" pitchFamily="18" charset="-120"/>
                        <a:cs typeface="PMingLiU" panose="02020500000000000000" pitchFamily="18" charset="-120"/>
                      </a:endParaRP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3F3F3"/>
                    </a:solidFill>
                  </a:tcPr>
                </a:tc>
                <a:tc>
                  <a:txBody>
                    <a:bodyPr/>
                    <a:lstStyle/>
                    <a:p>
                      <a:pPr algn="ctr">
                        <a:lnSpc>
                          <a:spcPct val="100000"/>
                        </a:lnSpc>
                        <a:spcAft>
                          <a:spcPts val="0"/>
                        </a:spcAft>
                      </a:pPr>
                      <a:r>
                        <a:rPr lang="en-US" sz="1600" kern="1200" dirty="0">
                          <a:solidFill>
                            <a:srgbClr val="000000"/>
                          </a:solidFill>
                          <a:effectLst/>
                          <a:latin typeface="+mn-lt"/>
                          <a:ea typeface="PMingLiU" panose="02020500000000000000" pitchFamily="18" charset="-120"/>
                          <a:cs typeface="Arial" panose="020B0604020202020204" pitchFamily="34" charset="0"/>
                        </a:rPr>
                        <a:t>Same</a:t>
                      </a:r>
                      <a:r>
                        <a:rPr lang="en-US" sz="1600" kern="1200" baseline="0" dirty="0">
                          <a:solidFill>
                            <a:srgbClr val="000000"/>
                          </a:solidFill>
                          <a:effectLst/>
                          <a:latin typeface="+mn-lt"/>
                          <a:ea typeface="PMingLiU" panose="02020500000000000000" pitchFamily="18" charset="-120"/>
                          <a:cs typeface="Arial" panose="020B0604020202020204" pitchFamily="34" charset="0"/>
                        </a:rPr>
                        <a:t> as Year 1</a:t>
                      </a:r>
                      <a:endParaRPr lang="en-US" sz="1600" kern="100" dirty="0">
                        <a:effectLst/>
                        <a:latin typeface="+mn-lt"/>
                        <a:ea typeface="PMingLiU" panose="02020500000000000000" pitchFamily="18" charset="-120"/>
                        <a:cs typeface="PMingLiU" panose="02020500000000000000" pitchFamily="18" charset="-120"/>
                      </a:endParaRP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3F3F3"/>
                    </a:solidFill>
                  </a:tcPr>
                </a:tc>
                <a:extLst>
                  <a:ext uri="{0D108BD9-81ED-4DB2-BD59-A6C34878D82A}">
                    <a16:rowId xmlns:a16="http://schemas.microsoft.com/office/drawing/2014/main" val="2787704440"/>
                  </a:ext>
                </a:extLst>
              </a:tr>
              <a:tr h="281940">
                <a:tc>
                  <a:txBody>
                    <a:bodyPr/>
                    <a:lstStyle/>
                    <a:p>
                      <a:pPr algn="ctr">
                        <a:lnSpc>
                          <a:spcPct val="100000"/>
                        </a:lnSpc>
                        <a:spcAft>
                          <a:spcPts val="0"/>
                        </a:spcAft>
                      </a:pPr>
                      <a:r>
                        <a:rPr lang="en-US" sz="1600" kern="100" dirty="0">
                          <a:effectLst/>
                          <a:latin typeface="+mn-lt"/>
                          <a:ea typeface="PMingLiU" panose="02020500000000000000" pitchFamily="18" charset="-120"/>
                          <a:cs typeface="PMingLiU" panose="02020500000000000000" pitchFamily="18" charset="-120"/>
                        </a:rPr>
                        <a:t>Development</a:t>
                      </a: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2DEEF"/>
                    </a:solidFill>
                  </a:tcPr>
                </a:tc>
                <a:tc>
                  <a:txBody>
                    <a:bodyPr/>
                    <a:lstStyle/>
                    <a:p>
                      <a:pPr algn="ctr">
                        <a:lnSpc>
                          <a:spcPts val="500"/>
                        </a:lnSpc>
                        <a:spcAft>
                          <a:spcPts val="0"/>
                        </a:spcAft>
                      </a:pPr>
                      <a:endParaRPr lang="en-US" sz="1600" kern="100" dirty="0">
                        <a:effectLst/>
                        <a:latin typeface="+mn-lt"/>
                        <a:ea typeface="PMingLiU" panose="02020500000000000000" pitchFamily="18" charset="-120"/>
                        <a:cs typeface="PMingLiU" panose="02020500000000000000" pitchFamily="18" charset="-120"/>
                      </a:endParaRPr>
                    </a:p>
                    <a:p>
                      <a:pPr algn="ctr">
                        <a:lnSpc>
                          <a:spcPct val="100000"/>
                        </a:lnSpc>
                        <a:spcAft>
                          <a:spcPts val="0"/>
                        </a:spcAft>
                      </a:pPr>
                      <a:r>
                        <a:rPr lang="en-US" sz="1600" kern="100" dirty="0">
                          <a:effectLst/>
                          <a:latin typeface="+mn-lt"/>
                          <a:ea typeface="PMingLiU" panose="02020500000000000000" pitchFamily="18" charset="-120"/>
                          <a:cs typeface="PMingLiU" panose="02020500000000000000" pitchFamily="18" charset="-120"/>
                        </a:rPr>
                        <a:t>15-20 people (Or consider the development as </a:t>
                      </a:r>
                    </a:p>
                    <a:p>
                      <a:pPr algn="ctr">
                        <a:lnSpc>
                          <a:spcPct val="100000"/>
                        </a:lnSpc>
                        <a:spcAft>
                          <a:spcPts val="0"/>
                        </a:spcAft>
                      </a:pPr>
                      <a:r>
                        <a:rPr lang="en-US" sz="1600" kern="100" dirty="0">
                          <a:effectLst/>
                          <a:latin typeface="+mn-lt"/>
                          <a:ea typeface="PMingLiU" panose="02020500000000000000" pitchFamily="18" charset="-120"/>
                          <a:cs typeface="PMingLiU" panose="02020500000000000000" pitchFamily="18" charset="-120"/>
                        </a:rPr>
                        <a:t>the first task for the VC invested firm) </a:t>
                      </a:r>
                    </a:p>
                    <a:p>
                      <a:pPr algn="ctr">
                        <a:lnSpc>
                          <a:spcPts val="500"/>
                        </a:lnSpc>
                        <a:spcAft>
                          <a:spcPts val="0"/>
                        </a:spcAft>
                      </a:pPr>
                      <a:r>
                        <a:rPr lang="en-US" sz="1600" kern="100" dirty="0">
                          <a:effectLst/>
                          <a:latin typeface="+mn-lt"/>
                          <a:ea typeface="PMingLiU" panose="02020500000000000000" pitchFamily="18" charset="-120"/>
                          <a:cs typeface="PMingLiU" panose="02020500000000000000" pitchFamily="18" charset="-120"/>
                        </a:rPr>
                        <a:t> </a:t>
                      </a: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3F3F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00" dirty="0">
                          <a:effectLst/>
                          <a:latin typeface="+mn-lt"/>
                          <a:ea typeface="PMingLiU" panose="02020500000000000000" pitchFamily="18" charset="-120"/>
                          <a:cs typeface="PMingLiU" panose="02020500000000000000" pitchFamily="18" charset="-120"/>
                        </a:rPr>
                        <a:t>N/A</a:t>
                      </a: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3F3F3"/>
                    </a:solidFill>
                  </a:tcPr>
                </a:tc>
                <a:tc>
                  <a:txBody>
                    <a:bodyPr/>
                    <a:lstStyle/>
                    <a:p>
                      <a:pPr algn="ctr">
                        <a:lnSpc>
                          <a:spcPct val="100000"/>
                        </a:lnSpc>
                        <a:spcAft>
                          <a:spcPts val="0"/>
                        </a:spcAft>
                      </a:pPr>
                      <a:r>
                        <a:rPr lang="en-US" sz="1600" kern="100" dirty="0">
                          <a:effectLst/>
                          <a:latin typeface="+mn-lt"/>
                          <a:ea typeface="PMingLiU" panose="02020500000000000000" pitchFamily="18" charset="-120"/>
                          <a:cs typeface="PMingLiU" panose="02020500000000000000" pitchFamily="18" charset="-120"/>
                        </a:rPr>
                        <a:t>N/A</a:t>
                      </a: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3F3F3"/>
                    </a:solidFill>
                  </a:tcPr>
                </a:tc>
                <a:extLst>
                  <a:ext uri="{0D108BD9-81ED-4DB2-BD59-A6C34878D82A}">
                    <a16:rowId xmlns:a16="http://schemas.microsoft.com/office/drawing/2014/main" val="1049676501"/>
                  </a:ext>
                </a:extLst>
              </a:tr>
              <a:tr h="281940">
                <a:tc>
                  <a:txBody>
                    <a:bodyPr/>
                    <a:lstStyle/>
                    <a:p>
                      <a:pPr algn="ctr">
                        <a:lnSpc>
                          <a:spcPct val="100000"/>
                        </a:lnSpc>
                        <a:spcAft>
                          <a:spcPts val="0"/>
                        </a:spcAft>
                      </a:pPr>
                      <a:r>
                        <a:rPr lang="en-US" sz="1600" kern="100" dirty="0">
                          <a:solidFill>
                            <a:schemeClr val="tx1"/>
                          </a:solidFill>
                          <a:effectLst/>
                          <a:latin typeface="+mn-lt"/>
                          <a:ea typeface="PMingLiU" panose="02020500000000000000" pitchFamily="18" charset="-120"/>
                          <a:cs typeface="PMingLiU" panose="02020500000000000000" pitchFamily="18" charset="-120"/>
                        </a:rPr>
                        <a:t>Maintenance</a:t>
                      </a: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2DEEF"/>
                    </a:solidFill>
                  </a:tcPr>
                </a:tc>
                <a:tc>
                  <a:txBody>
                    <a:bodyPr/>
                    <a:lstStyle/>
                    <a:p>
                      <a:pPr algn="ctr">
                        <a:lnSpc>
                          <a:spcPts val="500"/>
                        </a:lnSpc>
                        <a:spcAft>
                          <a:spcPts val="0"/>
                        </a:spcAft>
                      </a:pPr>
                      <a:endParaRPr lang="en-US" sz="1600" kern="100" dirty="0">
                        <a:effectLst/>
                        <a:latin typeface="+mn-lt"/>
                        <a:ea typeface="PMingLiU" panose="02020500000000000000" pitchFamily="18" charset="-120"/>
                        <a:cs typeface="PMingLiU" panose="02020500000000000000" pitchFamily="18" charset="-120"/>
                      </a:endParaRPr>
                    </a:p>
                    <a:p>
                      <a:pPr algn="ctr">
                        <a:lnSpc>
                          <a:spcPct val="100000"/>
                        </a:lnSpc>
                        <a:spcAft>
                          <a:spcPts val="0"/>
                        </a:spcAft>
                      </a:pPr>
                      <a:r>
                        <a:rPr lang="en-US" sz="1600" kern="100" dirty="0">
                          <a:effectLst/>
                          <a:latin typeface="+mn-lt"/>
                          <a:ea typeface="PMingLiU" panose="02020500000000000000" pitchFamily="18" charset="-120"/>
                          <a:cs typeface="PMingLiU" panose="02020500000000000000" pitchFamily="18" charset="-120"/>
                        </a:rPr>
                        <a:t>10-15 people</a:t>
                      </a:r>
                    </a:p>
                    <a:p>
                      <a:pPr algn="ctr">
                        <a:lnSpc>
                          <a:spcPts val="500"/>
                        </a:lnSpc>
                        <a:spcAft>
                          <a:spcPts val="0"/>
                        </a:spcAft>
                      </a:pPr>
                      <a:endParaRPr lang="en-US" sz="1600" kern="100" dirty="0">
                        <a:effectLst/>
                        <a:latin typeface="+mn-lt"/>
                        <a:ea typeface="PMingLiU" panose="02020500000000000000" pitchFamily="18" charset="-120"/>
                        <a:cs typeface="PMingLiU" panose="02020500000000000000" pitchFamily="18" charset="-120"/>
                      </a:endParaRP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3F3F3"/>
                    </a:solidFill>
                  </a:tcPr>
                </a:tc>
                <a:tc>
                  <a:txBody>
                    <a:bodyPr/>
                    <a:lstStyle/>
                    <a:p>
                      <a:pPr algn="ctr">
                        <a:lnSpc>
                          <a:spcPct val="100000"/>
                        </a:lnSpc>
                        <a:spcAft>
                          <a:spcPts val="0"/>
                        </a:spcAft>
                      </a:pPr>
                      <a:r>
                        <a:rPr lang="en-US" sz="1600" kern="100" dirty="0">
                          <a:effectLst/>
                          <a:latin typeface="+mn-lt"/>
                          <a:ea typeface="PMingLiU" panose="02020500000000000000" pitchFamily="18" charset="-120"/>
                          <a:cs typeface="PMingLiU" panose="02020500000000000000" pitchFamily="18" charset="-120"/>
                        </a:rPr>
                        <a:t>10-15 people</a:t>
                      </a: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3F3F3"/>
                    </a:solidFill>
                  </a:tcPr>
                </a:tc>
                <a:tc>
                  <a:txBody>
                    <a:bodyPr/>
                    <a:lstStyle/>
                    <a:p>
                      <a:pPr algn="ctr">
                        <a:lnSpc>
                          <a:spcPct val="100000"/>
                        </a:lnSpc>
                        <a:spcAft>
                          <a:spcPts val="0"/>
                        </a:spcAft>
                      </a:pPr>
                      <a:r>
                        <a:rPr lang="en-US" sz="1600" kern="100" dirty="0">
                          <a:effectLst/>
                          <a:latin typeface="+mn-lt"/>
                          <a:ea typeface="PMingLiU" panose="02020500000000000000" pitchFamily="18" charset="-120"/>
                          <a:cs typeface="PMingLiU" panose="02020500000000000000" pitchFamily="18" charset="-120"/>
                        </a:rPr>
                        <a:t>10-15 people</a:t>
                      </a: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3F3F3"/>
                    </a:solidFill>
                  </a:tcPr>
                </a:tc>
                <a:extLst>
                  <a:ext uri="{0D108BD9-81ED-4DB2-BD59-A6C34878D82A}">
                    <a16:rowId xmlns:a16="http://schemas.microsoft.com/office/drawing/2014/main" val="2341186274"/>
                  </a:ext>
                </a:extLst>
              </a:tr>
              <a:tr h="307886">
                <a:tc>
                  <a:txBody>
                    <a:bodyPr/>
                    <a:lstStyle/>
                    <a:p>
                      <a:pPr algn="ctr">
                        <a:lnSpc>
                          <a:spcPct val="100000"/>
                        </a:lnSpc>
                        <a:spcAft>
                          <a:spcPts val="0"/>
                        </a:spcAft>
                      </a:pPr>
                      <a:r>
                        <a:rPr lang="en-US" sz="1600" b="1" kern="1200" dirty="0">
                          <a:solidFill>
                            <a:srgbClr val="000000"/>
                          </a:solidFill>
                          <a:effectLst/>
                          <a:latin typeface="Calibri" panose="020F0502020204030204" pitchFamily="34" charset="0"/>
                          <a:ea typeface="PMingLiU" panose="02020500000000000000" pitchFamily="18" charset="-120"/>
                          <a:cs typeface="Arial" panose="020B0604020202020204" pitchFamily="34" charset="0"/>
                        </a:rPr>
                        <a:t>Total</a:t>
                      </a:r>
                      <a:r>
                        <a:rPr lang="en-US" sz="1600" b="1" kern="1200" baseline="0" dirty="0">
                          <a:solidFill>
                            <a:srgbClr val="000000"/>
                          </a:solidFill>
                          <a:effectLst/>
                          <a:latin typeface="Calibri" panose="020F0502020204030204" pitchFamily="34" charset="0"/>
                          <a:ea typeface="PMingLiU" panose="02020500000000000000" pitchFamily="18" charset="-120"/>
                          <a:cs typeface="Arial" panose="020B0604020202020204" pitchFamily="34" charset="0"/>
                        </a:rPr>
                        <a:t> Estimated Costs (HKD)</a:t>
                      </a:r>
                      <a:endParaRPr lang="en-US" sz="1600" kern="100" dirty="0">
                        <a:effectLst/>
                        <a:latin typeface="Calibri" panose="020F0502020204030204" pitchFamily="34" charset="0"/>
                        <a:ea typeface="PMingLiU" panose="02020500000000000000" pitchFamily="18" charset="-120"/>
                        <a:cs typeface="PMingLiU" panose="02020500000000000000" pitchFamily="18" charset="-120"/>
                      </a:endParaRP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2DEEF"/>
                    </a:solidFill>
                  </a:tcPr>
                </a:tc>
                <a:tc>
                  <a:txBody>
                    <a:bodyPr/>
                    <a:lstStyle/>
                    <a:p>
                      <a:pPr algn="ctr">
                        <a:lnSpc>
                          <a:spcPts val="500"/>
                        </a:lnSpc>
                        <a:spcAft>
                          <a:spcPts val="0"/>
                        </a:spcAft>
                      </a:pPr>
                      <a:endParaRPr lang="en-US" sz="1600" b="1" kern="1200" dirty="0">
                        <a:solidFill>
                          <a:srgbClr val="000000"/>
                        </a:solidFill>
                        <a:effectLst/>
                        <a:latin typeface="Calibri" panose="020F0502020204030204" pitchFamily="34" charset="0"/>
                        <a:ea typeface="PMingLiU" panose="02020500000000000000" pitchFamily="18" charset="-120"/>
                        <a:cs typeface="Arial" panose="020B0604020202020204" pitchFamily="34" charset="0"/>
                      </a:endParaRPr>
                    </a:p>
                    <a:p>
                      <a:pPr algn="ctr">
                        <a:lnSpc>
                          <a:spcPct val="100000"/>
                        </a:lnSpc>
                        <a:spcAft>
                          <a:spcPts val="0"/>
                        </a:spcAft>
                      </a:pPr>
                      <a:r>
                        <a:rPr lang="en-US" sz="1600" b="1" kern="100" dirty="0">
                          <a:effectLst/>
                          <a:latin typeface="Calibri" panose="020F0502020204030204" pitchFamily="34" charset="0"/>
                          <a:ea typeface="PMingLiU" panose="02020500000000000000" pitchFamily="18" charset="-120"/>
                          <a:cs typeface="PMingLiU" panose="02020500000000000000" pitchFamily="18" charset="-120"/>
                        </a:rPr>
                        <a:t>218.4k</a:t>
                      </a:r>
                    </a:p>
                    <a:p>
                      <a:pPr algn="ctr">
                        <a:lnSpc>
                          <a:spcPts val="500"/>
                        </a:lnSpc>
                        <a:spcAft>
                          <a:spcPts val="0"/>
                        </a:spcAft>
                      </a:pPr>
                      <a:endParaRPr lang="en-US" sz="1600" b="1" kern="100" dirty="0">
                        <a:effectLst/>
                        <a:latin typeface="Arial" panose="020B0604020202020204" pitchFamily="34" charset="0"/>
                        <a:ea typeface="PMingLiU" panose="02020500000000000000" pitchFamily="18" charset="-120"/>
                        <a:cs typeface="PMingLiU" panose="02020500000000000000" pitchFamily="18" charset="-120"/>
                      </a:endParaRP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3F3F3"/>
                    </a:solidFill>
                  </a:tcPr>
                </a:tc>
                <a:tc>
                  <a:txBody>
                    <a:bodyPr/>
                    <a:lstStyle/>
                    <a:p>
                      <a:pPr algn="ctr">
                        <a:lnSpc>
                          <a:spcPct val="100000"/>
                        </a:lnSpc>
                        <a:spcAft>
                          <a:spcPts val="0"/>
                        </a:spcAft>
                      </a:pPr>
                      <a:r>
                        <a:rPr lang="en-US" altLang="zh-TW" sz="1600" b="1" kern="100" dirty="0">
                          <a:effectLst/>
                          <a:latin typeface="Calibri" panose="020F0502020204030204" pitchFamily="34" charset="0"/>
                          <a:ea typeface="PMingLiU" panose="02020500000000000000" pitchFamily="18" charset="-120"/>
                          <a:cs typeface="PMingLiU" panose="02020500000000000000" pitchFamily="18" charset="-120"/>
                        </a:rPr>
                        <a:t>218.4k</a:t>
                      </a:r>
                      <a:endParaRPr lang="en-US" sz="1600" b="1" kern="100" dirty="0">
                        <a:effectLst/>
                        <a:latin typeface="Calibri" panose="020F0502020204030204" pitchFamily="34" charset="0"/>
                        <a:ea typeface="PMingLiU" panose="02020500000000000000" pitchFamily="18" charset="-120"/>
                        <a:cs typeface="PMingLiU" panose="02020500000000000000" pitchFamily="18" charset="-120"/>
                      </a:endParaRP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3F3F3"/>
                    </a:solidFill>
                  </a:tcPr>
                </a:tc>
                <a:tc>
                  <a:txBody>
                    <a:bodyPr/>
                    <a:lstStyle/>
                    <a:p>
                      <a:pPr algn="ctr">
                        <a:lnSpc>
                          <a:spcPct val="100000"/>
                        </a:lnSpc>
                        <a:spcAft>
                          <a:spcPts val="0"/>
                        </a:spcAft>
                      </a:pPr>
                      <a:r>
                        <a:rPr lang="en-US" altLang="zh-TW" sz="1600" b="1" kern="100" dirty="0">
                          <a:effectLst/>
                          <a:latin typeface="Calibri" panose="020F0502020204030204" pitchFamily="34" charset="0"/>
                          <a:ea typeface="PMingLiU" panose="02020500000000000000" pitchFamily="18" charset="-120"/>
                          <a:cs typeface="PMingLiU" panose="02020500000000000000" pitchFamily="18" charset="-120"/>
                        </a:rPr>
                        <a:t>218.4k</a:t>
                      </a:r>
                      <a:endParaRPr lang="en-US" sz="1600" b="1" kern="100" dirty="0">
                        <a:effectLst/>
                        <a:latin typeface="Calibri" panose="020F0502020204030204" pitchFamily="34" charset="0"/>
                        <a:ea typeface="PMingLiU" panose="02020500000000000000" pitchFamily="18" charset="-120"/>
                        <a:cs typeface="PMingLiU" panose="02020500000000000000" pitchFamily="18" charset="-120"/>
                      </a:endParaRP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3F3F3"/>
                    </a:solidFill>
                  </a:tcPr>
                </a:tc>
                <a:extLst>
                  <a:ext uri="{0D108BD9-81ED-4DB2-BD59-A6C34878D82A}">
                    <a16:rowId xmlns:a16="http://schemas.microsoft.com/office/drawing/2014/main" val="2585379185"/>
                  </a:ext>
                </a:extLst>
              </a:tr>
              <a:tr h="307886">
                <a:tc gridSpan="4">
                  <a:txBody>
                    <a:bodyPr/>
                    <a:lstStyle/>
                    <a:p>
                      <a:pPr marL="0" marR="0" lvl="0" indent="0" algn="l" defTabSz="914400" rtl="0" eaLnBrk="1" fontAlgn="auto" latinLnBrk="0" hangingPunct="1">
                        <a:lnSpc>
                          <a:spcPts val="500"/>
                        </a:lnSpc>
                        <a:spcBef>
                          <a:spcPts val="0"/>
                        </a:spcBef>
                        <a:spcAft>
                          <a:spcPts val="0"/>
                        </a:spcAft>
                        <a:buClrTx/>
                        <a:buSzTx/>
                        <a:buFont typeface="Arial" panose="020B0604020202020204" pitchFamily="34" charset="0"/>
                        <a:buNone/>
                        <a:tabLst/>
                        <a:defRPr/>
                      </a:pPr>
                      <a:endParaRPr lang="en-US" altLang="zh-TW" sz="1200"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TW" sz="1200" b="1" dirty="0"/>
                        <a:t>[Note 1]:</a:t>
                      </a:r>
                      <a:r>
                        <a:rPr lang="en-US" altLang="zh-TW" sz="1200" dirty="0"/>
                        <a:t> </a:t>
                      </a:r>
                      <a:r>
                        <a:rPr kumimoji="0" lang="en-US" altLang="zh-TW" sz="1200" b="0" i="0" u="none" strike="noStrike" kern="1200" cap="none" spc="0" normalizeH="0" baseline="0" noProof="0" dirty="0">
                          <a:ln>
                            <a:noFill/>
                          </a:ln>
                          <a:solidFill>
                            <a:prstClr val="black"/>
                          </a:solidFill>
                          <a:effectLst/>
                          <a:uLnTx/>
                          <a:uFillTx/>
                          <a:latin typeface="+mn-lt"/>
                          <a:ea typeface="+mn-ea"/>
                          <a:cs typeface="+mn-cs"/>
                        </a:rPr>
                        <a:t>The number of subscribers for </a:t>
                      </a:r>
                      <a:r>
                        <a:rPr kumimoji="0" lang="en-US" altLang="zh-TW" sz="1200" b="0" i="0" u="none" strike="noStrike" kern="1200" cap="none" spc="0" normalizeH="0" baseline="0" noProof="0" dirty="0" err="1">
                          <a:ln>
                            <a:noFill/>
                          </a:ln>
                          <a:solidFill>
                            <a:prstClr val="black"/>
                          </a:solidFill>
                          <a:effectLst/>
                          <a:uLnTx/>
                          <a:uFillTx/>
                          <a:latin typeface="+mn-lt"/>
                          <a:ea typeface="+mn-ea"/>
                          <a:cs typeface="+mn-cs"/>
                        </a:rPr>
                        <a:t>HKEx</a:t>
                      </a:r>
                      <a:r>
                        <a:rPr kumimoji="0" lang="en-US" altLang="zh-TW" sz="1200" b="0" i="0" u="none" strike="noStrike" kern="1200" cap="none" spc="0" normalizeH="0" baseline="0" noProof="0" dirty="0">
                          <a:ln>
                            <a:noFill/>
                          </a:ln>
                          <a:solidFill>
                            <a:prstClr val="black"/>
                          </a:solidFill>
                          <a:effectLst/>
                          <a:uLnTx/>
                          <a:uFillTx/>
                          <a:latin typeface="+mn-lt"/>
                          <a:ea typeface="+mn-ea"/>
                          <a:cs typeface="+mn-cs"/>
                        </a:rPr>
                        <a:t> and Bloomberg Terminal depends on the staff number in the P&amp;L reporting team. Estimation of the P&amp;L reporting team size is on P. 24.</a:t>
                      </a:r>
                    </a:p>
                    <a:p>
                      <a:pPr marL="0" marR="0" lvl="0" indent="0" algn="l" defTabSz="914400" rtl="0" eaLnBrk="1" fontAlgn="auto" latinLnBrk="0" hangingPunct="1">
                        <a:lnSpc>
                          <a:spcPts val="500"/>
                        </a:lnSpc>
                        <a:spcBef>
                          <a:spcPts val="0"/>
                        </a:spcBef>
                        <a:spcAft>
                          <a:spcPts val="0"/>
                        </a:spcAft>
                        <a:buClrTx/>
                        <a:buSzTx/>
                        <a:buFont typeface="Arial" panose="020B0604020202020204" pitchFamily="34" charset="0"/>
                        <a:buNone/>
                        <a:tabLst/>
                        <a:defRPr/>
                      </a:pPr>
                      <a:endParaRPr kumimoji="0" lang="en-US" altLang="zh-TW" sz="1200" b="0" i="0" u="none" strike="noStrike" kern="1200" cap="none" spc="0" normalizeH="0" baseline="0" noProof="0" dirty="0">
                        <a:ln>
                          <a:noFill/>
                        </a:ln>
                        <a:solidFill>
                          <a:prstClr val="black"/>
                        </a:solidFill>
                        <a:effectLst/>
                        <a:highlight>
                          <a:srgbClr val="FFFF00"/>
                        </a:highligh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TW" sz="1200" b="1" dirty="0"/>
                        <a:t>[Note 2]:</a:t>
                      </a:r>
                      <a:r>
                        <a:rPr lang="en-US" altLang="zh-TW" sz="1200" dirty="0"/>
                        <a:t> </a:t>
                      </a:r>
                      <a:r>
                        <a:rPr kumimoji="0" lang="zh-CN" altLang="en-US" sz="1200" b="0" i="0" u="none" strike="noStrike" kern="1200" cap="none" spc="0" normalizeH="0" baseline="0" noProof="0" dirty="0">
                          <a:ln>
                            <a:noFill/>
                          </a:ln>
                          <a:solidFill>
                            <a:prstClr val="black"/>
                          </a:solidFill>
                          <a:effectLst/>
                          <a:uLnTx/>
                          <a:uFillTx/>
                          <a:latin typeface="+mn-lt"/>
                          <a:cs typeface="+mn-cs"/>
                        </a:rPr>
                        <a:t>“</a:t>
                      </a:r>
                      <a:r>
                        <a:rPr kumimoji="0" lang="en-US" altLang="zh-CN" sz="1200" b="0" i="0" u="none" strike="noStrike" kern="1200" cap="none" spc="0" normalizeH="0" baseline="0" noProof="0" dirty="0">
                          <a:ln>
                            <a:noFill/>
                          </a:ln>
                          <a:solidFill>
                            <a:prstClr val="black"/>
                          </a:solidFill>
                          <a:effectLst/>
                          <a:uLnTx/>
                          <a:uFillTx/>
                          <a:latin typeface="+mn-lt"/>
                          <a:cs typeface="+mn-cs"/>
                        </a:rPr>
                        <a:t>Same as Year 1” is on condition that the subscription fee remains unchanged.</a:t>
                      </a:r>
                      <a:r>
                        <a:rPr kumimoji="0" lang="en-US" altLang="zh-TW" sz="1200" b="0" i="0" u="none" strike="noStrike" kern="1200" cap="none" spc="0" normalizeH="0" baseline="0" noProof="0" dirty="0">
                          <a:ln>
                            <a:noFill/>
                          </a:ln>
                          <a:solidFill>
                            <a:prstClr val="black"/>
                          </a:solidFill>
                          <a:effectLst/>
                          <a:uLnTx/>
                          <a:uFillTx/>
                          <a:latin typeface="+mn-lt"/>
                          <a:ea typeface="+mn-ea"/>
                          <a:cs typeface="+mn-cs"/>
                        </a:rPr>
                        <a:t> </a:t>
                      </a:r>
                    </a:p>
                    <a:p>
                      <a:pPr marL="0" marR="0" lvl="0" indent="0" algn="l" defTabSz="914400" rtl="0" eaLnBrk="1" fontAlgn="auto" latinLnBrk="0" hangingPunct="1">
                        <a:lnSpc>
                          <a:spcPts val="500"/>
                        </a:lnSpc>
                        <a:spcBef>
                          <a:spcPts val="0"/>
                        </a:spcBef>
                        <a:spcAft>
                          <a:spcPts val="0"/>
                        </a:spcAft>
                        <a:buClrTx/>
                        <a:buSzTx/>
                        <a:buFont typeface="Arial" panose="020B0604020202020204" pitchFamily="34" charset="0"/>
                        <a:buNone/>
                        <a:tabLst/>
                        <a:defRPr/>
                      </a:pPr>
                      <a:endParaRPr kumimoji="0" lang="en-US" altLang="zh-TW" sz="12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TW" sz="1200" b="1" dirty="0"/>
                        <a:t>[Note 3]:</a:t>
                      </a:r>
                      <a:r>
                        <a:rPr lang="en-US" altLang="zh-TW" sz="1200" dirty="0"/>
                        <a:t> Elite Bank (</a:t>
                      </a:r>
                      <a:r>
                        <a:rPr kumimoji="0" lang="en-US" altLang="zh-TW" sz="1200" b="0" i="0" u="none" strike="noStrike" kern="1200" cap="none" spc="0" normalizeH="0" baseline="0" noProof="0" dirty="0">
                          <a:ln>
                            <a:noFill/>
                          </a:ln>
                          <a:solidFill>
                            <a:prstClr val="black"/>
                          </a:solidFill>
                          <a:effectLst/>
                          <a:uLnTx/>
                          <a:uFillTx/>
                          <a:latin typeface="+mn-lt"/>
                          <a:ea typeface="+mn-ea"/>
                          <a:cs typeface="+mn-cs"/>
                        </a:rPr>
                        <a:t>Hong Kong) Analysis is illustrated and similar estimations can be made to cater different markets covered by the trading team of the Elite Bank.</a:t>
                      </a:r>
                    </a:p>
                    <a:p>
                      <a:pPr marL="0" marR="0" lvl="0" indent="0" algn="l" defTabSz="914400" rtl="0" eaLnBrk="1" fontAlgn="auto" latinLnBrk="0" hangingPunct="1">
                        <a:lnSpc>
                          <a:spcPts val="500"/>
                        </a:lnSpc>
                        <a:spcBef>
                          <a:spcPts val="0"/>
                        </a:spcBef>
                        <a:spcAft>
                          <a:spcPts val="0"/>
                        </a:spcAft>
                        <a:buClrTx/>
                        <a:buSzTx/>
                        <a:buFont typeface="Arial" panose="020B0604020202020204" pitchFamily="34" charset="0"/>
                        <a:buNone/>
                        <a:tabLst/>
                        <a:defRPr/>
                      </a:pPr>
                      <a:endParaRPr kumimoji="0" lang="en-US" altLang="zh-TW" sz="12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TW" sz="1200" b="1" dirty="0"/>
                        <a:t>[Note 4]:</a:t>
                      </a:r>
                      <a:r>
                        <a:rPr lang="en-US" altLang="zh-TW" sz="1200" dirty="0"/>
                        <a:t> </a:t>
                      </a:r>
                      <a:r>
                        <a:rPr kumimoji="0" lang="en-US" altLang="zh-TW" sz="1200" b="0" i="0" u="none" strike="noStrike" kern="1200" cap="none" spc="0" normalizeH="0" baseline="0" noProof="0" dirty="0">
                          <a:ln>
                            <a:noFill/>
                          </a:ln>
                          <a:solidFill>
                            <a:prstClr val="black"/>
                          </a:solidFill>
                          <a:effectLst/>
                          <a:uLnTx/>
                          <a:uFillTx/>
                          <a:latin typeface="+mn-lt"/>
                          <a:ea typeface="+mn-ea"/>
                          <a:cs typeface="+mn-cs"/>
                        </a:rPr>
                        <a:t>Maintenance expense is not a marginal cost item as it is either categorized under the current supportive functions of Elite Bank or the newly implemented venture capital firm. </a:t>
                      </a:r>
                    </a:p>
                    <a:p>
                      <a:pPr marL="0" marR="0" lvl="0" indent="0" algn="l" defTabSz="914400" rtl="0" eaLnBrk="1" fontAlgn="auto" latinLnBrk="0" hangingPunct="1">
                        <a:lnSpc>
                          <a:spcPts val="500"/>
                        </a:lnSpc>
                        <a:spcBef>
                          <a:spcPts val="0"/>
                        </a:spcBef>
                        <a:spcAft>
                          <a:spcPts val="0"/>
                        </a:spcAft>
                        <a:buClrTx/>
                        <a:buSzTx/>
                        <a:buFontTx/>
                        <a:buNone/>
                        <a:tabLst/>
                        <a:defRPr/>
                      </a:pPr>
                      <a:endParaRPr lang="en-US" altLang="zh-TW" sz="1200" dirty="0"/>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pPr algn="ctr">
                        <a:lnSpc>
                          <a:spcPct val="100000"/>
                        </a:lnSpc>
                        <a:spcAft>
                          <a:spcPts val="0"/>
                        </a:spcAft>
                      </a:pPr>
                      <a:endParaRPr lang="en-US" sz="1600" b="1" kern="100" dirty="0">
                        <a:effectLst/>
                        <a:latin typeface="Calibri" panose="020F0502020204030204" pitchFamily="34" charset="0"/>
                        <a:ea typeface="PMingLiU" panose="02020500000000000000" pitchFamily="18" charset="-120"/>
                        <a:cs typeface="PMingLiU" panose="02020500000000000000" pitchFamily="18" charset="-120"/>
                      </a:endParaRP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3F3F3"/>
                    </a:solidFill>
                  </a:tcPr>
                </a:tc>
                <a:tc hMerge="1">
                  <a:txBody>
                    <a:bodyPr/>
                    <a:lstStyle/>
                    <a:p>
                      <a:pPr algn="ctr">
                        <a:lnSpc>
                          <a:spcPct val="100000"/>
                        </a:lnSpc>
                        <a:spcAft>
                          <a:spcPts val="0"/>
                        </a:spcAft>
                      </a:pPr>
                      <a:endParaRPr lang="en-US" sz="1600" b="1" kern="100" dirty="0">
                        <a:effectLst/>
                        <a:latin typeface="Calibri" panose="020F0502020204030204" pitchFamily="34" charset="0"/>
                        <a:ea typeface="PMingLiU" panose="02020500000000000000" pitchFamily="18" charset="-120"/>
                        <a:cs typeface="PMingLiU" panose="02020500000000000000" pitchFamily="18" charset="-120"/>
                      </a:endParaRP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3F3F3"/>
                    </a:solidFill>
                  </a:tcPr>
                </a:tc>
                <a:tc hMerge="1">
                  <a:txBody>
                    <a:bodyPr/>
                    <a:lstStyle/>
                    <a:p>
                      <a:pPr algn="ctr">
                        <a:lnSpc>
                          <a:spcPct val="100000"/>
                        </a:lnSpc>
                        <a:spcAft>
                          <a:spcPts val="0"/>
                        </a:spcAft>
                      </a:pPr>
                      <a:endParaRPr lang="en-US" sz="1600" b="1" kern="100" dirty="0">
                        <a:effectLst/>
                        <a:latin typeface="Calibri" panose="020F0502020204030204" pitchFamily="34" charset="0"/>
                        <a:ea typeface="PMingLiU" panose="02020500000000000000" pitchFamily="18" charset="-120"/>
                        <a:cs typeface="PMingLiU" panose="02020500000000000000" pitchFamily="18" charset="-120"/>
                      </a:endParaRP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3F3F3"/>
                    </a:solidFill>
                  </a:tcPr>
                </a:tc>
                <a:extLst>
                  <a:ext uri="{0D108BD9-81ED-4DB2-BD59-A6C34878D82A}">
                    <a16:rowId xmlns:a16="http://schemas.microsoft.com/office/drawing/2014/main" val="3864477650"/>
                  </a:ext>
                </a:extLst>
              </a:tr>
            </a:tbl>
          </a:graphicData>
        </a:graphic>
      </p:graphicFrame>
      <p:graphicFrame>
        <p:nvGraphicFramePr>
          <p:cNvPr id="2" name="Table 1">
            <a:extLst>
              <a:ext uri="{FF2B5EF4-FFF2-40B4-BE49-F238E27FC236}">
                <a16:creationId xmlns:a16="http://schemas.microsoft.com/office/drawing/2014/main" id="{731CC9B8-D9D2-4AC4-971B-06C56C1911B3}"/>
              </a:ext>
            </a:extLst>
          </p:cNvPr>
          <p:cNvGraphicFramePr>
            <a:graphicFrameLocks noGrp="1"/>
          </p:cNvGraphicFramePr>
          <p:nvPr>
            <p:extLst>
              <p:ext uri="{D42A27DB-BD31-4B8C-83A1-F6EECF244321}">
                <p14:modId xmlns:p14="http://schemas.microsoft.com/office/powerpoint/2010/main" val="2990272039"/>
              </p:ext>
            </p:extLst>
          </p:nvPr>
        </p:nvGraphicFramePr>
        <p:xfrm>
          <a:off x="130969" y="6482291"/>
          <a:ext cx="11930063" cy="370840"/>
        </p:xfrm>
        <a:graphic>
          <a:graphicData uri="http://schemas.openxmlformats.org/drawingml/2006/table">
            <a:tbl>
              <a:tblPr firstRow="1" bandRow="1">
                <a:tableStyleId>{5C22544A-7EE6-4342-B048-85BDC9FD1C3A}</a:tableStyleId>
              </a:tblPr>
              <a:tblGrid>
                <a:gridCol w="10994928">
                  <a:extLst>
                    <a:ext uri="{9D8B030D-6E8A-4147-A177-3AD203B41FA5}">
                      <a16:colId xmlns:a16="http://schemas.microsoft.com/office/drawing/2014/main" val="1547589924"/>
                    </a:ext>
                  </a:extLst>
                </a:gridCol>
                <a:gridCol w="935135">
                  <a:extLst>
                    <a:ext uri="{9D8B030D-6E8A-4147-A177-3AD203B41FA5}">
                      <a16:colId xmlns:a16="http://schemas.microsoft.com/office/drawing/2014/main" val="3562895224"/>
                    </a:ext>
                  </a:extLst>
                </a:gridCol>
              </a:tblGrid>
              <a:tr h="370840">
                <a:tc>
                  <a:txBody>
                    <a:bodyPr/>
                    <a:lstStyle/>
                    <a:p>
                      <a:pPr algn="l"/>
                      <a:r>
                        <a:rPr lang="en-US" altLang="zh-TW" sz="1600" dirty="0">
                          <a:solidFill>
                            <a:schemeClr val="bg1">
                              <a:lumMod val="85000"/>
                            </a:schemeClr>
                          </a:solidFill>
                          <a:latin typeface="+mn-lt"/>
                        </a:rPr>
                        <a:t>Situation Analysis</a:t>
                      </a:r>
                      <a:r>
                        <a:rPr lang="zh-TW" altLang="en-US" sz="1600" dirty="0">
                          <a:solidFill>
                            <a:schemeClr val="bg1">
                              <a:lumMod val="85000"/>
                            </a:schemeClr>
                          </a:solidFill>
                          <a:latin typeface="+mn-lt"/>
                        </a:rPr>
                        <a:t> </a:t>
                      </a:r>
                      <a:r>
                        <a:rPr lang="en-US" altLang="zh-TW" sz="1600" dirty="0">
                          <a:solidFill>
                            <a:schemeClr val="bg1">
                              <a:lumMod val="85000"/>
                            </a:schemeClr>
                          </a:solidFill>
                          <a:latin typeface="+mn-lt"/>
                        </a:rPr>
                        <a:t>|</a:t>
                      </a:r>
                      <a:r>
                        <a:rPr lang="zh-TW" altLang="en-US" sz="1600" dirty="0">
                          <a:solidFill>
                            <a:schemeClr val="bg1">
                              <a:lumMod val="85000"/>
                            </a:schemeClr>
                          </a:solidFill>
                          <a:latin typeface="+mn-lt"/>
                        </a:rPr>
                        <a:t> </a:t>
                      </a:r>
                      <a:r>
                        <a:rPr lang="en-US" altLang="zh-TW" sz="1600" dirty="0">
                          <a:solidFill>
                            <a:schemeClr val="bg1">
                              <a:lumMod val="85000"/>
                            </a:schemeClr>
                          </a:solidFill>
                          <a:latin typeface="+mn-lt"/>
                        </a:rPr>
                        <a:t>Technological Synergy |</a:t>
                      </a:r>
                      <a:r>
                        <a:rPr lang="zh-TW" altLang="en-US" sz="1600" dirty="0">
                          <a:solidFill>
                            <a:schemeClr val="bg1">
                              <a:lumMod val="85000"/>
                            </a:schemeClr>
                          </a:solidFill>
                          <a:latin typeface="+mn-lt"/>
                        </a:rPr>
                        <a:t> </a:t>
                      </a:r>
                      <a:r>
                        <a:rPr lang="en-US" altLang="zh-TW" sz="1600" dirty="0">
                          <a:solidFill>
                            <a:schemeClr val="bg1">
                              <a:lumMod val="85000"/>
                            </a:schemeClr>
                          </a:solidFill>
                          <a:latin typeface="+mn-lt"/>
                        </a:rPr>
                        <a:t>Operational Synergy |</a:t>
                      </a:r>
                      <a:r>
                        <a:rPr lang="zh-TW" altLang="en-US" sz="1600" dirty="0">
                          <a:solidFill>
                            <a:schemeClr val="bg1">
                              <a:lumMod val="85000"/>
                            </a:schemeClr>
                          </a:solidFill>
                          <a:latin typeface="+mn-lt"/>
                        </a:rPr>
                        <a:t> </a:t>
                      </a:r>
                      <a:r>
                        <a:rPr lang="en-US" altLang="zh-TW" sz="1600" dirty="0">
                          <a:solidFill>
                            <a:srgbClr val="A43725"/>
                          </a:solidFill>
                          <a:latin typeface="+mn-lt"/>
                        </a:rPr>
                        <a:t>Implementation and Benefits</a:t>
                      </a:r>
                      <a:endParaRPr lang="zh-TW" altLang="en-US" sz="1600" dirty="0">
                        <a:solidFill>
                          <a:srgbClr val="A43725"/>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altLang="zh-TW" sz="1600" dirty="0">
                          <a:solidFill>
                            <a:srgbClr val="A43725"/>
                          </a:solidFill>
                          <a:latin typeface="+mn-lt"/>
                        </a:rPr>
                        <a:t>Page 18</a:t>
                      </a:r>
                      <a:endParaRPr lang="zh-TW" altLang="en-US" sz="1600" dirty="0">
                        <a:solidFill>
                          <a:srgbClr val="A43725"/>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7840695"/>
                  </a:ext>
                </a:extLst>
              </a:tr>
            </a:tbl>
          </a:graphicData>
        </a:graphic>
      </p:graphicFrame>
      <p:cxnSp>
        <p:nvCxnSpPr>
          <p:cNvPr id="3" name="Straight Connector 2">
            <a:extLst>
              <a:ext uri="{FF2B5EF4-FFF2-40B4-BE49-F238E27FC236}">
                <a16:creationId xmlns:a16="http://schemas.microsoft.com/office/drawing/2014/main" id="{CE25E008-8E04-4A4E-A50B-BB062A1C51B9}"/>
              </a:ext>
            </a:extLst>
          </p:cNvPr>
          <p:cNvCxnSpPr>
            <a:cxnSpLocks/>
          </p:cNvCxnSpPr>
          <p:nvPr/>
        </p:nvCxnSpPr>
        <p:spPr>
          <a:xfrm>
            <a:off x="0" y="6463241"/>
            <a:ext cx="12204000" cy="0"/>
          </a:xfrm>
          <a:prstGeom prst="line">
            <a:avLst/>
          </a:prstGeom>
          <a:ln w="9525">
            <a:solidFill>
              <a:srgbClr val="990000"/>
            </a:solidFill>
          </a:ln>
          <a:effectLst/>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D83169C-8C10-4350-A15E-3B5CB4912A0E}"/>
              </a:ext>
            </a:extLst>
          </p:cNvPr>
          <p:cNvGrpSpPr/>
          <p:nvPr/>
        </p:nvGrpSpPr>
        <p:grpSpPr>
          <a:xfrm>
            <a:off x="9874849" y="87287"/>
            <a:ext cx="2230065" cy="576000"/>
            <a:chOff x="9552360" y="268262"/>
            <a:chExt cx="2230065" cy="576000"/>
          </a:xfrm>
        </p:grpSpPr>
        <p:pic>
          <p:nvPicPr>
            <p:cNvPr id="5" name="Graphic 4">
              <a:extLst>
                <a:ext uri="{FF2B5EF4-FFF2-40B4-BE49-F238E27FC236}">
                  <a16:creationId xmlns:a16="http://schemas.microsoft.com/office/drawing/2014/main" id="{4921D831-C599-45EC-9453-C53FE15E8146}"/>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2802" r="12644" b="9600"/>
            <a:stretch/>
          </p:blipFill>
          <p:spPr>
            <a:xfrm rot="-180000">
              <a:off x="9552360" y="268262"/>
              <a:ext cx="504637" cy="576000"/>
            </a:xfrm>
            <a:prstGeom prst="rect">
              <a:avLst/>
            </a:prstGeom>
          </p:spPr>
        </p:pic>
        <p:sp>
          <p:nvSpPr>
            <p:cNvPr id="7" name="TextBox 6">
              <a:extLst>
                <a:ext uri="{FF2B5EF4-FFF2-40B4-BE49-F238E27FC236}">
                  <a16:creationId xmlns:a16="http://schemas.microsoft.com/office/drawing/2014/main" id="{607B1CFA-65AC-4312-863E-6543406F315E}"/>
                </a:ext>
              </a:extLst>
            </p:cNvPr>
            <p:cNvSpPr txBox="1"/>
            <p:nvPr/>
          </p:nvSpPr>
          <p:spPr>
            <a:xfrm>
              <a:off x="10071723" y="349795"/>
              <a:ext cx="1710702" cy="412934"/>
            </a:xfrm>
            <a:prstGeom prst="rect">
              <a:avLst/>
            </a:prstGeom>
            <a:noFill/>
          </p:spPr>
          <p:txBody>
            <a:bodyPr wrap="square" rtlCol="0" anchor="b">
              <a:spAutoFit/>
            </a:bodyPr>
            <a:lstStyle/>
            <a:p>
              <a:pPr>
                <a:lnSpc>
                  <a:spcPts val="2500"/>
                </a:lnSpc>
              </a:pPr>
              <a:r>
                <a:rPr lang="en-US" altLang="zh-TW" sz="2400" b="1" dirty="0">
                  <a:solidFill>
                    <a:srgbClr val="A43725"/>
                  </a:solidFill>
                  <a:cs typeface="Arial" panose="020B0604020202020204" pitchFamily="34" charset="0"/>
                </a:rPr>
                <a:t>ELITE BANK</a:t>
              </a:r>
              <a:endParaRPr lang="zh-TW" altLang="en-US" sz="2400" b="1" dirty="0">
                <a:solidFill>
                  <a:srgbClr val="A43725"/>
                </a:solidFill>
                <a:cs typeface="Arial" panose="020B0604020202020204" pitchFamily="34" charset="0"/>
              </a:endParaRPr>
            </a:p>
          </p:txBody>
        </p:sp>
      </p:grpSp>
      <p:cxnSp>
        <p:nvCxnSpPr>
          <p:cNvPr id="9" name="Straight Connector 8">
            <a:extLst>
              <a:ext uri="{FF2B5EF4-FFF2-40B4-BE49-F238E27FC236}">
                <a16:creationId xmlns:a16="http://schemas.microsoft.com/office/drawing/2014/main" id="{D132EE42-51B7-4259-A415-A888CB573514}"/>
              </a:ext>
            </a:extLst>
          </p:cNvPr>
          <p:cNvCxnSpPr>
            <a:cxnSpLocks/>
          </p:cNvCxnSpPr>
          <p:nvPr/>
        </p:nvCxnSpPr>
        <p:spPr>
          <a:xfrm>
            <a:off x="-12000" y="748241"/>
            <a:ext cx="12204000" cy="0"/>
          </a:xfrm>
          <a:prstGeom prst="line">
            <a:avLst/>
          </a:prstGeom>
          <a:ln w="9525">
            <a:solidFill>
              <a:srgbClr val="990000"/>
            </a:solidFill>
          </a:ln>
          <a:effectLst/>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C227BE5-D5BD-4A69-961D-A7732FD93500}"/>
              </a:ext>
            </a:extLst>
          </p:cNvPr>
          <p:cNvSpPr/>
          <p:nvPr/>
        </p:nvSpPr>
        <p:spPr>
          <a:xfrm>
            <a:off x="130969" y="84524"/>
            <a:ext cx="149158" cy="580473"/>
          </a:xfrm>
          <a:prstGeom prst="rect">
            <a:avLst/>
          </a:prstGeom>
          <a:solidFill>
            <a:srgbClr val="E7E7E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rgbClr val="E71D1C"/>
              </a:solidFill>
              <a:latin typeface="+mj-lt"/>
            </a:endParaRPr>
          </a:p>
        </p:txBody>
      </p:sp>
      <p:sp>
        <p:nvSpPr>
          <p:cNvPr id="12" name="Title 1">
            <a:extLst>
              <a:ext uri="{FF2B5EF4-FFF2-40B4-BE49-F238E27FC236}">
                <a16:creationId xmlns:a16="http://schemas.microsoft.com/office/drawing/2014/main" id="{2A463884-BEA3-4A2D-B7CA-84B46E5E4281}"/>
              </a:ext>
            </a:extLst>
          </p:cNvPr>
          <p:cNvSpPr txBox="1">
            <a:spLocks/>
          </p:cNvSpPr>
          <p:nvPr/>
        </p:nvSpPr>
        <p:spPr>
          <a:xfrm>
            <a:off x="280127" y="52497"/>
            <a:ext cx="10080625" cy="644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2400" b="1" dirty="0">
                <a:solidFill>
                  <a:srgbClr val="585148"/>
                </a:solidFill>
                <a:latin typeface="+mn-lt"/>
              </a:rPr>
              <a:t>In-House Development Cost Breakdown – Technological (2)</a:t>
            </a:r>
            <a:endParaRPr lang="en-US" sz="2400" b="1" dirty="0">
              <a:solidFill>
                <a:srgbClr val="585148"/>
              </a:solidFill>
              <a:latin typeface="+mn-lt"/>
              <a:cs typeface="Arial" panose="020B0604020202020204" pitchFamily="34" charset="0"/>
            </a:endParaRPr>
          </a:p>
        </p:txBody>
      </p:sp>
      <p:sp>
        <p:nvSpPr>
          <p:cNvPr id="4" name="Rectangle 3">
            <a:extLst>
              <a:ext uri="{FF2B5EF4-FFF2-40B4-BE49-F238E27FC236}">
                <a16:creationId xmlns:a16="http://schemas.microsoft.com/office/drawing/2014/main" id="{C604DDE0-E1B3-4271-ACA4-E2E8BCC15B86}"/>
              </a:ext>
            </a:extLst>
          </p:cNvPr>
          <p:cNvSpPr/>
          <p:nvPr/>
        </p:nvSpPr>
        <p:spPr>
          <a:xfrm>
            <a:off x="280125" y="6196972"/>
            <a:ext cx="11645640" cy="246221"/>
          </a:xfrm>
          <a:prstGeom prst="rect">
            <a:avLst/>
          </a:prstGeom>
        </p:spPr>
        <p:txBody>
          <a:bodyPr wrap="square" anchor="ctr">
            <a:spAutoFit/>
          </a:bodyPr>
          <a:lstStyle/>
          <a:p>
            <a:r>
              <a:rPr lang="en-US" altLang="zh-TW" sz="1000" b="1" dirty="0">
                <a:solidFill>
                  <a:srgbClr val="585148"/>
                </a:solidFill>
              </a:rPr>
              <a:t>Source: </a:t>
            </a:r>
            <a:r>
              <a:rPr lang="en-US" altLang="zh-TW" sz="1000" dirty="0">
                <a:solidFill>
                  <a:srgbClr val="585148"/>
                </a:solidFill>
              </a:rPr>
              <a:t>Bloomberg, </a:t>
            </a:r>
            <a:r>
              <a:rPr lang="en-US" altLang="zh-TW" sz="1000" dirty="0" err="1">
                <a:solidFill>
                  <a:srgbClr val="585148"/>
                </a:solidFill>
              </a:rPr>
              <a:t>HKEx</a:t>
            </a:r>
            <a:r>
              <a:rPr lang="en-US" altLang="zh-TW" sz="1000" dirty="0">
                <a:solidFill>
                  <a:srgbClr val="585148"/>
                </a:solidFill>
              </a:rPr>
              <a:t>, CB Insights, Goldman Sachs, The Economist, Elite Bank Analysis</a:t>
            </a:r>
            <a:endParaRPr lang="en-US" altLang="zh-TW" sz="1000" b="1" dirty="0">
              <a:solidFill>
                <a:srgbClr val="585148"/>
              </a:solidFill>
              <a:cs typeface="Arial" panose="020B0604020202020204" pitchFamily="34" charset="0"/>
            </a:endParaRPr>
          </a:p>
        </p:txBody>
      </p:sp>
      <p:sp>
        <p:nvSpPr>
          <p:cNvPr id="16" name="Rectangle 15">
            <a:extLst>
              <a:ext uri="{FF2B5EF4-FFF2-40B4-BE49-F238E27FC236}">
                <a16:creationId xmlns:a16="http://schemas.microsoft.com/office/drawing/2014/main" id="{AA18BB7E-7295-423D-9C2A-351DD522B6FC}"/>
              </a:ext>
            </a:extLst>
          </p:cNvPr>
          <p:cNvSpPr/>
          <p:nvPr/>
        </p:nvSpPr>
        <p:spPr>
          <a:xfrm>
            <a:off x="276653" y="914729"/>
            <a:ext cx="11645640" cy="342571"/>
          </a:xfrm>
          <a:prstGeom prst="rect">
            <a:avLst/>
          </a:prstGeom>
          <a:solidFill>
            <a:srgbClr val="E8C767"/>
          </a:solidFill>
          <a:ln w="6350">
            <a:solidFill>
              <a:srgbClr val="E8C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585148"/>
                </a:solidFill>
                <a:cs typeface="Segoe UI" panose="020B0502040204020203" pitchFamily="34" charset="0"/>
              </a:rPr>
              <a:t>[1.2] Multi-Source Reference Checking &amp; System Linkage with Exchange</a:t>
            </a:r>
            <a:endParaRPr lang="zh-TW" altLang="zh-TW" b="1" dirty="0">
              <a:solidFill>
                <a:srgbClr val="585148"/>
              </a:solidFill>
            </a:endParaRPr>
          </a:p>
        </p:txBody>
      </p:sp>
    </p:spTree>
    <p:extLst>
      <p:ext uri="{BB962C8B-B14F-4D97-AF65-F5344CB8AC3E}">
        <p14:creationId xmlns:p14="http://schemas.microsoft.com/office/powerpoint/2010/main" val="4243281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31CC9B8-D9D2-4AC4-971B-06C56C1911B3}"/>
              </a:ext>
            </a:extLst>
          </p:cNvPr>
          <p:cNvGraphicFramePr>
            <a:graphicFrameLocks noGrp="1"/>
          </p:cNvGraphicFramePr>
          <p:nvPr>
            <p:extLst>
              <p:ext uri="{D42A27DB-BD31-4B8C-83A1-F6EECF244321}">
                <p14:modId xmlns:p14="http://schemas.microsoft.com/office/powerpoint/2010/main" val="3579849746"/>
              </p:ext>
            </p:extLst>
          </p:nvPr>
        </p:nvGraphicFramePr>
        <p:xfrm>
          <a:off x="130969" y="6482291"/>
          <a:ext cx="11930063" cy="370840"/>
        </p:xfrm>
        <a:graphic>
          <a:graphicData uri="http://schemas.openxmlformats.org/drawingml/2006/table">
            <a:tbl>
              <a:tblPr firstRow="1" bandRow="1">
                <a:tableStyleId>{5C22544A-7EE6-4342-B048-85BDC9FD1C3A}</a:tableStyleId>
              </a:tblPr>
              <a:tblGrid>
                <a:gridCol w="10994928">
                  <a:extLst>
                    <a:ext uri="{9D8B030D-6E8A-4147-A177-3AD203B41FA5}">
                      <a16:colId xmlns:a16="http://schemas.microsoft.com/office/drawing/2014/main" val="1547589924"/>
                    </a:ext>
                  </a:extLst>
                </a:gridCol>
                <a:gridCol w="935135">
                  <a:extLst>
                    <a:ext uri="{9D8B030D-6E8A-4147-A177-3AD203B41FA5}">
                      <a16:colId xmlns:a16="http://schemas.microsoft.com/office/drawing/2014/main" val="3562895224"/>
                    </a:ext>
                  </a:extLst>
                </a:gridCol>
              </a:tblGrid>
              <a:tr h="370840">
                <a:tc>
                  <a:txBody>
                    <a:bodyPr/>
                    <a:lstStyle/>
                    <a:p>
                      <a:pPr algn="l"/>
                      <a:r>
                        <a:rPr lang="en-US" altLang="zh-TW" sz="1600" dirty="0">
                          <a:solidFill>
                            <a:schemeClr val="bg1">
                              <a:lumMod val="85000"/>
                            </a:schemeClr>
                          </a:solidFill>
                          <a:latin typeface="+mn-lt"/>
                        </a:rPr>
                        <a:t>Situation Analysis</a:t>
                      </a:r>
                      <a:r>
                        <a:rPr lang="zh-TW" altLang="en-US" sz="1600" dirty="0">
                          <a:solidFill>
                            <a:schemeClr val="bg1">
                              <a:lumMod val="85000"/>
                            </a:schemeClr>
                          </a:solidFill>
                          <a:latin typeface="+mn-lt"/>
                        </a:rPr>
                        <a:t> </a:t>
                      </a:r>
                      <a:r>
                        <a:rPr lang="en-US" altLang="zh-TW" sz="1600" dirty="0">
                          <a:solidFill>
                            <a:schemeClr val="bg1">
                              <a:lumMod val="85000"/>
                            </a:schemeClr>
                          </a:solidFill>
                          <a:latin typeface="+mn-lt"/>
                        </a:rPr>
                        <a:t>|</a:t>
                      </a:r>
                      <a:r>
                        <a:rPr lang="zh-TW" altLang="en-US" sz="1600" dirty="0">
                          <a:solidFill>
                            <a:schemeClr val="bg1">
                              <a:lumMod val="85000"/>
                            </a:schemeClr>
                          </a:solidFill>
                          <a:latin typeface="+mn-lt"/>
                        </a:rPr>
                        <a:t> </a:t>
                      </a:r>
                      <a:r>
                        <a:rPr lang="en-US" altLang="zh-TW" sz="1600" dirty="0">
                          <a:solidFill>
                            <a:schemeClr val="bg1">
                              <a:lumMod val="85000"/>
                            </a:schemeClr>
                          </a:solidFill>
                          <a:latin typeface="+mn-lt"/>
                        </a:rPr>
                        <a:t>Technological Synergy |</a:t>
                      </a:r>
                      <a:r>
                        <a:rPr lang="zh-TW" altLang="en-US" sz="1600" dirty="0">
                          <a:solidFill>
                            <a:schemeClr val="bg1">
                              <a:lumMod val="85000"/>
                            </a:schemeClr>
                          </a:solidFill>
                          <a:latin typeface="+mn-lt"/>
                        </a:rPr>
                        <a:t> </a:t>
                      </a:r>
                      <a:r>
                        <a:rPr lang="en-US" altLang="zh-TW" sz="1600" dirty="0">
                          <a:solidFill>
                            <a:schemeClr val="bg1">
                              <a:lumMod val="85000"/>
                            </a:schemeClr>
                          </a:solidFill>
                          <a:latin typeface="+mn-lt"/>
                        </a:rPr>
                        <a:t>Operational Synergy |</a:t>
                      </a:r>
                      <a:r>
                        <a:rPr lang="zh-TW" altLang="en-US" sz="1600" dirty="0">
                          <a:solidFill>
                            <a:schemeClr val="bg1">
                              <a:lumMod val="85000"/>
                            </a:schemeClr>
                          </a:solidFill>
                          <a:latin typeface="+mn-lt"/>
                        </a:rPr>
                        <a:t> </a:t>
                      </a:r>
                      <a:r>
                        <a:rPr lang="en-US" altLang="zh-TW" sz="1600" dirty="0">
                          <a:solidFill>
                            <a:srgbClr val="A43725"/>
                          </a:solidFill>
                          <a:latin typeface="+mn-lt"/>
                        </a:rPr>
                        <a:t>Implementation and Benefits</a:t>
                      </a:r>
                      <a:endParaRPr lang="zh-TW" altLang="en-US" sz="1600" dirty="0">
                        <a:solidFill>
                          <a:srgbClr val="A43725"/>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altLang="zh-TW" sz="1600" dirty="0">
                          <a:solidFill>
                            <a:srgbClr val="A43725"/>
                          </a:solidFill>
                          <a:latin typeface="+mn-lt"/>
                        </a:rPr>
                        <a:t>Page 19</a:t>
                      </a:r>
                      <a:endParaRPr lang="zh-TW" altLang="en-US" sz="1600" dirty="0">
                        <a:solidFill>
                          <a:srgbClr val="A43725"/>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7840695"/>
                  </a:ext>
                </a:extLst>
              </a:tr>
            </a:tbl>
          </a:graphicData>
        </a:graphic>
      </p:graphicFrame>
      <p:cxnSp>
        <p:nvCxnSpPr>
          <p:cNvPr id="3" name="Straight Connector 2">
            <a:extLst>
              <a:ext uri="{FF2B5EF4-FFF2-40B4-BE49-F238E27FC236}">
                <a16:creationId xmlns:a16="http://schemas.microsoft.com/office/drawing/2014/main" id="{CE25E008-8E04-4A4E-A50B-BB062A1C51B9}"/>
              </a:ext>
            </a:extLst>
          </p:cNvPr>
          <p:cNvCxnSpPr>
            <a:cxnSpLocks/>
          </p:cNvCxnSpPr>
          <p:nvPr/>
        </p:nvCxnSpPr>
        <p:spPr>
          <a:xfrm>
            <a:off x="0" y="6463241"/>
            <a:ext cx="12204000" cy="0"/>
          </a:xfrm>
          <a:prstGeom prst="line">
            <a:avLst/>
          </a:prstGeom>
          <a:ln w="9525">
            <a:solidFill>
              <a:srgbClr val="990000"/>
            </a:solidFill>
          </a:ln>
          <a:effectLst/>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D83169C-8C10-4350-A15E-3B5CB4912A0E}"/>
              </a:ext>
            </a:extLst>
          </p:cNvPr>
          <p:cNvGrpSpPr/>
          <p:nvPr/>
        </p:nvGrpSpPr>
        <p:grpSpPr>
          <a:xfrm>
            <a:off x="9874849" y="87287"/>
            <a:ext cx="2230065" cy="576000"/>
            <a:chOff x="9552360" y="268262"/>
            <a:chExt cx="2230065" cy="576000"/>
          </a:xfrm>
        </p:grpSpPr>
        <p:pic>
          <p:nvPicPr>
            <p:cNvPr id="5" name="Graphic 4">
              <a:extLst>
                <a:ext uri="{FF2B5EF4-FFF2-40B4-BE49-F238E27FC236}">
                  <a16:creationId xmlns:a16="http://schemas.microsoft.com/office/drawing/2014/main" id="{4921D831-C599-45EC-9453-C53FE15E8146}"/>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2802" r="12644" b="9600"/>
            <a:stretch/>
          </p:blipFill>
          <p:spPr>
            <a:xfrm rot="-180000">
              <a:off x="9552360" y="268262"/>
              <a:ext cx="504637" cy="576000"/>
            </a:xfrm>
            <a:prstGeom prst="rect">
              <a:avLst/>
            </a:prstGeom>
          </p:spPr>
        </p:pic>
        <p:sp>
          <p:nvSpPr>
            <p:cNvPr id="7" name="TextBox 6">
              <a:extLst>
                <a:ext uri="{FF2B5EF4-FFF2-40B4-BE49-F238E27FC236}">
                  <a16:creationId xmlns:a16="http://schemas.microsoft.com/office/drawing/2014/main" id="{607B1CFA-65AC-4312-863E-6543406F315E}"/>
                </a:ext>
              </a:extLst>
            </p:cNvPr>
            <p:cNvSpPr txBox="1"/>
            <p:nvPr/>
          </p:nvSpPr>
          <p:spPr>
            <a:xfrm>
              <a:off x="10071723" y="349795"/>
              <a:ext cx="1710702" cy="412934"/>
            </a:xfrm>
            <a:prstGeom prst="rect">
              <a:avLst/>
            </a:prstGeom>
            <a:noFill/>
          </p:spPr>
          <p:txBody>
            <a:bodyPr wrap="square" rtlCol="0" anchor="b">
              <a:spAutoFit/>
            </a:bodyPr>
            <a:lstStyle/>
            <a:p>
              <a:pPr>
                <a:lnSpc>
                  <a:spcPts val="2500"/>
                </a:lnSpc>
              </a:pPr>
              <a:r>
                <a:rPr lang="en-US" altLang="zh-TW" sz="2400" b="1" dirty="0">
                  <a:solidFill>
                    <a:srgbClr val="A43725"/>
                  </a:solidFill>
                  <a:cs typeface="Arial" panose="020B0604020202020204" pitchFamily="34" charset="0"/>
                </a:rPr>
                <a:t>ELITE BANK</a:t>
              </a:r>
              <a:endParaRPr lang="zh-TW" altLang="en-US" sz="2400" b="1" dirty="0">
                <a:solidFill>
                  <a:srgbClr val="A43725"/>
                </a:solidFill>
                <a:cs typeface="Arial" panose="020B0604020202020204" pitchFamily="34" charset="0"/>
              </a:endParaRPr>
            </a:p>
          </p:txBody>
        </p:sp>
      </p:grpSp>
      <p:cxnSp>
        <p:nvCxnSpPr>
          <p:cNvPr id="9" name="Straight Connector 8">
            <a:extLst>
              <a:ext uri="{FF2B5EF4-FFF2-40B4-BE49-F238E27FC236}">
                <a16:creationId xmlns:a16="http://schemas.microsoft.com/office/drawing/2014/main" id="{D132EE42-51B7-4259-A415-A888CB573514}"/>
              </a:ext>
            </a:extLst>
          </p:cNvPr>
          <p:cNvCxnSpPr>
            <a:cxnSpLocks/>
          </p:cNvCxnSpPr>
          <p:nvPr/>
        </p:nvCxnSpPr>
        <p:spPr>
          <a:xfrm>
            <a:off x="-12000" y="748241"/>
            <a:ext cx="12204000" cy="0"/>
          </a:xfrm>
          <a:prstGeom prst="line">
            <a:avLst/>
          </a:prstGeom>
          <a:ln w="9525">
            <a:solidFill>
              <a:srgbClr val="990000"/>
            </a:solidFill>
          </a:ln>
          <a:effectLst/>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C227BE5-D5BD-4A69-961D-A7732FD93500}"/>
              </a:ext>
            </a:extLst>
          </p:cNvPr>
          <p:cNvSpPr/>
          <p:nvPr/>
        </p:nvSpPr>
        <p:spPr>
          <a:xfrm>
            <a:off x="130969" y="84524"/>
            <a:ext cx="149158" cy="580473"/>
          </a:xfrm>
          <a:prstGeom prst="rect">
            <a:avLst/>
          </a:prstGeom>
          <a:solidFill>
            <a:srgbClr val="E7E7E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rgbClr val="E71D1C"/>
              </a:solidFill>
              <a:latin typeface="+mj-lt"/>
            </a:endParaRPr>
          </a:p>
        </p:txBody>
      </p:sp>
      <p:sp>
        <p:nvSpPr>
          <p:cNvPr id="12" name="Title 1">
            <a:extLst>
              <a:ext uri="{FF2B5EF4-FFF2-40B4-BE49-F238E27FC236}">
                <a16:creationId xmlns:a16="http://schemas.microsoft.com/office/drawing/2014/main" id="{2A463884-BEA3-4A2D-B7CA-84B46E5E4281}"/>
              </a:ext>
            </a:extLst>
          </p:cNvPr>
          <p:cNvSpPr txBox="1">
            <a:spLocks/>
          </p:cNvSpPr>
          <p:nvPr/>
        </p:nvSpPr>
        <p:spPr>
          <a:xfrm>
            <a:off x="280127" y="52497"/>
            <a:ext cx="10080625" cy="644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2400" b="1" dirty="0">
                <a:solidFill>
                  <a:srgbClr val="585148"/>
                </a:solidFill>
                <a:latin typeface="+mn-lt"/>
              </a:rPr>
              <a:t>In-House Development Cost Breakdown – Operational</a:t>
            </a:r>
            <a:endParaRPr lang="en-US" sz="2400" b="1" dirty="0">
              <a:solidFill>
                <a:srgbClr val="585148"/>
              </a:solidFill>
              <a:latin typeface="+mn-lt"/>
              <a:cs typeface="Arial" panose="020B0604020202020204" pitchFamily="34" charset="0"/>
            </a:endParaRPr>
          </a:p>
        </p:txBody>
      </p:sp>
      <p:sp>
        <p:nvSpPr>
          <p:cNvPr id="4" name="Rectangle 3">
            <a:extLst>
              <a:ext uri="{FF2B5EF4-FFF2-40B4-BE49-F238E27FC236}">
                <a16:creationId xmlns:a16="http://schemas.microsoft.com/office/drawing/2014/main" id="{C604DDE0-E1B3-4271-ACA4-E2E8BCC15B86}"/>
              </a:ext>
            </a:extLst>
          </p:cNvPr>
          <p:cNvSpPr/>
          <p:nvPr/>
        </p:nvSpPr>
        <p:spPr>
          <a:xfrm>
            <a:off x="280125" y="6196972"/>
            <a:ext cx="11645640" cy="246221"/>
          </a:xfrm>
          <a:prstGeom prst="rect">
            <a:avLst/>
          </a:prstGeom>
        </p:spPr>
        <p:txBody>
          <a:bodyPr wrap="square" anchor="ctr">
            <a:spAutoFit/>
          </a:bodyPr>
          <a:lstStyle/>
          <a:p>
            <a:r>
              <a:rPr lang="en-US" altLang="zh-TW" sz="1000" b="1" dirty="0">
                <a:solidFill>
                  <a:srgbClr val="585148"/>
                </a:solidFill>
              </a:rPr>
              <a:t>Source: </a:t>
            </a:r>
            <a:r>
              <a:rPr lang="en-US" altLang="zh-TW" sz="1000" dirty="0">
                <a:solidFill>
                  <a:srgbClr val="585148"/>
                </a:solidFill>
              </a:rPr>
              <a:t>Bloomberg, </a:t>
            </a:r>
            <a:r>
              <a:rPr lang="en-US" altLang="zh-TW" sz="1000" dirty="0" err="1">
                <a:solidFill>
                  <a:srgbClr val="585148"/>
                </a:solidFill>
              </a:rPr>
              <a:t>HKEx</a:t>
            </a:r>
            <a:r>
              <a:rPr lang="en-US" altLang="zh-TW" sz="1000" dirty="0">
                <a:solidFill>
                  <a:srgbClr val="585148"/>
                </a:solidFill>
              </a:rPr>
              <a:t>, CB Insights, Goldman Sachs, The Economist, Elite Bank Analysis</a:t>
            </a:r>
            <a:endParaRPr lang="en-US" altLang="zh-TW" sz="1000" b="1" dirty="0">
              <a:solidFill>
                <a:srgbClr val="585148"/>
              </a:solidFill>
              <a:cs typeface="Arial" panose="020B0604020202020204" pitchFamily="34" charset="0"/>
            </a:endParaRPr>
          </a:p>
        </p:txBody>
      </p:sp>
      <p:graphicFrame>
        <p:nvGraphicFramePr>
          <p:cNvPr id="28" name="表格 10">
            <a:extLst>
              <a:ext uri="{FF2B5EF4-FFF2-40B4-BE49-F238E27FC236}">
                <a16:creationId xmlns:a16="http://schemas.microsoft.com/office/drawing/2014/main" id="{C063C870-FA06-4B19-9BF6-2563D37ACCAE}"/>
              </a:ext>
            </a:extLst>
          </p:cNvPr>
          <p:cNvGraphicFramePr>
            <a:graphicFrameLocks noGrp="1"/>
          </p:cNvGraphicFramePr>
          <p:nvPr>
            <p:extLst>
              <p:ext uri="{D42A27DB-BD31-4B8C-83A1-F6EECF244321}">
                <p14:modId xmlns:p14="http://schemas.microsoft.com/office/powerpoint/2010/main" val="1689847175"/>
              </p:ext>
            </p:extLst>
          </p:nvPr>
        </p:nvGraphicFramePr>
        <p:xfrm>
          <a:off x="285473" y="1276349"/>
          <a:ext cx="11636821" cy="3340004"/>
        </p:xfrm>
        <a:graphic>
          <a:graphicData uri="http://schemas.openxmlformats.org/drawingml/2006/table">
            <a:tbl>
              <a:tblPr firstRow="1" firstCol="1" bandRow="1"/>
              <a:tblGrid>
                <a:gridCol w="2635527">
                  <a:extLst>
                    <a:ext uri="{9D8B030D-6E8A-4147-A177-3AD203B41FA5}">
                      <a16:colId xmlns:a16="http://schemas.microsoft.com/office/drawing/2014/main" val="2081804197"/>
                    </a:ext>
                  </a:extLst>
                </a:gridCol>
                <a:gridCol w="4762500">
                  <a:extLst>
                    <a:ext uri="{9D8B030D-6E8A-4147-A177-3AD203B41FA5}">
                      <a16:colId xmlns:a16="http://schemas.microsoft.com/office/drawing/2014/main" val="1429502371"/>
                    </a:ext>
                  </a:extLst>
                </a:gridCol>
                <a:gridCol w="2119397">
                  <a:extLst>
                    <a:ext uri="{9D8B030D-6E8A-4147-A177-3AD203B41FA5}">
                      <a16:colId xmlns:a16="http://schemas.microsoft.com/office/drawing/2014/main" val="4090734739"/>
                    </a:ext>
                  </a:extLst>
                </a:gridCol>
                <a:gridCol w="2119397">
                  <a:extLst>
                    <a:ext uri="{9D8B030D-6E8A-4147-A177-3AD203B41FA5}">
                      <a16:colId xmlns:a16="http://schemas.microsoft.com/office/drawing/2014/main" val="4194010552"/>
                    </a:ext>
                  </a:extLst>
                </a:gridCol>
              </a:tblGrid>
              <a:tr h="412621">
                <a:tc>
                  <a:txBody>
                    <a:bodyPr/>
                    <a:lstStyle/>
                    <a:p>
                      <a:pPr algn="ctr">
                        <a:lnSpc>
                          <a:spcPts val="1100"/>
                        </a:lnSpc>
                        <a:spcAft>
                          <a:spcPts val="0"/>
                        </a:spcAft>
                      </a:pPr>
                      <a:endParaRPr lang="en-US" sz="1600" b="1" kern="1200" dirty="0">
                        <a:solidFill>
                          <a:srgbClr val="FFFFFF"/>
                        </a:solidFill>
                        <a:effectLst/>
                        <a:latin typeface="Calibri" panose="020F0502020204030204" pitchFamily="34" charset="0"/>
                        <a:ea typeface="PMingLiU" panose="02020500000000000000" pitchFamily="18" charset="-120"/>
                        <a:cs typeface="Arial" panose="020B0604020202020204" pitchFamily="34" charset="0"/>
                      </a:endParaRPr>
                    </a:p>
                    <a:p>
                      <a:pPr algn="ctr">
                        <a:lnSpc>
                          <a:spcPts val="1100"/>
                        </a:lnSpc>
                        <a:spcAft>
                          <a:spcPts val="0"/>
                        </a:spcAft>
                      </a:pPr>
                      <a:r>
                        <a:rPr lang="en-US" sz="1600" b="1" kern="1200" dirty="0">
                          <a:solidFill>
                            <a:srgbClr val="FFFFFF"/>
                          </a:solidFill>
                          <a:effectLst/>
                          <a:latin typeface="Calibri" panose="020F0502020204030204" pitchFamily="34" charset="0"/>
                          <a:ea typeface="PMingLiU" panose="02020500000000000000" pitchFamily="18" charset="-120"/>
                          <a:cs typeface="Arial" panose="020B0604020202020204" pitchFamily="34" charset="0"/>
                        </a:rPr>
                        <a:t>Personnel</a:t>
                      </a:r>
                      <a:r>
                        <a:rPr lang="en-US" sz="1600" b="1" kern="1200" baseline="0" dirty="0">
                          <a:solidFill>
                            <a:srgbClr val="FFFFFF"/>
                          </a:solidFill>
                          <a:effectLst/>
                          <a:latin typeface="Calibri" panose="020F0502020204030204" pitchFamily="34" charset="0"/>
                          <a:ea typeface="PMingLiU" panose="02020500000000000000" pitchFamily="18" charset="-120"/>
                          <a:cs typeface="Arial" panose="020B0604020202020204" pitchFamily="34" charset="0"/>
                        </a:rPr>
                        <a:t> Costs</a:t>
                      </a:r>
                      <a:endParaRPr lang="en-US" sz="1600" kern="100" dirty="0">
                        <a:effectLst/>
                        <a:latin typeface="Calibri" panose="020F0502020204030204" pitchFamily="34" charset="0"/>
                        <a:ea typeface="PMingLiU" panose="02020500000000000000" pitchFamily="18" charset="-120"/>
                        <a:cs typeface="PMingLiU" panose="02020500000000000000" pitchFamily="18" charset="-120"/>
                      </a:endParaRP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B89D83"/>
                    </a:solidFill>
                  </a:tcPr>
                </a:tc>
                <a:tc>
                  <a:txBody>
                    <a:bodyPr/>
                    <a:lstStyle/>
                    <a:p>
                      <a:pPr algn="ctr">
                        <a:lnSpc>
                          <a:spcPts val="1100"/>
                        </a:lnSpc>
                        <a:spcAft>
                          <a:spcPts val="0"/>
                        </a:spcAft>
                      </a:pPr>
                      <a:endParaRPr lang="en-US" sz="1600" b="1" kern="1200" dirty="0">
                        <a:solidFill>
                          <a:srgbClr val="FFFFFF"/>
                        </a:solidFill>
                        <a:effectLst/>
                        <a:latin typeface="Calibri" panose="020F0502020204030204" pitchFamily="34" charset="0"/>
                        <a:ea typeface="PMingLiU" panose="02020500000000000000" pitchFamily="18" charset="-120"/>
                        <a:cs typeface="Arial" panose="020B0604020202020204" pitchFamily="34" charset="0"/>
                      </a:endParaRPr>
                    </a:p>
                    <a:p>
                      <a:pPr algn="ctr">
                        <a:lnSpc>
                          <a:spcPts val="1100"/>
                        </a:lnSpc>
                        <a:spcAft>
                          <a:spcPts val="0"/>
                        </a:spcAft>
                      </a:pPr>
                      <a:r>
                        <a:rPr lang="en-US" sz="1600" b="1" kern="1200" dirty="0">
                          <a:solidFill>
                            <a:srgbClr val="FFFFFF"/>
                          </a:solidFill>
                          <a:effectLst/>
                          <a:latin typeface="Calibri" panose="020F0502020204030204" pitchFamily="34" charset="0"/>
                          <a:ea typeface="PMingLiU" panose="02020500000000000000" pitchFamily="18" charset="-120"/>
                          <a:cs typeface="Arial" panose="020B0604020202020204" pitchFamily="34" charset="0"/>
                        </a:rPr>
                        <a:t>Year 1</a:t>
                      </a:r>
                      <a:endParaRPr lang="en-US" sz="1600" kern="100" dirty="0">
                        <a:effectLst/>
                        <a:latin typeface="Calibri" panose="020F0502020204030204" pitchFamily="34" charset="0"/>
                        <a:ea typeface="PMingLiU" panose="02020500000000000000" pitchFamily="18" charset="-120"/>
                        <a:cs typeface="PMingLiU" panose="02020500000000000000" pitchFamily="18" charset="-120"/>
                      </a:endParaRP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28D89"/>
                    </a:solidFill>
                  </a:tcPr>
                </a:tc>
                <a:tc>
                  <a:txBody>
                    <a:bodyPr/>
                    <a:lstStyle/>
                    <a:p>
                      <a:pPr algn="ctr">
                        <a:lnSpc>
                          <a:spcPts val="1100"/>
                        </a:lnSpc>
                        <a:spcAft>
                          <a:spcPts val="0"/>
                        </a:spcAft>
                      </a:pPr>
                      <a:endParaRPr lang="en-US" sz="1600" b="1" kern="1200" dirty="0">
                        <a:solidFill>
                          <a:srgbClr val="FFFFFF"/>
                        </a:solidFill>
                        <a:effectLst/>
                        <a:latin typeface="Calibri" panose="020F0502020204030204" pitchFamily="34" charset="0"/>
                        <a:ea typeface="PMingLiU" panose="02020500000000000000" pitchFamily="18" charset="-120"/>
                        <a:cs typeface="Arial" panose="020B0604020202020204" pitchFamily="34" charset="0"/>
                      </a:endParaRPr>
                    </a:p>
                    <a:p>
                      <a:pPr algn="ctr">
                        <a:lnSpc>
                          <a:spcPts val="1100"/>
                        </a:lnSpc>
                        <a:spcAft>
                          <a:spcPts val="0"/>
                        </a:spcAft>
                      </a:pPr>
                      <a:r>
                        <a:rPr lang="en-US" sz="1600" b="1" kern="1200" dirty="0">
                          <a:solidFill>
                            <a:srgbClr val="FFFFFF"/>
                          </a:solidFill>
                          <a:effectLst/>
                          <a:latin typeface="Calibri" panose="020F0502020204030204" pitchFamily="34" charset="0"/>
                          <a:ea typeface="PMingLiU" panose="02020500000000000000" pitchFamily="18" charset="-120"/>
                          <a:cs typeface="Arial" panose="020B0604020202020204" pitchFamily="34" charset="0"/>
                        </a:rPr>
                        <a:t>Year 2</a:t>
                      </a:r>
                      <a:endParaRPr lang="en-US" sz="1600" kern="100" dirty="0">
                        <a:effectLst/>
                        <a:latin typeface="Calibri" panose="020F0502020204030204" pitchFamily="34" charset="0"/>
                        <a:ea typeface="PMingLiU" panose="02020500000000000000" pitchFamily="18" charset="-120"/>
                        <a:cs typeface="PMingLiU" panose="02020500000000000000" pitchFamily="18" charset="-120"/>
                      </a:endParaRP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AEB0B3"/>
                    </a:solidFill>
                  </a:tcPr>
                </a:tc>
                <a:tc>
                  <a:txBody>
                    <a:bodyPr/>
                    <a:lstStyle/>
                    <a:p>
                      <a:pPr algn="ctr">
                        <a:lnSpc>
                          <a:spcPts val="1100"/>
                        </a:lnSpc>
                        <a:spcAft>
                          <a:spcPts val="0"/>
                        </a:spcAft>
                      </a:pPr>
                      <a:endParaRPr lang="en-US" sz="1600" b="1" kern="1200" dirty="0">
                        <a:solidFill>
                          <a:srgbClr val="FFFFFF"/>
                        </a:solidFill>
                        <a:effectLst/>
                        <a:latin typeface="Calibri" panose="020F0502020204030204" pitchFamily="34" charset="0"/>
                        <a:ea typeface="PMingLiU" panose="02020500000000000000" pitchFamily="18" charset="-120"/>
                        <a:cs typeface="Arial" panose="020B0604020202020204" pitchFamily="34" charset="0"/>
                      </a:endParaRPr>
                    </a:p>
                    <a:p>
                      <a:pPr algn="ctr">
                        <a:lnSpc>
                          <a:spcPts val="1100"/>
                        </a:lnSpc>
                        <a:spcAft>
                          <a:spcPts val="0"/>
                        </a:spcAft>
                      </a:pPr>
                      <a:r>
                        <a:rPr lang="en-US" sz="1600" b="1" kern="1200" dirty="0">
                          <a:solidFill>
                            <a:srgbClr val="FFFFFF"/>
                          </a:solidFill>
                          <a:effectLst/>
                          <a:latin typeface="Calibri" panose="020F0502020204030204" pitchFamily="34" charset="0"/>
                          <a:ea typeface="PMingLiU" panose="02020500000000000000" pitchFamily="18" charset="-120"/>
                          <a:cs typeface="Arial" panose="020B0604020202020204" pitchFamily="34" charset="0"/>
                        </a:rPr>
                        <a:t>Year 3</a:t>
                      </a:r>
                      <a:endParaRPr lang="en-US" sz="1600" kern="100" dirty="0">
                        <a:effectLst/>
                        <a:latin typeface="Calibri" panose="020F0502020204030204" pitchFamily="34" charset="0"/>
                        <a:ea typeface="PMingLiU" panose="02020500000000000000" pitchFamily="18" charset="-120"/>
                        <a:cs typeface="PMingLiU" panose="02020500000000000000" pitchFamily="18" charset="-120"/>
                      </a:endParaRP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BCFB9"/>
                    </a:solidFill>
                  </a:tcPr>
                </a:tc>
                <a:extLst>
                  <a:ext uri="{0D108BD9-81ED-4DB2-BD59-A6C34878D82A}">
                    <a16:rowId xmlns:a16="http://schemas.microsoft.com/office/drawing/2014/main" val="3702953898"/>
                  </a:ext>
                </a:extLst>
              </a:tr>
              <a:tr h="580423">
                <a:tc>
                  <a:txBody>
                    <a:bodyPr/>
                    <a:lstStyle/>
                    <a:p>
                      <a:pPr algn="ctr">
                        <a:lnSpc>
                          <a:spcPct val="100000"/>
                        </a:lnSpc>
                        <a:spcAft>
                          <a:spcPts val="0"/>
                        </a:spcAft>
                      </a:pPr>
                      <a:r>
                        <a:rPr lang="en-US" sz="1400" kern="100" dirty="0">
                          <a:effectLst/>
                          <a:latin typeface="+mn-lt"/>
                          <a:ea typeface="PMingLiU" panose="02020500000000000000" pitchFamily="18" charset="-120"/>
                          <a:cs typeface="PMingLiU" panose="02020500000000000000" pitchFamily="18" charset="-120"/>
                        </a:rPr>
                        <a:t>Development</a:t>
                      </a: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2DEEF"/>
                    </a:solidFill>
                  </a:tcPr>
                </a:tc>
                <a:tc>
                  <a:txBody>
                    <a:bodyPr/>
                    <a:lstStyle/>
                    <a:p>
                      <a:pPr algn="ctr">
                        <a:lnSpc>
                          <a:spcPts val="500"/>
                        </a:lnSpc>
                        <a:spcAft>
                          <a:spcPts val="0"/>
                        </a:spcAft>
                      </a:pPr>
                      <a:endParaRPr lang="en-US" sz="1400" kern="100" dirty="0">
                        <a:effectLst/>
                        <a:latin typeface="+mn-lt"/>
                        <a:ea typeface="PMingLiU" panose="02020500000000000000" pitchFamily="18" charset="-120"/>
                        <a:cs typeface="PMingLiU" panose="02020500000000000000" pitchFamily="18" charset="-120"/>
                      </a:endParaRPr>
                    </a:p>
                    <a:p>
                      <a:pPr algn="ctr">
                        <a:lnSpc>
                          <a:spcPct val="100000"/>
                        </a:lnSpc>
                        <a:spcAft>
                          <a:spcPts val="0"/>
                        </a:spcAft>
                      </a:pPr>
                      <a:r>
                        <a:rPr lang="en-US" sz="1400" kern="100" dirty="0">
                          <a:effectLst/>
                          <a:latin typeface="+mn-lt"/>
                          <a:ea typeface="PMingLiU" panose="02020500000000000000" pitchFamily="18" charset="-120"/>
                          <a:cs typeface="PMingLiU" panose="02020500000000000000" pitchFamily="18" charset="-120"/>
                        </a:rPr>
                        <a:t>15-20 people (platform</a:t>
                      </a:r>
                      <a:r>
                        <a:rPr lang="en-US" sz="1400" kern="100" baseline="0" dirty="0">
                          <a:effectLst/>
                          <a:latin typeface="+mn-lt"/>
                          <a:ea typeface="PMingLiU" panose="02020500000000000000" pitchFamily="18" charset="-120"/>
                          <a:cs typeface="PMingLiU" panose="02020500000000000000" pitchFamily="18" charset="-120"/>
                        </a:rPr>
                        <a:t> development)</a:t>
                      </a:r>
                    </a:p>
                    <a:p>
                      <a:pPr algn="ctr">
                        <a:lnSpc>
                          <a:spcPct val="100000"/>
                        </a:lnSpc>
                        <a:spcAft>
                          <a:spcPts val="0"/>
                        </a:spcAft>
                      </a:pPr>
                      <a:r>
                        <a:rPr lang="en-US" sz="1400" kern="100" baseline="0" dirty="0">
                          <a:effectLst/>
                          <a:latin typeface="+mn-lt"/>
                          <a:ea typeface="PMingLiU" panose="02020500000000000000" pitchFamily="18" charset="-120"/>
                          <a:cs typeface="PMingLiU" panose="02020500000000000000" pitchFamily="18" charset="-120"/>
                        </a:rPr>
                        <a:t>15-20 people (outlining business needs)</a:t>
                      </a:r>
                    </a:p>
                    <a:p>
                      <a:pPr algn="ctr">
                        <a:lnSpc>
                          <a:spcPts val="500"/>
                        </a:lnSpc>
                        <a:spcAft>
                          <a:spcPts val="0"/>
                        </a:spcAft>
                      </a:pPr>
                      <a:endParaRPr lang="en-US" sz="1400" kern="100" dirty="0">
                        <a:effectLst/>
                        <a:latin typeface="+mn-lt"/>
                        <a:ea typeface="PMingLiU" panose="02020500000000000000" pitchFamily="18" charset="-120"/>
                        <a:cs typeface="PMingLiU" panose="02020500000000000000" pitchFamily="18" charset="-120"/>
                      </a:endParaRP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3F3F3"/>
                    </a:solidFill>
                  </a:tcPr>
                </a:tc>
                <a:tc>
                  <a:txBody>
                    <a:bodyPr/>
                    <a:lstStyle/>
                    <a:p>
                      <a:pPr algn="ctr">
                        <a:lnSpc>
                          <a:spcPct val="100000"/>
                        </a:lnSpc>
                        <a:spcAft>
                          <a:spcPts val="0"/>
                        </a:spcAft>
                      </a:pPr>
                      <a:r>
                        <a:rPr lang="en-US" sz="1400" kern="1200" dirty="0">
                          <a:solidFill>
                            <a:srgbClr val="000000"/>
                          </a:solidFill>
                          <a:effectLst/>
                          <a:latin typeface="+mn-lt"/>
                          <a:ea typeface="PMingLiU" panose="02020500000000000000" pitchFamily="18" charset="-120"/>
                          <a:cs typeface="Arial" panose="020B0604020202020204" pitchFamily="34" charset="0"/>
                        </a:rPr>
                        <a:t>N/A</a:t>
                      </a:r>
                      <a:endParaRPr lang="en-US" sz="1400" kern="100" dirty="0">
                        <a:effectLst/>
                        <a:latin typeface="+mn-lt"/>
                        <a:ea typeface="PMingLiU" panose="02020500000000000000" pitchFamily="18" charset="-120"/>
                        <a:cs typeface="PMingLiU" panose="02020500000000000000" pitchFamily="18" charset="-120"/>
                      </a:endParaRP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3F3F3"/>
                    </a:solidFill>
                  </a:tcPr>
                </a:tc>
                <a:tc>
                  <a:txBody>
                    <a:bodyPr/>
                    <a:lstStyle/>
                    <a:p>
                      <a:pPr algn="ctr">
                        <a:lnSpc>
                          <a:spcPct val="100000"/>
                        </a:lnSpc>
                        <a:spcAft>
                          <a:spcPts val="0"/>
                        </a:spcAft>
                      </a:pPr>
                      <a:r>
                        <a:rPr lang="en-US" sz="1400" kern="1200" dirty="0">
                          <a:solidFill>
                            <a:srgbClr val="000000"/>
                          </a:solidFill>
                          <a:effectLst/>
                          <a:latin typeface="+mn-lt"/>
                          <a:ea typeface="PMingLiU" panose="02020500000000000000" pitchFamily="18" charset="-120"/>
                          <a:cs typeface="Arial" panose="020B0604020202020204" pitchFamily="34" charset="0"/>
                        </a:rPr>
                        <a:t>N/A</a:t>
                      </a:r>
                      <a:endParaRPr lang="en-US" sz="1400" kern="100" dirty="0">
                        <a:effectLst/>
                        <a:latin typeface="+mn-lt"/>
                        <a:ea typeface="PMingLiU" panose="02020500000000000000" pitchFamily="18" charset="-120"/>
                        <a:cs typeface="PMingLiU" panose="02020500000000000000" pitchFamily="18" charset="-120"/>
                      </a:endParaRP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3F3F3"/>
                    </a:solidFill>
                  </a:tcPr>
                </a:tc>
                <a:extLst>
                  <a:ext uri="{0D108BD9-81ED-4DB2-BD59-A6C34878D82A}">
                    <a16:rowId xmlns:a16="http://schemas.microsoft.com/office/drawing/2014/main" val="1860186922"/>
                  </a:ext>
                </a:extLst>
              </a:tr>
              <a:tr h="281940">
                <a:tc>
                  <a:txBody>
                    <a:bodyPr/>
                    <a:lstStyle/>
                    <a:p>
                      <a:pPr algn="ctr">
                        <a:lnSpc>
                          <a:spcPct val="100000"/>
                        </a:lnSpc>
                        <a:spcAft>
                          <a:spcPts val="0"/>
                        </a:spcAft>
                      </a:pPr>
                      <a:r>
                        <a:rPr lang="en-US" sz="1400" kern="100" dirty="0">
                          <a:effectLst/>
                          <a:latin typeface="+mn-lt"/>
                          <a:ea typeface="PMingLiU" panose="02020500000000000000" pitchFamily="18" charset="-120"/>
                          <a:cs typeface="PMingLiU" panose="02020500000000000000" pitchFamily="18" charset="-120"/>
                        </a:rPr>
                        <a:t>Continuous modification</a:t>
                      </a: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2DEEF"/>
                    </a:solidFill>
                  </a:tcPr>
                </a:tc>
                <a:tc>
                  <a:txBody>
                    <a:bodyPr/>
                    <a:lstStyle/>
                    <a:p>
                      <a:pPr algn="ctr">
                        <a:lnSpc>
                          <a:spcPts val="500"/>
                        </a:lnSpc>
                        <a:spcAft>
                          <a:spcPts val="0"/>
                        </a:spcAft>
                      </a:pPr>
                      <a:endParaRPr lang="en-US" sz="1400" kern="1200" dirty="0">
                        <a:solidFill>
                          <a:srgbClr val="000000"/>
                        </a:solidFill>
                        <a:effectLst/>
                        <a:latin typeface="+mn-lt"/>
                        <a:ea typeface="PMingLiU" panose="02020500000000000000" pitchFamily="18" charset="-120"/>
                        <a:cs typeface="Arial" panose="020B0604020202020204" pitchFamily="34" charset="0"/>
                      </a:endParaRPr>
                    </a:p>
                    <a:p>
                      <a:pPr algn="ctr">
                        <a:lnSpc>
                          <a:spcPct val="100000"/>
                        </a:lnSpc>
                        <a:spcAft>
                          <a:spcPts val="0"/>
                        </a:spcAft>
                      </a:pPr>
                      <a:r>
                        <a:rPr lang="en-US" sz="1400" kern="1200" dirty="0">
                          <a:solidFill>
                            <a:srgbClr val="000000"/>
                          </a:solidFill>
                          <a:effectLst/>
                          <a:latin typeface="+mn-lt"/>
                          <a:ea typeface="PMingLiU" panose="02020500000000000000" pitchFamily="18" charset="-120"/>
                          <a:cs typeface="Arial" panose="020B0604020202020204" pitchFamily="34" charset="0"/>
                        </a:rPr>
                        <a:t>15-20 people</a:t>
                      </a:r>
                    </a:p>
                    <a:p>
                      <a:pPr algn="ctr">
                        <a:lnSpc>
                          <a:spcPts val="500"/>
                        </a:lnSpc>
                        <a:spcAft>
                          <a:spcPts val="0"/>
                        </a:spcAft>
                      </a:pPr>
                      <a:endParaRPr lang="en-US" sz="1400" kern="100" dirty="0">
                        <a:effectLst/>
                        <a:latin typeface="+mn-lt"/>
                        <a:ea typeface="PMingLiU" panose="02020500000000000000" pitchFamily="18" charset="-120"/>
                        <a:cs typeface="PMingLiU" panose="02020500000000000000" pitchFamily="18" charset="-120"/>
                      </a:endParaRP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3F3F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1200" dirty="0">
                          <a:solidFill>
                            <a:srgbClr val="000000"/>
                          </a:solidFill>
                          <a:effectLst/>
                          <a:latin typeface="+mn-lt"/>
                          <a:ea typeface="PMingLiU" panose="02020500000000000000" pitchFamily="18" charset="-120"/>
                          <a:cs typeface="Arial" panose="020B0604020202020204" pitchFamily="34" charset="0"/>
                        </a:rPr>
                        <a:t>15-20</a:t>
                      </a:r>
                      <a:r>
                        <a:rPr lang="en-US" sz="1400" kern="1200" baseline="0" dirty="0">
                          <a:solidFill>
                            <a:srgbClr val="000000"/>
                          </a:solidFill>
                          <a:effectLst/>
                          <a:latin typeface="+mn-lt"/>
                          <a:ea typeface="PMingLiU" panose="02020500000000000000" pitchFamily="18" charset="-120"/>
                          <a:cs typeface="Arial" panose="020B0604020202020204" pitchFamily="34" charset="0"/>
                        </a:rPr>
                        <a:t> people</a:t>
                      </a:r>
                      <a:endParaRPr lang="en-US" sz="1400" kern="100" dirty="0">
                        <a:effectLst/>
                        <a:latin typeface="+mn-lt"/>
                        <a:ea typeface="PMingLiU" panose="02020500000000000000" pitchFamily="18" charset="-120"/>
                        <a:cs typeface="PMingLiU" panose="02020500000000000000" pitchFamily="18" charset="-120"/>
                      </a:endParaRP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3F3F3"/>
                    </a:solidFill>
                  </a:tcPr>
                </a:tc>
                <a:tc>
                  <a:txBody>
                    <a:bodyPr/>
                    <a:lstStyle/>
                    <a:p>
                      <a:pPr algn="ctr">
                        <a:lnSpc>
                          <a:spcPct val="100000"/>
                        </a:lnSpc>
                        <a:spcAft>
                          <a:spcPts val="0"/>
                        </a:spcAft>
                      </a:pPr>
                      <a:r>
                        <a:rPr lang="en-US" sz="1400" kern="1200" dirty="0">
                          <a:solidFill>
                            <a:srgbClr val="000000"/>
                          </a:solidFill>
                          <a:effectLst/>
                          <a:latin typeface="+mn-lt"/>
                          <a:ea typeface="PMingLiU" panose="02020500000000000000" pitchFamily="18" charset="-120"/>
                          <a:cs typeface="Arial" panose="020B0604020202020204" pitchFamily="34" charset="0"/>
                        </a:rPr>
                        <a:t>15-20 people</a:t>
                      </a:r>
                      <a:endParaRPr lang="en-US" sz="1400" kern="100" dirty="0">
                        <a:effectLst/>
                        <a:latin typeface="+mn-lt"/>
                        <a:ea typeface="PMingLiU" panose="02020500000000000000" pitchFamily="18" charset="-120"/>
                        <a:cs typeface="PMingLiU" panose="02020500000000000000" pitchFamily="18" charset="-120"/>
                      </a:endParaRP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3F3F3"/>
                    </a:solidFill>
                  </a:tcPr>
                </a:tc>
                <a:extLst>
                  <a:ext uri="{0D108BD9-81ED-4DB2-BD59-A6C34878D82A}">
                    <a16:rowId xmlns:a16="http://schemas.microsoft.com/office/drawing/2014/main" val="2787704440"/>
                  </a:ext>
                </a:extLst>
              </a:tr>
              <a:tr h="281940">
                <a:tc>
                  <a:txBody>
                    <a:bodyPr/>
                    <a:lstStyle/>
                    <a:p>
                      <a:pPr algn="ctr">
                        <a:lnSpc>
                          <a:spcPct val="100000"/>
                        </a:lnSpc>
                        <a:spcAft>
                          <a:spcPts val="0"/>
                        </a:spcAft>
                      </a:pPr>
                      <a:r>
                        <a:rPr lang="en-US" sz="1400" kern="100" dirty="0">
                          <a:effectLst/>
                          <a:latin typeface="+mn-lt"/>
                          <a:ea typeface="PMingLiU" panose="02020500000000000000" pitchFamily="18" charset="-120"/>
                          <a:cs typeface="PMingLiU" panose="02020500000000000000" pitchFamily="18" charset="-120"/>
                        </a:rPr>
                        <a:t>Collecting</a:t>
                      </a:r>
                      <a:r>
                        <a:rPr lang="en-US" sz="1400" kern="100" baseline="0" dirty="0">
                          <a:effectLst/>
                          <a:latin typeface="+mn-lt"/>
                          <a:ea typeface="PMingLiU" panose="02020500000000000000" pitchFamily="18" charset="-120"/>
                          <a:cs typeface="PMingLiU" panose="02020500000000000000" pitchFamily="18" charset="-120"/>
                        </a:rPr>
                        <a:t> feedback</a:t>
                      </a:r>
                      <a:endParaRPr lang="en-US" sz="1400" kern="100" dirty="0">
                        <a:effectLst/>
                        <a:latin typeface="+mn-lt"/>
                        <a:ea typeface="PMingLiU" panose="02020500000000000000" pitchFamily="18" charset="-120"/>
                        <a:cs typeface="PMingLiU" panose="02020500000000000000" pitchFamily="18" charset="-120"/>
                      </a:endParaRP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2DEEF"/>
                    </a:solidFill>
                  </a:tcPr>
                </a:tc>
                <a:tc>
                  <a:txBody>
                    <a:bodyPr/>
                    <a:lstStyle/>
                    <a:p>
                      <a:pPr algn="ctr">
                        <a:lnSpc>
                          <a:spcPts val="500"/>
                        </a:lnSpc>
                        <a:spcAft>
                          <a:spcPts val="0"/>
                        </a:spcAft>
                      </a:pPr>
                      <a:endParaRPr lang="en-US" sz="1400" kern="100" dirty="0">
                        <a:effectLst/>
                        <a:latin typeface="+mn-lt"/>
                        <a:ea typeface="PMingLiU" panose="02020500000000000000" pitchFamily="18" charset="-120"/>
                        <a:cs typeface="PMingLiU" panose="02020500000000000000" pitchFamily="18" charset="-120"/>
                      </a:endParaRPr>
                    </a:p>
                    <a:p>
                      <a:pPr algn="ctr">
                        <a:lnSpc>
                          <a:spcPct val="100000"/>
                        </a:lnSpc>
                        <a:spcAft>
                          <a:spcPts val="0"/>
                        </a:spcAft>
                      </a:pPr>
                      <a:r>
                        <a:rPr lang="en-US" sz="1400" kern="100" dirty="0">
                          <a:effectLst/>
                          <a:latin typeface="+mn-lt"/>
                          <a:ea typeface="PMingLiU" panose="02020500000000000000" pitchFamily="18" charset="-120"/>
                          <a:cs typeface="PMingLiU" panose="02020500000000000000" pitchFamily="18" charset="-120"/>
                        </a:rPr>
                        <a:t>Staff</a:t>
                      </a:r>
                      <a:r>
                        <a:rPr lang="en-US" sz="1400" kern="100" baseline="0" dirty="0">
                          <a:effectLst/>
                          <a:latin typeface="+mn-lt"/>
                          <a:ea typeface="PMingLiU" panose="02020500000000000000" pitchFamily="18" charset="-120"/>
                          <a:cs typeface="PMingLiU" panose="02020500000000000000" pitchFamily="18" charset="-120"/>
                        </a:rPr>
                        <a:t> in the Operations team</a:t>
                      </a:r>
                    </a:p>
                    <a:p>
                      <a:pPr algn="ctr">
                        <a:lnSpc>
                          <a:spcPts val="500"/>
                        </a:lnSpc>
                        <a:spcAft>
                          <a:spcPts val="0"/>
                        </a:spcAft>
                      </a:pPr>
                      <a:endParaRPr lang="en-US" sz="1400" kern="100" dirty="0">
                        <a:effectLst/>
                        <a:latin typeface="+mn-lt"/>
                        <a:ea typeface="PMingLiU" panose="02020500000000000000" pitchFamily="18" charset="-120"/>
                        <a:cs typeface="PMingLiU" panose="02020500000000000000" pitchFamily="18" charset="-120"/>
                      </a:endParaRP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3F3F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100" dirty="0">
                          <a:effectLst/>
                          <a:latin typeface="+mn-lt"/>
                          <a:ea typeface="PMingLiU" panose="02020500000000000000" pitchFamily="18" charset="-120"/>
                          <a:cs typeface="PMingLiU" panose="02020500000000000000" pitchFamily="18" charset="-120"/>
                        </a:rPr>
                        <a:t>Same as Year 1</a:t>
                      </a: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3F3F3"/>
                    </a:solidFill>
                  </a:tcPr>
                </a:tc>
                <a:tc>
                  <a:txBody>
                    <a:bodyPr/>
                    <a:lstStyle/>
                    <a:p>
                      <a:pPr algn="ctr">
                        <a:lnSpc>
                          <a:spcPct val="100000"/>
                        </a:lnSpc>
                        <a:spcAft>
                          <a:spcPts val="0"/>
                        </a:spcAft>
                      </a:pPr>
                      <a:r>
                        <a:rPr lang="en-US" sz="1400" kern="100" dirty="0">
                          <a:effectLst/>
                          <a:latin typeface="+mn-lt"/>
                          <a:ea typeface="PMingLiU" panose="02020500000000000000" pitchFamily="18" charset="-120"/>
                          <a:cs typeface="PMingLiU" panose="02020500000000000000" pitchFamily="18" charset="-120"/>
                        </a:rPr>
                        <a:t>Same as year 1</a:t>
                      </a: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3F3F3"/>
                    </a:solidFill>
                  </a:tcPr>
                </a:tc>
                <a:extLst>
                  <a:ext uri="{0D108BD9-81ED-4DB2-BD59-A6C34878D82A}">
                    <a16:rowId xmlns:a16="http://schemas.microsoft.com/office/drawing/2014/main" val="2430121707"/>
                  </a:ext>
                </a:extLst>
              </a:tr>
              <a:tr h="307886">
                <a:tc>
                  <a:txBody>
                    <a:bodyPr/>
                    <a:lstStyle/>
                    <a:p>
                      <a:pPr algn="ctr">
                        <a:lnSpc>
                          <a:spcPct val="100000"/>
                        </a:lnSpc>
                        <a:spcAft>
                          <a:spcPts val="0"/>
                        </a:spcAft>
                      </a:pPr>
                      <a:r>
                        <a:rPr lang="en-US" sz="1600" b="1" kern="1200" dirty="0">
                          <a:solidFill>
                            <a:srgbClr val="000000"/>
                          </a:solidFill>
                          <a:effectLst/>
                          <a:latin typeface="Calibri" panose="020F0502020204030204" pitchFamily="34" charset="0"/>
                          <a:ea typeface="PMingLiU" panose="02020500000000000000" pitchFamily="18" charset="-120"/>
                          <a:cs typeface="Arial" panose="020B0604020202020204" pitchFamily="34" charset="0"/>
                        </a:rPr>
                        <a:t>Total</a:t>
                      </a:r>
                      <a:r>
                        <a:rPr lang="en-US" sz="1600" b="1" kern="1200" baseline="0" dirty="0">
                          <a:solidFill>
                            <a:srgbClr val="000000"/>
                          </a:solidFill>
                          <a:effectLst/>
                          <a:latin typeface="Calibri" panose="020F0502020204030204" pitchFamily="34" charset="0"/>
                          <a:ea typeface="PMingLiU" panose="02020500000000000000" pitchFamily="18" charset="-120"/>
                          <a:cs typeface="Arial" panose="020B0604020202020204" pitchFamily="34" charset="0"/>
                        </a:rPr>
                        <a:t> Estimated Costs (HKD)</a:t>
                      </a:r>
                      <a:endParaRPr lang="en-US" sz="1600" kern="100" dirty="0">
                        <a:effectLst/>
                        <a:latin typeface="Calibri" panose="020F0502020204030204" pitchFamily="34" charset="0"/>
                        <a:ea typeface="PMingLiU" panose="02020500000000000000" pitchFamily="18" charset="-120"/>
                        <a:cs typeface="PMingLiU" panose="02020500000000000000" pitchFamily="18" charset="-120"/>
                      </a:endParaRP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D2DEEF"/>
                    </a:solidFill>
                  </a:tcPr>
                </a:tc>
                <a:tc>
                  <a:txBody>
                    <a:bodyPr/>
                    <a:lstStyle/>
                    <a:p>
                      <a:pPr algn="ctr">
                        <a:lnSpc>
                          <a:spcPts val="500"/>
                        </a:lnSpc>
                        <a:spcAft>
                          <a:spcPts val="0"/>
                        </a:spcAft>
                      </a:pPr>
                      <a:endParaRPr lang="en-US" sz="1600" b="1" kern="100" dirty="0">
                        <a:effectLst/>
                        <a:latin typeface="Calibri" panose="020F0502020204030204" pitchFamily="34" charset="0"/>
                        <a:ea typeface="PMingLiU" panose="02020500000000000000" pitchFamily="18" charset="-120"/>
                        <a:cs typeface="PMingLiU" panose="02020500000000000000" pitchFamily="18" charset="-120"/>
                      </a:endParaRPr>
                    </a:p>
                    <a:p>
                      <a:pPr algn="ctr">
                        <a:lnSpc>
                          <a:spcPct val="100000"/>
                        </a:lnSpc>
                        <a:spcAft>
                          <a:spcPts val="0"/>
                        </a:spcAft>
                      </a:pPr>
                      <a:r>
                        <a:rPr lang="en-US" sz="1600" b="1" kern="100" dirty="0">
                          <a:effectLst/>
                          <a:latin typeface="Calibri" panose="020F0502020204030204" pitchFamily="34" charset="0"/>
                          <a:ea typeface="PMingLiU" panose="02020500000000000000" pitchFamily="18" charset="-120"/>
                          <a:cs typeface="PMingLiU" panose="02020500000000000000" pitchFamily="18" charset="-120"/>
                        </a:rPr>
                        <a:t>740k</a:t>
                      </a:r>
                    </a:p>
                    <a:p>
                      <a:pPr algn="ctr">
                        <a:lnSpc>
                          <a:spcPts val="500"/>
                        </a:lnSpc>
                        <a:spcAft>
                          <a:spcPts val="0"/>
                        </a:spcAft>
                      </a:pPr>
                      <a:r>
                        <a:rPr lang="en-US" sz="1600" b="1" kern="100" dirty="0">
                          <a:effectLst/>
                          <a:latin typeface="Arial" panose="020B0604020202020204" pitchFamily="34" charset="0"/>
                          <a:ea typeface="PMingLiU" panose="02020500000000000000" pitchFamily="18" charset="-120"/>
                          <a:cs typeface="PMingLiU" panose="02020500000000000000" pitchFamily="18" charset="-120"/>
                        </a:rPr>
                        <a:t> </a:t>
                      </a: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3F3F3"/>
                    </a:solidFill>
                  </a:tcPr>
                </a:tc>
                <a:tc>
                  <a:txBody>
                    <a:bodyPr/>
                    <a:lstStyle/>
                    <a:p>
                      <a:pPr algn="ctr">
                        <a:lnSpc>
                          <a:spcPct val="100000"/>
                        </a:lnSpc>
                        <a:spcAft>
                          <a:spcPts val="0"/>
                        </a:spcAft>
                      </a:pPr>
                      <a:r>
                        <a:rPr lang="en-US" altLang="zh-TW" sz="1600" b="1" kern="100" dirty="0">
                          <a:effectLst/>
                          <a:latin typeface="Calibri" panose="020F0502020204030204" pitchFamily="34" charset="0"/>
                          <a:ea typeface="PMingLiU" panose="02020500000000000000" pitchFamily="18" charset="-120"/>
                          <a:cs typeface="PMingLiU" panose="02020500000000000000" pitchFamily="18" charset="-120"/>
                        </a:rPr>
                        <a:t>260k</a:t>
                      </a:r>
                      <a:endParaRPr lang="en-US" sz="1600" b="1" kern="100" dirty="0">
                        <a:effectLst/>
                        <a:latin typeface="Calibri" panose="020F0502020204030204" pitchFamily="34" charset="0"/>
                        <a:ea typeface="PMingLiU" panose="02020500000000000000" pitchFamily="18" charset="-120"/>
                        <a:cs typeface="PMingLiU" panose="02020500000000000000" pitchFamily="18" charset="-120"/>
                      </a:endParaRP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3F3F3"/>
                    </a:solidFill>
                  </a:tcPr>
                </a:tc>
                <a:tc>
                  <a:txBody>
                    <a:bodyPr/>
                    <a:lstStyle/>
                    <a:p>
                      <a:pPr algn="ctr">
                        <a:lnSpc>
                          <a:spcPct val="100000"/>
                        </a:lnSpc>
                        <a:spcAft>
                          <a:spcPts val="0"/>
                        </a:spcAft>
                      </a:pPr>
                      <a:r>
                        <a:rPr lang="en-US" altLang="zh-TW" sz="1600" b="1" kern="100" dirty="0">
                          <a:effectLst/>
                          <a:latin typeface="Calibri" panose="020F0502020204030204" pitchFamily="34" charset="0"/>
                          <a:ea typeface="PMingLiU" panose="02020500000000000000" pitchFamily="18" charset="-120"/>
                          <a:cs typeface="PMingLiU" panose="02020500000000000000" pitchFamily="18" charset="-120"/>
                        </a:rPr>
                        <a:t>260k</a:t>
                      </a:r>
                      <a:endParaRPr lang="en-US" sz="1600" b="1" kern="100" dirty="0">
                        <a:effectLst/>
                        <a:latin typeface="Calibri" panose="020F0502020204030204" pitchFamily="34" charset="0"/>
                        <a:ea typeface="PMingLiU" panose="02020500000000000000" pitchFamily="18" charset="-120"/>
                        <a:cs typeface="PMingLiU" panose="02020500000000000000" pitchFamily="18" charset="-120"/>
                      </a:endParaRP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3F3F3"/>
                    </a:solidFill>
                  </a:tcPr>
                </a:tc>
                <a:extLst>
                  <a:ext uri="{0D108BD9-81ED-4DB2-BD59-A6C34878D82A}">
                    <a16:rowId xmlns:a16="http://schemas.microsoft.com/office/drawing/2014/main" val="2585379185"/>
                  </a:ext>
                </a:extLst>
              </a:tr>
              <a:tr h="307886">
                <a:tc gridSpan="4">
                  <a:txBody>
                    <a:bodyPr/>
                    <a:lstStyle/>
                    <a:p>
                      <a:pPr marL="0" marR="0" lvl="0" indent="0" algn="l" defTabSz="914400" rtl="0" eaLnBrk="1" fontAlgn="auto" latinLnBrk="0" hangingPunct="1">
                        <a:lnSpc>
                          <a:spcPts val="500"/>
                        </a:lnSpc>
                        <a:spcBef>
                          <a:spcPts val="0"/>
                        </a:spcBef>
                        <a:spcAft>
                          <a:spcPts val="0"/>
                        </a:spcAft>
                        <a:buClrTx/>
                        <a:buSzTx/>
                        <a:buFontTx/>
                        <a:buNone/>
                        <a:tabLst/>
                        <a:defRPr/>
                      </a:pPr>
                      <a:endParaRPr lang="en-US" altLang="zh-TW" sz="1600" b="1" dirty="0"/>
                    </a:p>
                    <a:p>
                      <a:pPr marL="0" marR="0" lvl="0" indent="0" algn="l" defTabSz="914400" rtl="0" eaLnBrk="1" fontAlgn="auto" latinLnBrk="0" hangingPunct="1">
                        <a:lnSpc>
                          <a:spcPts val="500"/>
                        </a:lnSpc>
                        <a:spcBef>
                          <a:spcPts val="0"/>
                        </a:spcBef>
                        <a:spcAft>
                          <a:spcPts val="0"/>
                        </a:spcAft>
                        <a:buClrTx/>
                        <a:buSzTx/>
                        <a:buFont typeface="Arial" panose="020B0604020202020204" pitchFamily="34" charset="0"/>
                        <a:buNone/>
                        <a:tabLst/>
                        <a:defRPr/>
                      </a:pPr>
                      <a:endParaRPr kumimoji="0" lang="en-US" altLang="zh-TW" sz="1200" b="1"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TW" sz="1200" b="1" i="0" u="none" strike="noStrike" kern="1200" cap="none" spc="0" normalizeH="0" baseline="0" noProof="0" dirty="0">
                          <a:ln>
                            <a:noFill/>
                          </a:ln>
                          <a:solidFill>
                            <a:prstClr val="black"/>
                          </a:solidFill>
                          <a:effectLst/>
                          <a:uLnTx/>
                          <a:uFillTx/>
                          <a:latin typeface="+mn-lt"/>
                          <a:ea typeface="+mn-ea"/>
                          <a:cs typeface="+mn-cs"/>
                        </a:rPr>
                        <a:t>[Note 1]: </a:t>
                      </a:r>
                      <a:r>
                        <a:rPr kumimoji="0" lang="en-US" altLang="zh-TW" sz="1200" b="0" i="0" u="none" strike="noStrike" kern="1200" cap="none" spc="0" normalizeH="0" baseline="0" noProof="0" dirty="0">
                          <a:ln>
                            <a:noFill/>
                          </a:ln>
                          <a:solidFill>
                            <a:prstClr val="black"/>
                          </a:solidFill>
                          <a:effectLst/>
                          <a:uLnTx/>
                          <a:uFillTx/>
                          <a:latin typeface="+mn-lt"/>
                          <a:ea typeface="+mn-ea"/>
                          <a:cs typeface="+mn-cs"/>
                        </a:rPr>
                        <a:t>In-House chatbot design starts with understanding how and when chatbot can be applied in Elite Bank’s daily routines (for the operations team particularly).</a:t>
                      </a:r>
                    </a:p>
                    <a:p>
                      <a:pPr marL="0" marR="0" lvl="0" indent="0" algn="l" defTabSz="914400" rtl="0" eaLnBrk="1" fontAlgn="auto" latinLnBrk="0" hangingPunct="1">
                        <a:lnSpc>
                          <a:spcPts val="500"/>
                        </a:lnSpc>
                        <a:spcBef>
                          <a:spcPts val="0"/>
                        </a:spcBef>
                        <a:spcAft>
                          <a:spcPts val="0"/>
                        </a:spcAft>
                        <a:buClrTx/>
                        <a:buSzTx/>
                        <a:buFont typeface="Arial" panose="020B0604020202020204" pitchFamily="34" charset="0"/>
                        <a:buNone/>
                        <a:tabLst/>
                        <a:defRPr/>
                      </a:pPr>
                      <a:endParaRPr kumimoji="0" lang="en-US" altLang="zh-TW" sz="1200" b="1"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TW" sz="1200" b="1" i="0" u="none" strike="noStrike" kern="1200" cap="none" spc="0" normalizeH="0" baseline="0" noProof="0" dirty="0">
                          <a:ln>
                            <a:noFill/>
                          </a:ln>
                          <a:solidFill>
                            <a:prstClr val="black"/>
                          </a:solidFill>
                          <a:effectLst/>
                          <a:uLnTx/>
                          <a:uFillTx/>
                          <a:latin typeface="+mn-lt"/>
                          <a:ea typeface="+mn-ea"/>
                          <a:cs typeface="+mn-cs"/>
                        </a:rPr>
                        <a:t>[Note 2]:</a:t>
                      </a:r>
                      <a:r>
                        <a:rPr kumimoji="0" lang="en-US" altLang="zh-TW" sz="1200" b="0" i="0" u="none" strike="noStrike" kern="1200" cap="none" spc="0" normalizeH="0" baseline="0" noProof="0" dirty="0">
                          <a:ln>
                            <a:noFill/>
                          </a:ln>
                          <a:solidFill>
                            <a:prstClr val="black"/>
                          </a:solidFill>
                          <a:effectLst/>
                          <a:uLnTx/>
                          <a:uFillTx/>
                          <a:latin typeface="+mn-lt"/>
                          <a:ea typeface="+mn-ea"/>
                          <a:cs typeface="+mn-cs"/>
                        </a:rPr>
                        <a:t> Data sharing platform development can be placed as a project under the venture capital invested firm.</a:t>
                      </a:r>
                    </a:p>
                    <a:p>
                      <a:pPr marL="0" marR="0" lvl="0" indent="0" algn="l" defTabSz="914400" rtl="0" eaLnBrk="1" fontAlgn="auto" latinLnBrk="0" hangingPunct="1">
                        <a:lnSpc>
                          <a:spcPts val="500"/>
                        </a:lnSpc>
                        <a:spcBef>
                          <a:spcPts val="0"/>
                        </a:spcBef>
                        <a:spcAft>
                          <a:spcPts val="0"/>
                        </a:spcAft>
                        <a:buClrTx/>
                        <a:buSzTx/>
                        <a:buFont typeface="Arial" panose="020B0604020202020204" pitchFamily="34" charset="0"/>
                        <a:buNone/>
                        <a:tabLst/>
                        <a:defRPr/>
                      </a:pPr>
                      <a:endParaRPr kumimoji="0" lang="en-US" altLang="zh-TW" sz="1200" b="1"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TW" sz="1200" b="1" i="0" u="none" strike="noStrike" kern="1200" cap="none" spc="0" normalizeH="0" baseline="0" noProof="0" dirty="0">
                          <a:ln>
                            <a:noFill/>
                          </a:ln>
                          <a:solidFill>
                            <a:prstClr val="black"/>
                          </a:solidFill>
                          <a:effectLst/>
                          <a:uLnTx/>
                          <a:uFillTx/>
                          <a:latin typeface="+mn-lt"/>
                          <a:ea typeface="+mn-ea"/>
                          <a:cs typeface="+mn-cs"/>
                        </a:rPr>
                        <a:t>[Note 3]:</a:t>
                      </a:r>
                      <a:r>
                        <a:rPr kumimoji="0" lang="en-US" altLang="zh-TW" sz="1200" b="0" i="0" u="none" strike="noStrike" kern="1200" cap="none" spc="0" normalizeH="0" baseline="0" noProof="0" dirty="0">
                          <a:ln>
                            <a:noFill/>
                          </a:ln>
                          <a:solidFill>
                            <a:prstClr val="black"/>
                          </a:solidFill>
                          <a:effectLst/>
                          <a:uLnTx/>
                          <a:uFillTx/>
                          <a:latin typeface="+mn-lt"/>
                          <a:ea typeface="+mn-ea"/>
                          <a:cs typeface="+mn-cs"/>
                        </a:rPr>
                        <a:t> Continuous modification should conducted by Elite Bank’s in-house system architecture team, who engaged in the development phrase.</a:t>
                      </a:r>
                    </a:p>
                    <a:p>
                      <a:pPr marL="0" marR="0" lvl="0" indent="0" algn="l" defTabSz="914400" rtl="0" eaLnBrk="1" fontAlgn="auto" latinLnBrk="0" hangingPunct="1">
                        <a:lnSpc>
                          <a:spcPts val="500"/>
                        </a:lnSpc>
                        <a:spcBef>
                          <a:spcPts val="0"/>
                        </a:spcBef>
                        <a:spcAft>
                          <a:spcPts val="0"/>
                        </a:spcAft>
                        <a:buClrTx/>
                        <a:buSzTx/>
                        <a:buFont typeface="Arial" panose="020B0604020202020204" pitchFamily="34" charset="0"/>
                        <a:buNone/>
                        <a:tabLst/>
                        <a:defRPr/>
                      </a:pPr>
                      <a:endParaRPr kumimoji="0" lang="en-US" altLang="zh-TW" sz="1200" b="1"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TW" sz="1200" b="1" i="0" u="none" strike="noStrike" kern="1200" cap="none" spc="0" normalizeH="0" baseline="0" noProof="0" dirty="0">
                          <a:ln>
                            <a:noFill/>
                          </a:ln>
                          <a:solidFill>
                            <a:prstClr val="black"/>
                          </a:solidFill>
                          <a:effectLst/>
                          <a:uLnTx/>
                          <a:uFillTx/>
                          <a:latin typeface="+mn-lt"/>
                          <a:ea typeface="+mn-ea"/>
                          <a:cs typeface="+mn-cs"/>
                        </a:rPr>
                        <a:t>[Note 4]:</a:t>
                      </a:r>
                      <a:r>
                        <a:rPr kumimoji="0" lang="en-US" altLang="zh-TW" sz="1200" b="0" i="0" u="none" strike="noStrike" kern="1200" cap="none" spc="0" normalizeH="0" baseline="0" noProof="0" dirty="0">
                          <a:ln>
                            <a:noFill/>
                          </a:ln>
                          <a:solidFill>
                            <a:prstClr val="black"/>
                          </a:solidFill>
                          <a:effectLst/>
                          <a:uLnTx/>
                          <a:uFillTx/>
                          <a:latin typeface="+mn-lt"/>
                          <a:ea typeface="+mn-ea"/>
                          <a:cs typeface="+mn-cs"/>
                        </a:rPr>
                        <a:t> User evaluation is essential in evaluating the efficiency and relevance of chatbot in operational crisis management. Thus, operations team feedback is the key driver for system advancement.</a:t>
                      </a:r>
                    </a:p>
                    <a:p>
                      <a:pPr marL="0" marR="0" lvl="0" indent="0" algn="l" defTabSz="914400" rtl="0" eaLnBrk="1" fontAlgn="auto" latinLnBrk="0" hangingPunct="1">
                        <a:lnSpc>
                          <a:spcPts val="500"/>
                        </a:lnSpc>
                        <a:spcBef>
                          <a:spcPts val="0"/>
                        </a:spcBef>
                        <a:spcAft>
                          <a:spcPts val="0"/>
                        </a:spcAft>
                        <a:buClrTx/>
                        <a:buSzTx/>
                        <a:buFontTx/>
                        <a:buNone/>
                        <a:tabLst/>
                        <a:defRPr/>
                      </a:pPr>
                      <a:endParaRPr lang="en-US" altLang="zh-TW" sz="1600" dirty="0"/>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pPr algn="ctr">
                        <a:lnSpc>
                          <a:spcPct val="100000"/>
                        </a:lnSpc>
                        <a:spcAft>
                          <a:spcPts val="0"/>
                        </a:spcAft>
                      </a:pPr>
                      <a:endParaRPr lang="en-US" sz="1600" b="1" kern="100" dirty="0">
                        <a:effectLst/>
                        <a:latin typeface="Calibri" panose="020F0502020204030204" pitchFamily="34" charset="0"/>
                        <a:ea typeface="PMingLiU" panose="02020500000000000000" pitchFamily="18" charset="-120"/>
                        <a:cs typeface="PMingLiU" panose="02020500000000000000" pitchFamily="18" charset="-120"/>
                      </a:endParaRP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3F3F3"/>
                    </a:solidFill>
                  </a:tcPr>
                </a:tc>
                <a:tc hMerge="1">
                  <a:txBody>
                    <a:bodyPr/>
                    <a:lstStyle/>
                    <a:p>
                      <a:pPr algn="ctr">
                        <a:lnSpc>
                          <a:spcPct val="100000"/>
                        </a:lnSpc>
                        <a:spcAft>
                          <a:spcPts val="0"/>
                        </a:spcAft>
                      </a:pPr>
                      <a:endParaRPr lang="en-US" sz="1600" b="1" kern="100" dirty="0">
                        <a:effectLst/>
                        <a:latin typeface="Calibri" panose="020F0502020204030204" pitchFamily="34" charset="0"/>
                        <a:ea typeface="PMingLiU" panose="02020500000000000000" pitchFamily="18" charset="-120"/>
                        <a:cs typeface="PMingLiU" panose="02020500000000000000" pitchFamily="18" charset="-120"/>
                      </a:endParaRP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3F3F3"/>
                    </a:solidFill>
                  </a:tcPr>
                </a:tc>
                <a:tc hMerge="1">
                  <a:txBody>
                    <a:bodyPr/>
                    <a:lstStyle/>
                    <a:p>
                      <a:pPr algn="ctr">
                        <a:lnSpc>
                          <a:spcPct val="100000"/>
                        </a:lnSpc>
                        <a:spcAft>
                          <a:spcPts val="0"/>
                        </a:spcAft>
                      </a:pPr>
                      <a:endParaRPr lang="en-US" sz="1600" b="1" kern="100" dirty="0">
                        <a:effectLst/>
                        <a:latin typeface="Calibri" panose="020F0502020204030204" pitchFamily="34" charset="0"/>
                        <a:ea typeface="PMingLiU" panose="02020500000000000000" pitchFamily="18" charset="-120"/>
                        <a:cs typeface="PMingLiU" panose="02020500000000000000" pitchFamily="18" charset="-120"/>
                      </a:endParaRP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3F3F3"/>
                    </a:solidFill>
                  </a:tcPr>
                </a:tc>
                <a:extLst>
                  <a:ext uri="{0D108BD9-81ED-4DB2-BD59-A6C34878D82A}">
                    <a16:rowId xmlns:a16="http://schemas.microsoft.com/office/drawing/2014/main" val="3864477650"/>
                  </a:ext>
                </a:extLst>
              </a:tr>
            </a:tbl>
          </a:graphicData>
        </a:graphic>
      </p:graphicFrame>
      <p:sp>
        <p:nvSpPr>
          <p:cNvPr id="16" name="Rectangle 15">
            <a:extLst>
              <a:ext uri="{FF2B5EF4-FFF2-40B4-BE49-F238E27FC236}">
                <a16:creationId xmlns:a16="http://schemas.microsoft.com/office/drawing/2014/main" id="{AA18BB7E-7295-423D-9C2A-351DD522B6FC}"/>
              </a:ext>
            </a:extLst>
          </p:cNvPr>
          <p:cNvSpPr/>
          <p:nvPr/>
        </p:nvSpPr>
        <p:spPr>
          <a:xfrm>
            <a:off x="276653" y="914729"/>
            <a:ext cx="11645640" cy="342571"/>
          </a:xfrm>
          <a:prstGeom prst="rect">
            <a:avLst/>
          </a:prstGeom>
          <a:solidFill>
            <a:srgbClr val="E8C767"/>
          </a:solidFill>
          <a:ln w="6350">
            <a:solidFill>
              <a:srgbClr val="E8C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585148"/>
                </a:solidFill>
                <a:cs typeface="Segoe UI" panose="020B0502040204020203" pitchFamily="34" charset="0"/>
              </a:rPr>
              <a:t>[2] Chatbot for In-House Support</a:t>
            </a:r>
            <a:endParaRPr lang="zh-TW" altLang="zh-TW" b="1" dirty="0">
              <a:solidFill>
                <a:srgbClr val="585148"/>
              </a:solidFill>
            </a:endParaRPr>
          </a:p>
        </p:txBody>
      </p:sp>
    </p:spTree>
    <p:extLst>
      <p:ext uri="{BB962C8B-B14F-4D97-AF65-F5344CB8AC3E}">
        <p14:creationId xmlns:p14="http://schemas.microsoft.com/office/powerpoint/2010/main" val="1862751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A6758C8-D47E-4602-B5F0-A825C170CC64}"/>
              </a:ext>
            </a:extLst>
          </p:cNvPr>
          <p:cNvSpPr/>
          <p:nvPr/>
        </p:nvSpPr>
        <p:spPr>
          <a:xfrm rot="5400000">
            <a:off x="7438106" y="1686362"/>
            <a:ext cx="4907196" cy="4068124"/>
          </a:xfrm>
          <a:prstGeom prst="rect">
            <a:avLst/>
          </a:prstGeom>
          <a:solidFill>
            <a:schemeClr val="accent3">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rgbClr val="F0F0F0"/>
              </a:solidFill>
              <a:latin typeface="+mj-lt"/>
            </a:endParaRPr>
          </a:p>
        </p:txBody>
      </p:sp>
      <p:sp>
        <p:nvSpPr>
          <p:cNvPr id="19" name="Rectangle 18">
            <a:extLst>
              <a:ext uri="{FF2B5EF4-FFF2-40B4-BE49-F238E27FC236}">
                <a16:creationId xmlns:a16="http://schemas.microsoft.com/office/drawing/2014/main" id="{B0063490-04E2-47AD-8F48-315445052013}"/>
              </a:ext>
            </a:extLst>
          </p:cNvPr>
          <p:cNvSpPr/>
          <p:nvPr/>
        </p:nvSpPr>
        <p:spPr>
          <a:xfrm rot="5400000">
            <a:off x="1466377" y="80574"/>
            <a:ext cx="4907199" cy="7279701"/>
          </a:xfrm>
          <a:prstGeom prst="rect">
            <a:avLst/>
          </a:prstGeom>
          <a:solidFill>
            <a:schemeClr val="accent3">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rgbClr val="F0F0F0"/>
              </a:solidFill>
              <a:latin typeface="+mj-lt"/>
            </a:endParaRPr>
          </a:p>
        </p:txBody>
      </p:sp>
      <p:pic>
        <p:nvPicPr>
          <p:cNvPr id="13" name="Picture 12" descr="A group of people sitting at a table&#10;&#10;Description generated with very high confidence">
            <a:extLst>
              <a:ext uri="{FF2B5EF4-FFF2-40B4-BE49-F238E27FC236}">
                <a16:creationId xmlns:a16="http://schemas.microsoft.com/office/drawing/2014/main" id="{FD476349-EA7B-4877-9032-D3960103F247}"/>
              </a:ext>
            </a:extLst>
          </p:cNvPr>
          <p:cNvPicPr>
            <a:picLocks noChangeAspect="1"/>
          </p:cNvPicPr>
          <p:nvPr/>
        </p:nvPicPr>
        <p:blipFill rotWithShape="1">
          <a:blip r:embed="rId2">
            <a:extLst>
              <a:ext uri="{28A0092B-C50C-407E-A947-70E740481C1C}">
                <a14:useLocalDpi xmlns:a14="http://schemas.microsoft.com/office/drawing/2010/main" val="0"/>
              </a:ext>
            </a:extLst>
          </a:blip>
          <a:srcRect b="24350"/>
          <a:stretch/>
        </p:blipFill>
        <p:spPr>
          <a:xfrm>
            <a:off x="280125" y="1266824"/>
            <a:ext cx="7279703" cy="3058252"/>
          </a:xfrm>
          <a:prstGeom prst="rect">
            <a:avLst/>
          </a:prstGeom>
        </p:spPr>
      </p:pic>
      <p:graphicFrame>
        <p:nvGraphicFramePr>
          <p:cNvPr id="2" name="Table 1">
            <a:extLst>
              <a:ext uri="{FF2B5EF4-FFF2-40B4-BE49-F238E27FC236}">
                <a16:creationId xmlns:a16="http://schemas.microsoft.com/office/drawing/2014/main" id="{731CC9B8-D9D2-4AC4-971B-06C56C1911B3}"/>
              </a:ext>
            </a:extLst>
          </p:cNvPr>
          <p:cNvGraphicFramePr>
            <a:graphicFrameLocks noGrp="1"/>
          </p:cNvGraphicFramePr>
          <p:nvPr>
            <p:extLst>
              <p:ext uri="{D42A27DB-BD31-4B8C-83A1-F6EECF244321}">
                <p14:modId xmlns:p14="http://schemas.microsoft.com/office/powerpoint/2010/main" val="4050240954"/>
              </p:ext>
            </p:extLst>
          </p:nvPr>
        </p:nvGraphicFramePr>
        <p:xfrm>
          <a:off x="130969" y="6482291"/>
          <a:ext cx="11930063" cy="370840"/>
        </p:xfrm>
        <a:graphic>
          <a:graphicData uri="http://schemas.openxmlformats.org/drawingml/2006/table">
            <a:tbl>
              <a:tblPr firstRow="1" bandRow="1">
                <a:tableStyleId>{5C22544A-7EE6-4342-B048-85BDC9FD1C3A}</a:tableStyleId>
              </a:tblPr>
              <a:tblGrid>
                <a:gridCol w="10994928">
                  <a:extLst>
                    <a:ext uri="{9D8B030D-6E8A-4147-A177-3AD203B41FA5}">
                      <a16:colId xmlns:a16="http://schemas.microsoft.com/office/drawing/2014/main" val="1547589924"/>
                    </a:ext>
                  </a:extLst>
                </a:gridCol>
                <a:gridCol w="935135">
                  <a:extLst>
                    <a:ext uri="{9D8B030D-6E8A-4147-A177-3AD203B41FA5}">
                      <a16:colId xmlns:a16="http://schemas.microsoft.com/office/drawing/2014/main" val="3562895224"/>
                    </a:ext>
                  </a:extLst>
                </a:gridCol>
              </a:tblGrid>
              <a:tr h="370840">
                <a:tc>
                  <a:txBody>
                    <a:bodyPr/>
                    <a:lstStyle/>
                    <a:p>
                      <a:pPr algn="l"/>
                      <a:r>
                        <a:rPr lang="en-US" altLang="zh-TW" sz="1600" dirty="0">
                          <a:solidFill>
                            <a:srgbClr val="AB4736"/>
                          </a:solidFill>
                          <a:latin typeface="+mn-lt"/>
                        </a:rPr>
                        <a:t>Situation Analysis</a:t>
                      </a:r>
                      <a:r>
                        <a:rPr lang="zh-TW" altLang="en-US" sz="1600" dirty="0">
                          <a:solidFill>
                            <a:srgbClr val="AB4736"/>
                          </a:solidFill>
                          <a:latin typeface="+mn-lt"/>
                        </a:rPr>
                        <a:t> </a:t>
                      </a:r>
                      <a:r>
                        <a:rPr lang="en-US" altLang="zh-TW" sz="1600" dirty="0">
                          <a:solidFill>
                            <a:schemeClr val="bg1">
                              <a:lumMod val="85000"/>
                            </a:schemeClr>
                          </a:solidFill>
                          <a:latin typeface="+mn-lt"/>
                        </a:rPr>
                        <a:t>|</a:t>
                      </a:r>
                      <a:r>
                        <a:rPr lang="zh-TW" altLang="en-US" sz="1600" dirty="0">
                          <a:solidFill>
                            <a:schemeClr val="bg1">
                              <a:lumMod val="85000"/>
                            </a:schemeClr>
                          </a:solidFill>
                          <a:latin typeface="+mn-lt"/>
                        </a:rPr>
                        <a:t> </a:t>
                      </a:r>
                      <a:r>
                        <a:rPr lang="en-US" altLang="zh-TW" sz="1600" dirty="0">
                          <a:solidFill>
                            <a:schemeClr val="bg1">
                              <a:lumMod val="85000"/>
                            </a:schemeClr>
                          </a:solidFill>
                          <a:latin typeface="+mn-lt"/>
                        </a:rPr>
                        <a:t>Technological Synergy |</a:t>
                      </a:r>
                      <a:r>
                        <a:rPr lang="zh-TW" altLang="en-US" sz="1600" dirty="0">
                          <a:solidFill>
                            <a:schemeClr val="bg1">
                              <a:lumMod val="85000"/>
                            </a:schemeClr>
                          </a:solidFill>
                          <a:latin typeface="+mn-lt"/>
                        </a:rPr>
                        <a:t> </a:t>
                      </a:r>
                      <a:r>
                        <a:rPr lang="en-US" altLang="zh-TW" sz="1600" dirty="0">
                          <a:solidFill>
                            <a:schemeClr val="bg1">
                              <a:lumMod val="85000"/>
                            </a:schemeClr>
                          </a:solidFill>
                          <a:latin typeface="+mn-lt"/>
                        </a:rPr>
                        <a:t>Operational Synergy |</a:t>
                      </a:r>
                      <a:r>
                        <a:rPr lang="zh-TW" altLang="en-US" sz="1600" dirty="0">
                          <a:solidFill>
                            <a:schemeClr val="bg1">
                              <a:lumMod val="85000"/>
                            </a:schemeClr>
                          </a:solidFill>
                          <a:latin typeface="+mn-lt"/>
                        </a:rPr>
                        <a:t> </a:t>
                      </a:r>
                      <a:r>
                        <a:rPr lang="en-US" altLang="zh-TW" sz="1600" dirty="0">
                          <a:solidFill>
                            <a:schemeClr val="bg1">
                              <a:lumMod val="85000"/>
                            </a:schemeClr>
                          </a:solidFill>
                          <a:latin typeface="+mn-lt"/>
                        </a:rPr>
                        <a:t>Implementation and Benefits</a:t>
                      </a:r>
                      <a:endParaRPr lang="zh-TW" altLang="en-US" sz="1600" dirty="0">
                        <a:solidFill>
                          <a:schemeClr val="bg1">
                            <a:lumMod val="85000"/>
                          </a:schemeClr>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altLang="zh-TW" sz="1600" dirty="0">
                          <a:solidFill>
                            <a:srgbClr val="A43725"/>
                          </a:solidFill>
                          <a:latin typeface="+mn-lt"/>
                        </a:rPr>
                        <a:t>Page 02</a:t>
                      </a:r>
                      <a:endParaRPr lang="zh-TW" altLang="en-US" sz="1600" dirty="0">
                        <a:solidFill>
                          <a:srgbClr val="A43725"/>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7840695"/>
                  </a:ext>
                </a:extLst>
              </a:tr>
            </a:tbl>
          </a:graphicData>
        </a:graphic>
      </p:graphicFrame>
      <p:cxnSp>
        <p:nvCxnSpPr>
          <p:cNvPr id="3" name="Straight Connector 2">
            <a:extLst>
              <a:ext uri="{FF2B5EF4-FFF2-40B4-BE49-F238E27FC236}">
                <a16:creationId xmlns:a16="http://schemas.microsoft.com/office/drawing/2014/main" id="{CE25E008-8E04-4A4E-A50B-BB062A1C51B9}"/>
              </a:ext>
            </a:extLst>
          </p:cNvPr>
          <p:cNvCxnSpPr>
            <a:cxnSpLocks/>
          </p:cNvCxnSpPr>
          <p:nvPr/>
        </p:nvCxnSpPr>
        <p:spPr>
          <a:xfrm>
            <a:off x="0" y="6463241"/>
            <a:ext cx="12204000" cy="0"/>
          </a:xfrm>
          <a:prstGeom prst="line">
            <a:avLst/>
          </a:prstGeom>
          <a:ln w="9525">
            <a:solidFill>
              <a:srgbClr val="990000"/>
            </a:solidFill>
          </a:ln>
          <a:effectLst/>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D83169C-8C10-4350-A15E-3B5CB4912A0E}"/>
              </a:ext>
            </a:extLst>
          </p:cNvPr>
          <p:cNvGrpSpPr/>
          <p:nvPr/>
        </p:nvGrpSpPr>
        <p:grpSpPr>
          <a:xfrm>
            <a:off x="9874849" y="87287"/>
            <a:ext cx="2230065" cy="576000"/>
            <a:chOff x="9552360" y="268262"/>
            <a:chExt cx="2230065" cy="576000"/>
          </a:xfrm>
        </p:grpSpPr>
        <p:pic>
          <p:nvPicPr>
            <p:cNvPr id="5" name="Graphic 4">
              <a:extLst>
                <a:ext uri="{FF2B5EF4-FFF2-40B4-BE49-F238E27FC236}">
                  <a16:creationId xmlns:a16="http://schemas.microsoft.com/office/drawing/2014/main" id="{4921D831-C599-45EC-9453-C53FE15E8146}"/>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2802" r="12644" b="9600"/>
            <a:stretch/>
          </p:blipFill>
          <p:spPr>
            <a:xfrm rot="-180000">
              <a:off x="9552360" y="268262"/>
              <a:ext cx="504637" cy="576000"/>
            </a:xfrm>
            <a:prstGeom prst="rect">
              <a:avLst/>
            </a:prstGeom>
          </p:spPr>
        </p:pic>
        <p:sp>
          <p:nvSpPr>
            <p:cNvPr id="7" name="TextBox 6">
              <a:extLst>
                <a:ext uri="{FF2B5EF4-FFF2-40B4-BE49-F238E27FC236}">
                  <a16:creationId xmlns:a16="http://schemas.microsoft.com/office/drawing/2014/main" id="{607B1CFA-65AC-4312-863E-6543406F315E}"/>
                </a:ext>
              </a:extLst>
            </p:cNvPr>
            <p:cNvSpPr txBox="1"/>
            <p:nvPr/>
          </p:nvSpPr>
          <p:spPr>
            <a:xfrm>
              <a:off x="10071723" y="349795"/>
              <a:ext cx="1710702" cy="412934"/>
            </a:xfrm>
            <a:prstGeom prst="rect">
              <a:avLst/>
            </a:prstGeom>
            <a:noFill/>
          </p:spPr>
          <p:txBody>
            <a:bodyPr wrap="square" rtlCol="0" anchor="b">
              <a:spAutoFit/>
            </a:bodyPr>
            <a:lstStyle/>
            <a:p>
              <a:pPr>
                <a:lnSpc>
                  <a:spcPts val="2500"/>
                </a:lnSpc>
              </a:pPr>
              <a:r>
                <a:rPr lang="en-US" altLang="zh-TW" sz="2400" b="1" dirty="0">
                  <a:solidFill>
                    <a:srgbClr val="A43725"/>
                  </a:solidFill>
                  <a:cs typeface="Arial" panose="020B0604020202020204" pitchFamily="34" charset="0"/>
                </a:rPr>
                <a:t>ELITE BANK</a:t>
              </a:r>
              <a:endParaRPr lang="zh-TW" altLang="en-US" sz="2400" b="1" dirty="0">
                <a:solidFill>
                  <a:srgbClr val="A43725"/>
                </a:solidFill>
                <a:cs typeface="Arial" panose="020B0604020202020204" pitchFamily="34" charset="0"/>
              </a:endParaRPr>
            </a:p>
          </p:txBody>
        </p:sp>
      </p:grpSp>
      <p:cxnSp>
        <p:nvCxnSpPr>
          <p:cNvPr id="9" name="Straight Connector 8">
            <a:extLst>
              <a:ext uri="{FF2B5EF4-FFF2-40B4-BE49-F238E27FC236}">
                <a16:creationId xmlns:a16="http://schemas.microsoft.com/office/drawing/2014/main" id="{D132EE42-51B7-4259-A415-A888CB573514}"/>
              </a:ext>
            </a:extLst>
          </p:cNvPr>
          <p:cNvCxnSpPr>
            <a:cxnSpLocks/>
          </p:cNvCxnSpPr>
          <p:nvPr/>
        </p:nvCxnSpPr>
        <p:spPr>
          <a:xfrm>
            <a:off x="-12000" y="748241"/>
            <a:ext cx="12204000" cy="0"/>
          </a:xfrm>
          <a:prstGeom prst="line">
            <a:avLst/>
          </a:prstGeom>
          <a:ln w="9525">
            <a:solidFill>
              <a:srgbClr val="990000"/>
            </a:solidFill>
          </a:ln>
          <a:effectLst/>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C227BE5-D5BD-4A69-961D-A7732FD93500}"/>
              </a:ext>
            </a:extLst>
          </p:cNvPr>
          <p:cNvSpPr/>
          <p:nvPr/>
        </p:nvSpPr>
        <p:spPr>
          <a:xfrm>
            <a:off x="130969" y="84524"/>
            <a:ext cx="149158" cy="580473"/>
          </a:xfrm>
          <a:prstGeom prst="rect">
            <a:avLst/>
          </a:prstGeom>
          <a:solidFill>
            <a:srgbClr val="E7E7E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rgbClr val="E71D1C"/>
              </a:solidFill>
              <a:latin typeface="+mj-lt"/>
            </a:endParaRPr>
          </a:p>
        </p:txBody>
      </p:sp>
      <p:sp>
        <p:nvSpPr>
          <p:cNvPr id="12" name="Title 1">
            <a:extLst>
              <a:ext uri="{FF2B5EF4-FFF2-40B4-BE49-F238E27FC236}">
                <a16:creationId xmlns:a16="http://schemas.microsoft.com/office/drawing/2014/main" id="{2A463884-BEA3-4A2D-B7CA-84B46E5E4281}"/>
              </a:ext>
            </a:extLst>
          </p:cNvPr>
          <p:cNvSpPr txBox="1">
            <a:spLocks/>
          </p:cNvSpPr>
          <p:nvPr/>
        </p:nvSpPr>
        <p:spPr>
          <a:xfrm>
            <a:off x="280127" y="52497"/>
            <a:ext cx="10080625" cy="644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2400" b="1" dirty="0">
                <a:solidFill>
                  <a:srgbClr val="585148"/>
                </a:solidFill>
                <a:latin typeface="+mn-lt"/>
              </a:rPr>
              <a:t>A Glimpse of Price Discrepancy in Securities Trading </a:t>
            </a:r>
            <a:endParaRPr lang="en-US" sz="2400" b="1" dirty="0">
              <a:solidFill>
                <a:srgbClr val="585148"/>
              </a:solidFill>
              <a:latin typeface="+mn-lt"/>
              <a:cs typeface="Arial" panose="020B0604020202020204" pitchFamily="34" charset="0"/>
            </a:endParaRPr>
          </a:p>
        </p:txBody>
      </p:sp>
      <p:sp>
        <p:nvSpPr>
          <p:cNvPr id="18" name="Rectangle 17">
            <a:extLst>
              <a:ext uri="{FF2B5EF4-FFF2-40B4-BE49-F238E27FC236}">
                <a16:creationId xmlns:a16="http://schemas.microsoft.com/office/drawing/2014/main" id="{155D8E72-A40E-4354-8B27-DF086C9CB0CD}"/>
              </a:ext>
            </a:extLst>
          </p:cNvPr>
          <p:cNvSpPr/>
          <p:nvPr/>
        </p:nvSpPr>
        <p:spPr>
          <a:xfrm>
            <a:off x="7857642" y="914729"/>
            <a:ext cx="4068125" cy="351615"/>
          </a:xfrm>
          <a:prstGeom prst="rect">
            <a:avLst/>
          </a:prstGeom>
          <a:solidFill>
            <a:srgbClr val="80726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bg1"/>
                </a:solidFill>
              </a:rPr>
              <a:t>Crisis Management Team</a:t>
            </a:r>
            <a:endParaRPr lang="en-US" b="1" dirty="0">
              <a:solidFill>
                <a:schemeClr val="bg1"/>
              </a:solidFill>
            </a:endParaRPr>
          </a:p>
        </p:txBody>
      </p:sp>
      <p:sp>
        <p:nvSpPr>
          <p:cNvPr id="16" name="Rectangle 15">
            <a:extLst>
              <a:ext uri="{FF2B5EF4-FFF2-40B4-BE49-F238E27FC236}">
                <a16:creationId xmlns:a16="http://schemas.microsoft.com/office/drawing/2014/main" id="{AA18BB7E-7295-423D-9C2A-351DD522B6FC}"/>
              </a:ext>
            </a:extLst>
          </p:cNvPr>
          <p:cNvSpPr/>
          <p:nvPr/>
        </p:nvSpPr>
        <p:spPr>
          <a:xfrm>
            <a:off x="280126" y="914729"/>
            <a:ext cx="7279702" cy="351615"/>
          </a:xfrm>
          <a:prstGeom prst="rect">
            <a:avLst/>
          </a:prstGeom>
          <a:solidFill>
            <a:srgbClr val="E8C76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rgbClr val="585148"/>
                </a:solidFill>
              </a:rPr>
              <a:t>Price Discrepancy as a Twofold Problem</a:t>
            </a:r>
            <a:endParaRPr lang="zh-TW" altLang="zh-TW" b="1" dirty="0">
              <a:solidFill>
                <a:srgbClr val="585148"/>
              </a:solidFill>
            </a:endParaRPr>
          </a:p>
        </p:txBody>
      </p:sp>
      <p:sp>
        <p:nvSpPr>
          <p:cNvPr id="4" name="Rectangle 3">
            <a:extLst>
              <a:ext uri="{FF2B5EF4-FFF2-40B4-BE49-F238E27FC236}">
                <a16:creationId xmlns:a16="http://schemas.microsoft.com/office/drawing/2014/main" id="{C604DDE0-E1B3-4271-ACA4-E2E8BCC15B86}"/>
              </a:ext>
            </a:extLst>
          </p:cNvPr>
          <p:cNvSpPr/>
          <p:nvPr/>
        </p:nvSpPr>
        <p:spPr>
          <a:xfrm>
            <a:off x="280125" y="6196972"/>
            <a:ext cx="11645640" cy="246221"/>
          </a:xfrm>
          <a:prstGeom prst="rect">
            <a:avLst/>
          </a:prstGeom>
        </p:spPr>
        <p:txBody>
          <a:bodyPr wrap="square" anchor="ctr">
            <a:spAutoFit/>
          </a:bodyPr>
          <a:lstStyle/>
          <a:p>
            <a:r>
              <a:rPr lang="en-US" altLang="zh-TW" sz="1000" b="1" dirty="0">
                <a:solidFill>
                  <a:srgbClr val="585148"/>
                </a:solidFill>
              </a:rPr>
              <a:t>Source: </a:t>
            </a:r>
            <a:r>
              <a:rPr lang="en-US" altLang="zh-TW" sz="1000" dirty="0">
                <a:solidFill>
                  <a:srgbClr val="585148"/>
                </a:solidFill>
              </a:rPr>
              <a:t>Goldman Sachs, Accenture, EY 2016 Capital Markets Report, BCG Global Markets 2017 Report, Elite Bank Analysis</a:t>
            </a:r>
            <a:endParaRPr lang="en-US" altLang="zh-TW" sz="1000" b="1" dirty="0">
              <a:solidFill>
                <a:srgbClr val="585148"/>
              </a:solidFill>
              <a:cs typeface="Arial" panose="020B0604020202020204" pitchFamily="34" charset="0"/>
            </a:endParaRPr>
          </a:p>
        </p:txBody>
      </p:sp>
      <p:sp>
        <p:nvSpPr>
          <p:cNvPr id="24" name="Rectangle 23">
            <a:extLst>
              <a:ext uri="{FF2B5EF4-FFF2-40B4-BE49-F238E27FC236}">
                <a16:creationId xmlns:a16="http://schemas.microsoft.com/office/drawing/2014/main" id="{64603AB7-CB8A-4795-A349-109291531E53}"/>
              </a:ext>
            </a:extLst>
          </p:cNvPr>
          <p:cNvSpPr/>
          <p:nvPr/>
        </p:nvSpPr>
        <p:spPr>
          <a:xfrm rot="5400000">
            <a:off x="1175452" y="3429750"/>
            <a:ext cx="1848945" cy="3639600"/>
          </a:xfrm>
          <a:prstGeom prst="rect">
            <a:avLst/>
          </a:prstGeom>
          <a:solidFill>
            <a:srgbClr val="AEB0B3">
              <a:alpha val="2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rgbClr val="F0F0F0"/>
              </a:solidFill>
              <a:latin typeface="+mj-lt"/>
            </a:endParaRPr>
          </a:p>
        </p:txBody>
      </p:sp>
      <p:grpSp>
        <p:nvGrpSpPr>
          <p:cNvPr id="39" name="Group 38">
            <a:extLst>
              <a:ext uri="{FF2B5EF4-FFF2-40B4-BE49-F238E27FC236}">
                <a16:creationId xmlns:a16="http://schemas.microsoft.com/office/drawing/2014/main" id="{187368D2-C773-4964-A5B7-F555B56DF30C}"/>
              </a:ext>
            </a:extLst>
          </p:cNvPr>
          <p:cNvGrpSpPr/>
          <p:nvPr/>
        </p:nvGrpSpPr>
        <p:grpSpPr>
          <a:xfrm>
            <a:off x="495159" y="4453162"/>
            <a:ext cx="3172973" cy="1594224"/>
            <a:chOff x="449439" y="4453162"/>
            <a:chExt cx="3172973" cy="1594224"/>
          </a:xfrm>
        </p:grpSpPr>
        <p:grpSp>
          <p:nvGrpSpPr>
            <p:cNvPr id="25" name="Group 24">
              <a:extLst>
                <a:ext uri="{FF2B5EF4-FFF2-40B4-BE49-F238E27FC236}">
                  <a16:creationId xmlns:a16="http://schemas.microsoft.com/office/drawing/2014/main" id="{F79506FE-F6F9-4BFE-9B1D-B26C842A2C3C}"/>
                </a:ext>
              </a:extLst>
            </p:cNvPr>
            <p:cNvGrpSpPr/>
            <p:nvPr/>
          </p:nvGrpSpPr>
          <p:grpSpPr>
            <a:xfrm>
              <a:off x="449439" y="4453162"/>
              <a:ext cx="2368979" cy="584775"/>
              <a:chOff x="309257" y="3719179"/>
              <a:chExt cx="2368979" cy="584775"/>
            </a:xfrm>
          </p:grpSpPr>
          <p:sp>
            <p:nvSpPr>
              <p:cNvPr id="26" name="圆角矩形 5">
                <a:extLst>
                  <a:ext uri="{FF2B5EF4-FFF2-40B4-BE49-F238E27FC236}">
                    <a16:creationId xmlns:a16="http://schemas.microsoft.com/office/drawing/2014/main" id="{29BA054C-B268-4E00-AC22-8B562CF78A01}"/>
                  </a:ext>
                </a:extLst>
              </p:cNvPr>
              <p:cNvSpPr>
                <a:spLocks noChangeAspect="1" noChangeArrowheads="1"/>
              </p:cNvSpPr>
              <p:nvPr/>
            </p:nvSpPr>
            <p:spPr bwMode="auto">
              <a:xfrm>
                <a:off x="309257" y="3759567"/>
                <a:ext cx="504000" cy="504000"/>
              </a:xfrm>
              <a:prstGeom prst="roundRect">
                <a:avLst>
                  <a:gd name="adj" fmla="val 13671"/>
                </a:avLst>
              </a:prstGeom>
              <a:solidFill>
                <a:srgbClr val="E8C767"/>
              </a:solidFill>
              <a:ln>
                <a:noFill/>
              </a:ln>
              <a:effectLst>
                <a:outerShdw blurRad="127000" dist="38100" dir="2700000" sx="103000" sy="103000" algn="tl" rotWithShape="0">
                  <a:prstClr val="black">
                    <a:alpha val="40000"/>
                  </a:prstClr>
                </a:outerShdw>
              </a:effectLst>
            </p:spPr>
            <p:txBody>
              <a:bodyPr anchor="ct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微软雅黑"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微软雅黑"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微软雅黑"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9pPr>
              </a:lstStyle>
              <a:p>
                <a:pPr algn="ctr" eaLnBrk="1" hangingPunct="1">
                  <a:lnSpc>
                    <a:spcPct val="100000"/>
                  </a:lnSpc>
                  <a:spcBef>
                    <a:spcPct val="0"/>
                  </a:spcBef>
                  <a:buFont typeface="Arial" panose="020B0604020202020204" pitchFamily="34" charset="0"/>
                  <a:buNone/>
                </a:pPr>
                <a:endParaRPr lang="zh-CN" altLang="en-US" sz="1800" dirty="0">
                  <a:solidFill>
                    <a:srgbClr val="FFFFFF"/>
                  </a:solidFill>
                </a:endParaRPr>
              </a:p>
            </p:txBody>
          </p:sp>
          <p:sp>
            <p:nvSpPr>
              <p:cNvPr id="27" name="文本框 7">
                <a:extLst>
                  <a:ext uri="{FF2B5EF4-FFF2-40B4-BE49-F238E27FC236}">
                    <a16:creationId xmlns:a16="http://schemas.microsoft.com/office/drawing/2014/main" id="{2F16F2A8-F33B-4B58-8AE9-718FC998EDA0}"/>
                  </a:ext>
                </a:extLst>
              </p:cNvPr>
              <p:cNvSpPr txBox="1">
                <a:spLocks noChangeArrowheads="1"/>
              </p:cNvSpPr>
              <p:nvPr/>
            </p:nvSpPr>
            <p:spPr bwMode="auto">
              <a:xfrm>
                <a:off x="876339" y="3719179"/>
                <a:ext cx="180189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微软雅黑"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微软雅黑"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微软雅黑"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9pPr>
              </a:lstStyle>
              <a:p>
                <a:pPr eaLnBrk="1" hangingPunct="1">
                  <a:lnSpc>
                    <a:spcPts val="1920"/>
                  </a:lnSpc>
                  <a:spcBef>
                    <a:spcPct val="0"/>
                  </a:spcBef>
                  <a:buFont typeface="Arial" panose="020B0604020202020204" pitchFamily="34" charset="0"/>
                  <a:buNone/>
                </a:pPr>
                <a:r>
                  <a:rPr lang="en-US" altLang="zh-CN" sz="1600" b="1" dirty="0">
                    <a:solidFill>
                      <a:schemeClr val="accent4">
                        <a:lumMod val="50000"/>
                      </a:schemeClr>
                    </a:solidFill>
                    <a:latin typeface="+mn-lt"/>
                    <a:ea typeface="Microsoft JhengHei" panose="020B0604030504040204" pitchFamily="34" charset="-120"/>
                  </a:rPr>
                  <a:t>Unreliable External </a:t>
                </a:r>
              </a:p>
              <a:p>
                <a:pPr eaLnBrk="1" hangingPunct="1">
                  <a:lnSpc>
                    <a:spcPts val="1920"/>
                  </a:lnSpc>
                  <a:spcBef>
                    <a:spcPct val="0"/>
                  </a:spcBef>
                  <a:buFont typeface="Arial" panose="020B0604020202020204" pitchFamily="34" charset="0"/>
                  <a:buNone/>
                </a:pPr>
                <a:r>
                  <a:rPr lang="en-US" altLang="zh-CN" sz="1600" b="1" dirty="0">
                    <a:solidFill>
                      <a:schemeClr val="accent4">
                        <a:lumMod val="50000"/>
                      </a:schemeClr>
                    </a:solidFill>
                    <a:latin typeface="+mn-lt"/>
                    <a:ea typeface="Microsoft JhengHei" panose="020B0604030504040204" pitchFamily="34" charset="-120"/>
                  </a:rPr>
                  <a:t>Data Sources</a:t>
                </a:r>
                <a:endParaRPr lang="zh-CN" altLang="en-US" sz="1600" b="1" dirty="0">
                  <a:solidFill>
                    <a:schemeClr val="accent4">
                      <a:lumMod val="50000"/>
                    </a:schemeClr>
                  </a:solidFill>
                  <a:latin typeface="+mn-lt"/>
                  <a:ea typeface="Microsoft JhengHei" panose="020B0604030504040204" pitchFamily="34" charset="-120"/>
                </a:endParaRPr>
              </a:p>
            </p:txBody>
          </p:sp>
        </p:grpSp>
        <p:pic>
          <p:nvPicPr>
            <p:cNvPr id="36" name="Picture 35" descr="A close up of a logo&#10;&#10;Description generated with very high confidence">
              <a:extLst>
                <a:ext uri="{FF2B5EF4-FFF2-40B4-BE49-F238E27FC236}">
                  <a16:creationId xmlns:a16="http://schemas.microsoft.com/office/drawing/2014/main" id="{CB9BC0AC-CB5F-4B87-B8B4-563DE58FC3B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32970" y="4565489"/>
              <a:ext cx="347823" cy="347823"/>
            </a:xfrm>
            <a:prstGeom prst="rect">
              <a:avLst/>
            </a:prstGeom>
            <a:effectLst>
              <a:outerShdw blurRad="127000" dist="38100" dir="2700000" sx="103000" sy="103000" algn="tl" rotWithShape="0">
                <a:prstClr val="black">
                  <a:alpha val="40000"/>
                </a:prstClr>
              </a:outerShdw>
            </a:effectLst>
          </p:spPr>
        </p:pic>
        <p:sp>
          <p:nvSpPr>
            <p:cNvPr id="37" name="Rectangle 36">
              <a:extLst>
                <a:ext uri="{FF2B5EF4-FFF2-40B4-BE49-F238E27FC236}">
                  <a16:creationId xmlns:a16="http://schemas.microsoft.com/office/drawing/2014/main" id="{14AA4637-DD3F-48D4-A323-9E484DAC68D4}"/>
                </a:ext>
              </a:extLst>
            </p:cNvPr>
            <p:cNvSpPr/>
            <p:nvPr/>
          </p:nvSpPr>
          <p:spPr>
            <a:xfrm>
              <a:off x="449439" y="5093279"/>
              <a:ext cx="3172973" cy="954107"/>
            </a:xfrm>
            <a:prstGeom prst="rect">
              <a:avLst/>
            </a:prstGeom>
          </p:spPr>
          <p:txBody>
            <a:bodyPr wrap="square">
              <a:spAutoFit/>
            </a:bodyPr>
            <a:lstStyle/>
            <a:p>
              <a:pPr>
                <a:spcAft>
                  <a:spcPts val="0"/>
                </a:spcAft>
              </a:pPr>
              <a:r>
                <a:rPr lang="en-US" altLang="zh-TW" sz="1400" b="1" kern="100" dirty="0" err="1">
                  <a:solidFill>
                    <a:schemeClr val="accent4">
                      <a:lumMod val="75000"/>
                    </a:schemeClr>
                  </a:solidFill>
                  <a:latin typeface="Calibri" panose="020F0502020204030204" pitchFamily="34" charset="0"/>
                  <a:cs typeface="Times New Roman" panose="02020603050405020304" pitchFamily="18" charset="0"/>
                </a:rPr>
                <a:t>MarketBox</a:t>
              </a:r>
              <a:r>
                <a:rPr lang="en-US" altLang="zh-TW" sz="1400" kern="100" dirty="0">
                  <a:latin typeface="Calibri" panose="020F0502020204030204" pitchFamily="34" charset="0"/>
                  <a:cs typeface="Times New Roman" panose="02020603050405020304" pitchFamily="18" charset="0"/>
                </a:rPr>
                <a:t> </a:t>
              </a:r>
              <a:r>
                <a:rPr lang="en-US" altLang="zh-TW" sz="1400" kern="100" dirty="0">
                  <a:solidFill>
                    <a:srgbClr val="585148"/>
                  </a:solidFill>
                  <a:latin typeface="Calibri" panose="020F0502020204030204" pitchFamily="34" charset="0"/>
                  <a:cs typeface="Times New Roman" panose="02020603050405020304" pitchFamily="18" charset="0"/>
                </a:rPr>
                <a:t>is a warehouse which stores market movement data, and oftentimes reporting errors occurs due to reliance on single external data source </a:t>
              </a:r>
              <a:endParaRPr lang="zh-TW" altLang="zh-TW" sz="1400" kern="100" dirty="0">
                <a:solidFill>
                  <a:srgbClr val="585148"/>
                </a:solidFill>
                <a:latin typeface="Calibri" panose="020F0502020204030204" pitchFamily="34" charset="0"/>
                <a:cs typeface="Times New Roman" panose="02020603050405020304" pitchFamily="18" charset="0"/>
              </a:endParaRPr>
            </a:p>
          </p:txBody>
        </p:sp>
      </p:grpSp>
      <p:grpSp>
        <p:nvGrpSpPr>
          <p:cNvPr id="42" name="Group 41">
            <a:extLst>
              <a:ext uri="{FF2B5EF4-FFF2-40B4-BE49-F238E27FC236}">
                <a16:creationId xmlns:a16="http://schemas.microsoft.com/office/drawing/2014/main" id="{980A4A02-956E-4234-9A03-334419A50E94}"/>
              </a:ext>
            </a:extLst>
          </p:cNvPr>
          <p:cNvGrpSpPr/>
          <p:nvPr/>
        </p:nvGrpSpPr>
        <p:grpSpPr>
          <a:xfrm>
            <a:off x="4135260" y="4453162"/>
            <a:ext cx="3172973" cy="1594224"/>
            <a:chOff x="449439" y="4453162"/>
            <a:chExt cx="3172973" cy="1594224"/>
          </a:xfrm>
        </p:grpSpPr>
        <p:grpSp>
          <p:nvGrpSpPr>
            <p:cNvPr id="43" name="Group 42">
              <a:extLst>
                <a:ext uri="{FF2B5EF4-FFF2-40B4-BE49-F238E27FC236}">
                  <a16:creationId xmlns:a16="http://schemas.microsoft.com/office/drawing/2014/main" id="{4A128792-BE09-46E7-A243-02B9453E9898}"/>
                </a:ext>
              </a:extLst>
            </p:cNvPr>
            <p:cNvGrpSpPr/>
            <p:nvPr/>
          </p:nvGrpSpPr>
          <p:grpSpPr>
            <a:xfrm>
              <a:off x="449439" y="4453162"/>
              <a:ext cx="2368979" cy="584775"/>
              <a:chOff x="309257" y="3719179"/>
              <a:chExt cx="2368979" cy="584775"/>
            </a:xfrm>
          </p:grpSpPr>
          <p:sp>
            <p:nvSpPr>
              <p:cNvPr id="46" name="圆角矩形 5">
                <a:extLst>
                  <a:ext uri="{FF2B5EF4-FFF2-40B4-BE49-F238E27FC236}">
                    <a16:creationId xmlns:a16="http://schemas.microsoft.com/office/drawing/2014/main" id="{0D1414E7-143D-433E-B255-C788C0FC848F}"/>
                  </a:ext>
                </a:extLst>
              </p:cNvPr>
              <p:cNvSpPr>
                <a:spLocks noChangeAspect="1" noChangeArrowheads="1"/>
              </p:cNvSpPr>
              <p:nvPr/>
            </p:nvSpPr>
            <p:spPr bwMode="auto">
              <a:xfrm>
                <a:off x="309257" y="3759567"/>
                <a:ext cx="504000" cy="504000"/>
              </a:xfrm>
              <a:prstGeom prst="roundRect">
                <a:avLst>
                  <a:gd name="adj" fmla="val 13671"/>
                </a:avLst>
              </a:prstGeom>
              <a:solidFill>
                <a:srgbClr val="E8C767"/>
              </a:solidFill>
              <a:ln>
                <a:noFill/>
              </a:ln>
              <a:effectLst>
                <a:outerShdw blurRad="127000" dist="38100" dir="2700000" sx="103000" sy="103000" algn="tl" rotWithShape="0">
                  <a:prstClr val="black">
                    <a:alpha val="40000"/>
                  </a:prstClr>
                </a:outerShdw>
              </a:effectLst>
            </p:spPr>
            <p:txBody>
              <a:bodyPr anchor="ct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微软雅黑"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微软雅黑"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微软雅黑"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9pPr>
              </a:lstStyle>
              <a:p>
                <a:pPr algn="ctr" eaLnBrk="1" hangingPunct="1">
                  <a:lnSpc>
                    <a:spcPct val="100000"/>
                  </a:lnSpc>
                  <a:spcBef>
                    <a:spcPct val="0"/>
                  </a:spcBef>
                  <a:buFont typeface="Arial" panose="020B0604020202020204" pitchFamily="34" charset="0"/>
                  <a:buNone/>
                </a:pPr>
                <a:endParaRPr lang="zh-CN" altLang="en-US" sz="1800" dirty="0">
                  <a:solidFill>
                    <a:srgbClr val="FFFFFF"/>
                  </a:solidFill>
                </a:endParaRPr>
              </a:p>
            </p:txBody>
          </p:sp>
          <p:sp>
            <p:nvSpPr>
              <p:cNvPr id="47" name="文本框 7">
                <a:extLst>
                  <a:ext uri="{FF2B5EF4-FFF2-40B4-BE49-F238E27FC236}">
                    <a16:creationId xmlns:a16="http://schemas.microsoft.com/office/drawing/2014/main" id="{20292C66-CC4B-429E-AB49-4331FA01B6F7}"/>
                  </a:ext>
                </a:extLst>
              </p:cNvPr>
              <p:cNvSpPr txBox="1">
                <a:spLocks noChangeArrowheads="1"/>
              </p:cNvSpPr>
              <p:nvPr/>
            </p:nvSpPr>
            <p:spPr bwMode="auto">
              <a:xfrm>
                <a:off x="876339" y="3719179"/>
                <a:ext cx="180189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微软雅黑"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微软雅黑"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微软雅黑"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9pPr>
              </a:lstStyle>
              <a:p>
                <a:pPr eaLnBrk="1" hangingPunct="1">
                  <a:lnSpc>
                    <a:spcPts val="1920"/>
                  </a:lnSpc>
                  <a:spcBef>
                    <a:spcPct val="0"/>
                  </a:spcBef>
                  <a:buFont typeface="Arial" panose="020B0604020202020204" pitchFamily="34" charset="0"/>
                  <a:buNone/>
                </a:pPr>
                <a:r>
                  <a:rPr lang="en-US" altLang="zh-CN" sz="1600" b="1" dirty="0">
                    <a:solidFill>
                      <a:schemeClr val="accent4">
                        <a:lumMod val="50000"/>
                      </a:schemeClr>
                    </a:solidFill>
                    <a:latin typeface="+mn-lt"/>
                    <a:ea typeface="Microsoft JhengHei" panose="020B0604030504040204" pitchFamily="34" charset="-120"/>
                  </a:rPr>
                  <a:t>Wrong Capturing </a:t>
                </a:r>
              </a:p>
              <a:p>
                <a:pPr eaLnBrk="1" hangingPunct="1">
                  <a:lnSpc>
                    <a:spcPts val="1920"/>
                  </a:lnSpc>
                  <a:spcBef>
                    <a:spcPct val="0"/>
                  </a:spcBef>
                  <a:buFont typeface="Arial" panose="020B0604020202020204" pitchFamily="34" charset="0"/>
                  <a:buNone/>
                </a:pPr>
                <a:r>
                  <a:rPr lang="en-US" altLang="zh-CN" sz="1600" b="1" dirty="0">
                    <a:solidFill>
                      <a:schemeClr val="accent4">
                        <a:lumMod val="50000"/>
                      </a:schemeClr>
                    </a:solidFill>
                    <a:latin typeface="+mn-lt"/>
                    <a:ea typeface="Microsoft JhengHei" panose="020B0604030504040204" pitchFamily="34" charset="-120"/>
                  </a:rPr>
                  <a:t>of Spot Price</a:t>
                </a:r>
                <a:endParaRPr lang="zh-CN" altLang="en-US" sz="1600" b="1" dirty="0">
                  <a:solidFill>
                    <a:schemeClr val="accent4">
                      <a:lumMod val="50000"/>
                    </a:schemeClr>
                  </a:solidFill>
                  <a:latin typeface="+mn-lt"/>
                  <a:ea typeface="Microsoft JhengHei" panose="020B0604030504040204" pitchFamily="34" charset="-120"/>
                </a:endParaRPr>
              </a:p>
            </p:txBody>
          </p:sp>
        </p:grpSp>
        <p:pic>
          <p:nvPicPr>
            <p:cNvPr id="44" name="Picture 43">
              <a:extLst>
                <a:ext uri="{FF2B5EF4-FFF2-40B4-BE49-F238E27FC236}">
                  <a16:creationId xmlns:a16="http://schemas.microsoft.com/office/drawing/2014/main" id="{A0290382-5DB5-400B-A580-DF53912D7F32}"/>
                </a:ext>
              </a:extLst>
            </p:cNvPr>
            <p:cNvPicPr>
              <a:picLocks noChangeAspect="1"/>
            </p:cNvPicPr>
            <p:nvPr/>
          </p:nvPicPr>
          <p:blipFill>
            <a:blip r:embed="rId7">
              <a:lum bright="10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2970" y="4565489"/>
              <a:ext cx="347823" cy="347823"/>
            </a:xfrm>
            <a:prstGeom prst="rect">
              <a:avLst/>
            </a:prstGeom>
            <a:effectLst>
              <a:outerShdw blurRad="127000" dist="38100" dir="2700000" sx="103000" sy="103000" algn="tl" rotWithShape="0">
                <a:prstClr val="black">
                  <a:alpha val="40000"/>
                </a:prstClr>
              </a:outerShdw>
            </a:effectLst>
          </p:spPr>
        </p:pic>
        <p:sp>
          <p:nvSpPr>
            <p:cNvPr id="45" name="Rectangle 44">
              <a:extLst>
                <a:ext uri="{FF2B5EF4-FFF2-40B4-BE49-F238E27FC236}">
                  <a16:creationId xmlns:a16="http://schemas.microsoft.com/office/drawing/2014/main" id="{CF46DEF4-9C42-4B64-841D-477C1C6A0297}"/>
                </a:ext>
              </a:extLst>
            </p:cNvPr>
            <p:cNvSpPr/>
            <p:nvPr/>
          </p:nvSpPr>
          <p:spPr>
            <a:xfrm>
              <a:off x="449439" y="5093279"/>
              <a:ext cx="3172973" cy="954107"/>
            </a:xfrm>
            <a:prstGeom prst="rect">
              <a:avLst/>
            </a:prstGeom>
          </p:spPr>
          <p:txBody>
            <a:bodyPr wrap="square">
              <a:spAutoFit/>
            </a:bodyPr>
            <a:lstStyle/>
            <a:p>
              <a:pPr>
                <a:spcAft>
                  <a:spcPts val="0"/>
                </a:spcAft>
              </a:pPr>
              <a:r>
                <a:rPr lang="en-US" altLang="zh-TW" sz="1400" b="1" dirty="0" err="1">
                  <a:solidFill>
                    <a:schemeClr val="accent4">
                      <a:lumMod val="75000"/>
                    </a:schemeClr>
                  </a:solidFill>
                </a:rPr>
                <a:t>MoneyClip</a:t>
              </a:r>
              <a:r>
                <a:rPr lang="en-US" altLang="zh-TW" sz="1400" dirty="0"/>
                <a:t> </a:t>
              </a:r>
              <a:r>
                <a:rPr lang="en-US" altLang="zh-TW" sz="1400" dirty="0">
                  <a:solidFill>
                    <a:srgbClr val="585148"/>
                  </a:solidFill>
                </a:rPr>
                <a:t>is where price discrepancy can occur due to the inappropriate instructions and inconsistent treatment of how spot price should be taken</a:t>
              </a:r>
              <a:endParaRPr lang="zh-TW" altLang="zh-TW" sz="1400" kern="100" dirty="0">
                <a:solidFill>
                  <a:srgbClr val="585148"/>
                </a:solidFill>
                <a:latin typeface="Calibri" panose="020F0502020204030204" pitchFamily="34" charset="0"/>
                <a:cs typeface="Times New Roman" panose="02020603050405020304" pitchFamily="18" charset="0"/>
              </a:endParaRPr>
            </a:p>
          </p:txBody>
        </p:sp>
      </p:grpSp>
      <p:grpSp>
        <p:nvGrpSpPr>
          <p:cNvPr id="6" name="Group 5">
            <a:extLst>
              <a:ext uri="{FF2B5EF4-FFF2-40B4-BE49-F238E27FC236}">
                <a16:creationId xmlns:a16="http://schemas.microsoft.com/office/drawing/2014/main" id="{54349C28-C2E0-4142-B47B-D143210E5FBE}"/>
              </a:ext>
            </a:extLst>
          </p:cNvPr>
          <p:cNvGrpSpPr/>
          <p:nvPr/>
        </p:nvGrpSpPr>
        <p:grpSpPr>
          <a:xfrm>
            <a:off x="8134375" y="1554132"/>
            <a:ext cx="3568506" cy="4332583"/>
            <a:chOff x="8134375" y="1554132"/>
            <a:chExt cx="3568506" cy="4332583"/>
          </a:xfrm>
        </p:grpSpPr>
        <p:sp>
          <p:nvSpPr>
            <p:cNvPr id="62" name="Rectangle 61">
              <a:extLst>
                <a:ext uri="{FF2B5EF4-FFF2-40B4-BE49-F238E27FC236}">
                  <a16:creationId xmlns:a16="http://schemas.microsoft.com/office/drawing/2014/main" id="{C0B8BEF8-1825-4A02-A2D6-C302A7672D13}"/>
                </a:ext>
              </a:extLst>
            </p:cNvPr>
            <p:cNvSpPr>
              <a:spLocks noChangeAspect="1"/>
            </p:cNvSpPr>
            <p:nvPr/>
          </p:nvSpPr>
          <p:spPr>
            <a:xfrm>
              <a:off x="8134375" y="1635897"/>
              <a:ext cx="900000" cy="900000"/>
            </a:xfrm>
            <a:prstGeom prst="rect">
              <a:avLst/>
            </a:prstGeom>
            <a:blipFill dpi="0" rotWithShape="1">
              <a:blip r:embed="rId9">
                <a:extLst>
                  <a:ext uri="{28A0092B-C50C-407E-A947-70E740481C1C}">
                    <a14:useLocalDpi xmlns:a14="http://schemas.microsoft.com/office/drawing/2010/main" val="0"/>
                  </a:ext>
                </a:extLst>
              </a:blip>
              <a:srcRect/>
              <a:stretch>
                <a:fillRect/>
              </a:stretch>
            </a:blipFill>
            <a:ln>
              <a:noFill/>
            </a:ln>
            <a:effectLst>
              <a:outerShdw blurRad="127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p>
          </p:txBody>
        </p:sp>
        <p:sp>
          <p:nvSpPr>
            <p:cNvPr id="61" name="Rectangle 60">
              <a:extLst>
                <a:ext uri="{FF2B5EF4-FFF2-40B4-BE49-F238E27FC236}">
                  <a16:creationId xmlns:a16="http://schemas.microsoft.com/office/drawing/2014/main" id="{9EF952A0-4296-4476-84AE-F746BC24AFE4}"/>
                </a:ext>
              </a:extLst>
            </p:cNvPr>
            <p:cNvSpPr>
              <a:spLocks noChangeAspect="1"/>
            </p:cNvSpPr>
            <p:nvPr/>
          </p:nvSpPr>
          <p:spPr>
            <a:xfrm>
              <a:off x="8137676" y="3172288"/>
              <a:ext cx="900001" cy="900000"/>
            </a:xfrm>
            <a:prstGeom prst="rect">
              <a:avLst/>
            </a:prstGeom>
            <a:blipFill dpi="0" rotWithShape="1">
              <a:blip r:embed="rId10">
                <a:extLst>
                  <a:ext uri="{28A0092B-C50C-407E-A947-70E740481C1C}">
                    <a14:useLocalDpi xmlns:a14="http://schemas.microsoft.com/office/drawing/2010/main" val="0"/>
                  </a:ext>
                </a:extLst>
              </a:blip>
              <a:srcRect/>
              <a:stretch>
                <a:fillRect l="-14088" r="-9912" b="-16908"/>
              </a:stretch>
            </a:blipFill>
            <a:ln>
              <a:noFill/>
            </a:ln>
            <a:effectLst>
              <a:outerShdw blurRad="127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p>
          </p:txBody>
        </p:sp>
        <p:sp>
          <p:nvSpPr>
            <p:cNvPr id="50" name="文本框 7">
              <a:extLst>
                <a:ext uri="{FF2B5EF4-FFF2-40B4-BE49-F238E27FC236}">
                  <a16:creationId xmlns:a16="http://schemas.microsoft.com/office/drawing/2014/main" id="{85D3EACE-DE05-4A1A-AEBA-44EC44E1B112}"/>
                </a:ext>
              </a:extLst>
            </p:cNvPr>
            <p:cNvSpPr txBox="1">
              <a:spLocks noChangeArrowheads="1"/>
            </p:cNvSpPr>
            <p:nvPr/>
          </p:nvSpPr>
          <p:spPr bwMode="auto">
            <a:xfrm>
              <a:off x="9280121" y="1554132"/>
              <a:ext cx="2301772" cy="1259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微软雅黑"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微软雅黑"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微软雅黑"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9pPr>
            </a:lstStyle>
            <a:p>
              <a:pPr eaLnBrk="1" hangingPunct="1">
                <a:lnSpc>
                  <a:spcPts val="1920"/>
                </a:lnSpc>
                <a:spcBef>
                  <a:spcPct val="0"/>
                </a:spcBef>
                <a:buFont typeface="Arial" panose="020B0604020202020204" pitchFamily="34" charset="0"/>
                <a:buNone/>
              </a:pPr>
              <a:r>
                <a:rPr lang="en-US" altLang="zh-CN" sz="1600" b="1" dirty="0">
                  <a:solidFill>
                    <a:srgbClr val="A43725"/>
                  </a:solidFill>
                  <a:latin typeface="+mn-lt"/>
                  <a:ea typeface="Microsoft JhengHei" panose="020B0604030504040204" pitchFamily="34" charset="-120"/>
                </a:rPr>
                <a:t>Michelle MA</a:t>
              </a:r>
            </a:p>
            <a:p>
              <a:pPr eaLnBrk="1" hangingPunct="1">
                <a:lnSpc>
                  <a:spcPts val="500"/>
                </a:lnSpc>
                <a:spcBef>
                  <a:spcPct val="0"/>
                </a:spcBef>
                <a:buFont typeface="Arial" panose="020B0604020202020204" pitchFamily="34" charset="0"/>
                <a:buNone/>
              </a:pPr>
              <a:r>
                <a:rPr lang="en-US" altLang="zh-CN" sz="1600" b="1" dirty="0">
                  <a:solidFill>
                    <a:schemeClr val="accent4">
                      <a:lumMod val="50000"/>
                    </a:schemeClr>
                  </a:solidFill>
                  <a:latin typeface="+mn-lt"/>
                  <a:ea typeface="Microsoft JhengHei" panose="020B0604030504040204" pitchFamily="34" charset="-120"/>
                </a:rPr>
                <a:t>     </a:t>
              </a:r>
            </a:p>
            <a:p>
              <a:pPr eaLnBrk="1" hangingPunct="1">
                <a:lnSpc>
                  <a:spcPts val="1600"/>
                </a:lnSpc>
                <a:spcBef>
                  <a:spcPct val="0"/>
                </a:spcBef>
                <a:buFont typeface="Arial" panose="020B0604020202020204" pitchFamily="34" charset="0"/>
                <a:buNone/>
              </a:pPr>
              <a:r>
                <a:rPr lang="en-US" altLang="zh-HK" sz="1400" b="1" dirty="0">
                  <a:latin typeface="+mn-lt"/>
                </a:rPr>
                <a:t>Vice President,                                     Equity Sales and Trading</a:t>
              </a:r>
            </a:p>
            <a:p>
              <a:pPr eaLnBrk="1" hangingPunct="1">
                <a:lnSpc>
                  <a:spcPts val="500"/>
                </a:lnSpc>
                <a:spcBef>
                  <a:spcPct val="0"/>
                </a:spcBef>
                <a:buFont typeface="Arial" panose="020B0604020202020204" pitchFamily="34" charset="0"/>
                <a:buNone/>
              </a:pPr>
              <a:endParaRPr lang="en-US" altLang="zh-HK" sz="1600" b="1" dirty="0">
                <a:solidFill>
                  <a:schemeClr val="accent4">
                    <a:lumMod val="50000"/>
                  </a:schemeClr>
                </a:solidFill>
                <a:latin typeface="+mn-lt"/>
                <a:ea typeface="Microsoft JhengHei" panose="020B0604030504040204" pitchFamily="34" charset="-120"/>
              </a:endParaRPr>
            </a:p>
            <a:p>
              <a:pPr marL="285750" indent="-285750" eaLnBrk="1" hangingPunct="1">
                <a:lnSpc>
                  <a:spcPts val="1500"/>
                </a:lnSpc>
                <a:spcBef>
                  <a:spcPct val="0"/>
                </a:spcBef>
                <a:buFontTx/>
                <a:buChar char="-"/>
              </a:pPr>
              <a:r>
                <a:rPr lang="en-US" altLang="zh-HK" sz="1300" dirty="0">
                  <a:solidFill>
                    <a:srgbClr val="585148"/>
                  </a:solidFill>
                  <a:latin typeface="+mn-lt"/>
                </a:rPr>
                <a:t>User Acceptance Testing</a:t>
              </a:r>
            </a:p>
            <a:p>
              <a:pPr marL="285750" indent="-285750" eaLnBrk="1" hangingPunct="1">
                <a:lnSpc>
                  <a:spcPts val="1500"/>
                </a:lnSpc>
                <a:spcBef>
                  <a:spcPct val="0"/>
                </a:spcBef>
                <a:buFontTx/>
                <a:buChar char="-"/>
              </a:pPr>
              <a:r>
                <a:rPr lang="en-US" altLang="zh-HK" sz="1300" dirty="0">
                  <a:solidFill>
                    <a:srgbClr val="585148"/>
                  </a:solidFill>
                  <a:latin typeface="+mn-lt"/>
                </a:rPr>
                <a:t>Regulatory Compliance</a:t>
              </a:r>
              <a:endParaRPr lang="zh-HK" altLang="en-US" sz="1300" dirty="0">
                <a:solidFill>
                  <a:srgbClr val="585148"/>
                </a:solidFill>
                <a:latin typeface="+mn-lt"/>
              </a:endParaRPr>
            </a:p>
          </p:txBody>
        </p:sp>
        <p:sp>
          <p:nvSpPr>
            <p:cNvPr id="54" name="文本框 7">
              <a:extLst>
                <a:ext uri="{FF2B5EF4-FFF2-40B4-BE49-F238E27FC236}">
                  <a16:creationId xmlns:a16="http://schemas.microsoft.com/office/drawing/2014/main" id="{40FF266F-294E-49B6-A8E3-D2DBD27036DC}"/>
                </a:ext>
              </a:extLst>
            </p:cNvPr>
            <p:cNvSpPr txBox="1">
              <a:spLocks noChangeArrowheads="1"/>
            </p:cNvSpPr>
            <p:nvPr/>
          </p:nvSpPr>
          <p:spPr bwMode="auto">
            <a:xfrm>
              <a:off x="9280121" y="3090523"/>
              <a:ext cx="2422760" cy="1259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微软雅黑"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微软雅黑"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微软雅黑"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9pPr>
            </a:lstStyle>
            <a:p>
              <a:pPr eaLnBrk="1" hangingPunct="1">
                <a:lnSpc>
                  <a:spcPts val="1920"/>
                </a:lnSpc>
                <a:spcBef>
                  <a:spcPct val="0"/>
                </a:spcBef>
                <a:buFont typeface="Arial" panose="020B0604020202020204" pitchFamily="34" charset="0"/>
                <a:buNone/>
              </a:pPr>
              <a:r>
                <a:rPr lang="en-US" altLang="zh-CN" sz="1600" b="1" dirty="0">
                  <a:solidFill>
                    <a:srgbClr val="A43725"/>
                  </a:solidFill>
                  <a:latin typeface="+mn-lt"/>
                  <a:ea typeface="Microsoft JhengHei" panose="020B0604030504040204" pitchFamily="34" charset="-120"/>
                </a:rPr>
                <a:t>Charles WONG</a:t>
              </a:r>
            </a:p>
            <a:p>
              <a:pPr eaLnBrk="1" hangingPunct="1">
                <a:lnSpc>
                  <a:spcPts val="500"/>
                </a:lnSpc>
                <a:spcBef>
                  <a:spcPct val="0"/>
                </a:spcBef>
                <a:buFont typeface="Arial" panose="020B0604020202020204" pitchFamily="34" charset="0"/>
                <a:buNone/>
              </a:pPr>
              <a:r>
                <a:rPr lang="en-US" altLang="zh-CN" sz="1600" b="1" dirty="0">
                  <a:solidFill>
                    <a:schemeClr val="accent4">
                      <a:lumMod val="50000"/>
                    </a:schemeClr>
                  </a:solidFill>
                  <a:latin typeface="+mn-lt"/>
                  <a:ea typeface="Microsoft JhengHei" panose="020B0604030504040204" pitchFamily="34" charset="-120"/>
                </a:rPr>
                <a:t>     </a:t>
              </a:r>
            </a:p>
            <a:p>
              <a:pPr eaLnBrk="1" hangingPunct="1">
                <a:lnSpc>
                  <a:spcPts val="1600"/>
                </a:lnSpc>
                <a:spcBef>
                  <a:spcPct val="0"/>
                </a:spcBef>
                <a:buFont typeface="Arial" panose="020B0604020202020204" pitchFamily="34" charset="0"/>
                <a:buNone/>
              </a:pPr>
              <a:r>
                <a:rPr lang="en-US" altLang="zh-HK" sz="1400" b="1" dirty="0">
                  <a:latin typeface="+mn-lt"/>
                </a:rPr>
                <a:t>Senior Manager,                                     Technology and Operations</a:t>
              </a:r>
            </a:p>
            <a:p>
              <a:pPr eaLnBrk="1" hangingPunct="1">
                <a:lnSpc>
                  <a:spcPts val="500"/>
                </a:lnSpc>
                <a:spcBef>
                  <a:spcPct val="0"/>
                </a:spcBef>
                <a:buFont typeface="Arial" panose="020B0604020202020204" pitchFamily="34" charset="0"/>
                <a:buNone/>
              </a:pPr>
              <a:endParaRPr lang="en-US" altLang="zh-HK" sz="1600" b="1" dirty="0">
                <a:solidFill>
                  <a:schemeClr val="accent4">
                    <a:lumMod val="50000"/>
                  </a:schemeClr>
                </a:solidFill>
                <a:latin typeface="+mn-lt"/>
                <a:ea typeface="Microsoft JhengHei" panose="020B0604030504040204" pitchFamily="34" charset="-120"/>
              </a:endParaRPr>
            </a:p>
            <a:p>
              <a:pPr marL="285750" indent="-285750" eaLnBrk="1" hangingPunct="1">
                <a:lnSpc>
                  <a:spcPts val="1500"/>
                </a:lnSpc>
                <a:spcBef>
                  <a:spcPct val="0"/>
                </a:spcBef>
                <a:buFontTx/>
                <a:buChar char="-"/>
              </a:pPr>
              <a:r>
                <a:rPr lang="en-US" altLang="zh-HK" sz="1300" dirty="0">
                  <a:solidFill>
                    <a:srgbClr val="585148"/>
                  </a:solidFill>
                  <a:latin typeface="+mn-lt"/>
                </a:rPr>
                <a:t>System Surveillance</a:t>
              </a:r>
            </a:p>
            <a:p>
              <a:pPr marL="285750" indent="-285750" eaLnBrk="1" hangingPunct="1">
                <a:lnSpc>
                  <a:spcPts val="1500"/>
                </a:lnSpc>
                <a:spcBef>
                  <a:spcPct val="0"/>
                </a:spcBef>
                <a:buFontTx/>
                <a:buChar char="-"/>
              </a:pPr>
              <a:r>
                <a:rPr lang="en-US" altLang="zh-HK" sz="1300" dirty="0">
                  <a:solidFill>
                    <a:srgbClr val="585148"/>
                  </a:solidFill>
                  <a:latin typeface="+mn-lt"/>
                </a:rPr>
                <a:t>Data Integrity Management</a:t>
              </a:r>
              <a:endParaRPr lang="zh-HK" altLang="en-US" sz="1300" dirty="0">
                <a:solidFill>
                  <a:srgbClr val="585148"/>
                </a:solidFill>
                <a:latin typeface="+mn-lt"/>
              </a:endParaRPr>
            </a:p>
          </p:txBody>
        </p:sp>
        <p:sp>
          <p:nvSpPr>
            <p:cNvPr id="56" name="Rectangle 34">
              <a:extLst>
                <a:ext uri="{FF2B5EF4-FFF2-40B4-BE49-F238E27FC236}">
                  <a16:creationId xmlns:a16="http://schemas.microsoft.com/office/drawing/2014/main" id="{3EBA0F34-631D-4560-8A1F-383D883FDD19}"/>
                </a:ext>
              </a:extLst>
            </p:cNvPr>
            <p:cNvSpPr>
              <a:spLocks noChangeAspect="1"/>
            </p:cNvSpPr>
            <p:nvPr/>
          </p:nvSpPr>
          <p:spPr>
            <a:xfrm>
              <a:off x="8137677" y="4709161"/>
              <a:ext cx="900000" cy="900000"/>
            </a:xfrm>
            <a:prstGeom prst="rect">
              <a:avLst/>
            </a:prstGeom>
            <a:blipFill dpi="0" rotWithShape="1">
              <a:blip r:embed="rId11">
                <a:extLst>
                  <a:ext uri="{28A0092B-C50C-407E-A947-70E740481C1C}">
                    <a14:useLocalDpi xmlns:a14="http://schemas.microsoft.com/office/drawing/2010/main" val="0"/>
                  </a:ext>
                </a:extLst>
              </a:blip>
              <a:srcRect/>
              <a:stretch>
                <a:fillRect/>
              </a:stretch>
            </a:blipFill>
            <a:ln>
              <a:noFill/>
            </a:ln>
            <a:effectLst>
              <a:outerShdw blurRad="1270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p>
          </p:txBody>
        </p:sp>
        <p:sp>
          <p:nvSpPr>
            <p:cNvPr id="57" name="文本框 7">
              <a:extLst>
                <a:ext uri="{FF2B5EF4-FFF2-40B4-BE49-F238E27FC236}">
                  <a16:creationId xmlns:a16="http://schemas.microsoft.com/office/drawing/2014/main" id="{07AEF805-471E-410A-AA14-8CF5A24CCE27}"/>
                </a:ext>
              </a:extLst>
            </p:cNvPr>
            <p:cNvSpPr txBox="1">
              <a:spLocks noChangeArrowheads="1"/>
            </p:cNvSpPr>
            <p:nvPr/>
          </p:nvSpPr>
          <p:spPr bwMode="auto">
            <a:xfrm>
              <a:off x="9280121" y="4627396"/>
              <a:ext cx="2301772" cy="1259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微软雅黑"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微软雅黑"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微软雅黑"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9pPr>
            </a:lstStyle>
            <a:p>
              <a:pPr eaLnBrk="1" hangingPunct="1">
                <a:lnSpc>
                  <a:spcPts val="1920"/>
                </a:lnSpc>
                <a:spcBef>
                  <a:spcPct val="0"/>
                </a:spcBef>
                <a:buFont typeface="Arial" panose="020B0604020202020204" pitchFamily="34" charset="0"/>
                <a:buNone/>
              </a:pPr>
              <a:r>
                <a:rPr lang="en-US" altLang="zh-CN" sz="1600" b="1" dirty="0">
                  <a:solidFill>
                    <a:srgbClr val="A43725"/>
                  </a:solidFill>
                  <a:latin typeface="+mn-lt"/>
                  <a:ea typeface="Microsoft JhengHei" panose="020B0604030504040204" pitchFamily="34" charset="-120"/>
                </a:rPr>
                <a:t>Ken CHEUNG</a:t>
              </a:r>
            </a:p>
            <a:p>
              <a:pPr eaLnBrk="1" hangingPunct="1">
                <a:lnSpc>
                  <a:spcPts val="500"/>
                </a:lnSpc>
                <a:spcBef>
                  <a:spcPct val="0"/>
                </a:spcBef>
                <a:buFont typeface="Arial" panose="020B0604020202020204" pitchFamily="34" charset="0"/>
                <a:buNone/>
              </a:pPr>
              <a:r>
                <a:rPr lang="en-US" altLang="zh-CN" sz="1600" b="1" dirty="0">
                  <a:solidFill>
                    <a:schemeClr val="accent4">
                      <a:lumMod val="50000"/>
                    </a:schemeClr>
                  </a:solidFill>
                  <a:latin typeface="+mn-lt"/>
                  <a:ea typeface="Microsoft JhengHei" panose="020B0604030504040204" pitchFamily="34" charset="-120"/>
                </a:rPr>
                <a:t>     </a:t>
              </a:r>
            </a:p>
            <a:p>
              <a:pPr>
                <a:lnSpc>
                  <a:spcPts val="1600"/>
                </a:lnSpc>
                <a:spcBef>
                  <a:spcPct val="0"/>
                </a:spcBef>
                <a:buNone/>
              </a:pPr>
              <a:r>
                <a:rPr lang="en-US" altLang="zh-HK" sz="1400" b="1" dirty="0">
                  <a:latin typeface="+mn-lt"/>
                </a:rPr>
                <a:t>Senior Manager,                                     IT Infrastructure</a:t>
              </a:r>
            </a:p>
            <a:p>
              <a:pPr eaLnBrk="1" hangingPunct="1">
                <a:lnSpc>
                  <a:spcPts val="500"/>
                </a:lnSpc>
                <a:spcBef>
                  <a:spcPct val="0"/>
                </a:spcBef>
                <a:buFont typeface="Arial" panose="020B0604020202020204" pitchFamily="34" charset="0"/>
                <a:buNone/>
              </a:pPr>
              <a:endParaRPr lang="en-US" altLang="zh-HK" sz="1600" b="1" dirty="0">
                <a:solidFill>
                  <a:schemeClr val="accent4">
                    <a:lumMod val="50000"/>
                  </a:schemeClr>
                </a:solidFill>
                <a:latin typeface="+mn-lt"/>
                <a:ea typeface="Microsoft JhengHei" panose="020B0604030504040204" pitchFamily="34" charset="-120"/>
              </a:endParaRPr>
            </a:p>
            <a:p>
              <a:pPr marL="285750" indent="-285750">
                <a:lnSpc>
                  <a:spcPts val="1500"/>
                </a:lnSpc>
                <a:spcBef>
                  <a:spcPct val="0"/>
                </a:spcBef>
                <a:buFontTx/>
                <a:buChar char="-"/>
              </a:pPr>
              <a:r>
                <a:rPr lang="en-US" altLang="zh-HK" sz="1300" dirty="0">
                  <a:solidFill>
                    <a:srgbClr val="585148"/>
                  </a:solidFill>
                </a:rPr>
                <a:t>System Automation</a:t>
              </a:r>
              <a:endParaRPr lang="zh-HK" altLang="en-US" sz="1300" dirty="0">
                <a:solidFill>
                  <a:srgbClr val="585148"/>
                </a:solidFill>
              </a:endParaRPr>
            </a:p>
            <a:p>
              <a:pPr marL="285750" indent="-285750" eaLnBrk="1" hangingPunct="1">
                <a:lnSpc>
                  <a:spcPts val="1500"/>
                </a:lnSpc>
                <a:spcBef>
                  <a:spcPct val="0"/>
                </a:spcBef>
                <a:buFontTx/>
                <a:buChar char="-"/>
              </a:pPr>
              <a:r>
                <a:rPr lang="en-US" altLang="zh-HK" sz="1300" dirty="0">
                  <a:solidFill>
                    <a:srgbClr val="585148"/>
                  </a:solidFill>
                  <a:latin typeface="+mn-lt"/>
                </a:rPr>
                <a:t>Algorithm Development</a:t>
              </a:r>
            </a:p>
          </p:txBody>
        </p:sp>
      </p:grpSp>
    </p:spTree>
    <p:extLst>
      <p:ext uri="{BB962C8B-B14F-4D97-AF65-F5344CB8AC3E}">
        <p14:creationId xmlns:p14="http://schemas.microsoft.com/office/powerpoint/2010/main" val="151574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A18BB7E-7295-423D-9C2A-351DD522B6FC}"/>
              </a:ext>
            </a:extLst>
          </p:cNvPr>
          <p:cNvSpPr/>
          <p:nvPr/>
        </p:nvSpPr>
        <p:spPr>
          <a:xfrm>
            <a:off x="280125" y="914729"/>
            <a:ext cx="11645639" cy="350185"/>
          </a:xfrm>
          <a:prstGeom prst="rect">
            <a:avLst/>
          </a:prstGeom>
          <a:solidFill>
            <a:srgbClr val="E8C76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rgbClr val="585148"/>
                </a:solidFill>
              </a:rPr>
              <a:t>Intrinsically Motivated, Technically Driven.</a:t>
            </a:r>
            <a:endParaRPr lang="zh-TW" altLang="zh-TW" b="1" dirty="0">
              <a:solidFill>
                <a:srgbClr val="585148"/>
              </a:solidFill>
            </a:endParaRPr>
          </a:p>
        </p:txBody>
      </p:sp>
      <p:sp>
        <p:nvSpPr>
          <p:cNvPr id="22" name="Rectangle 21">
            <a:extLst>
              <a:ext uri="{FF2B5EF4-FFF2-40B4-BE49-F238E27FC236}">
                <a16:creationId xmlns:a16="http://schemas.microsoft.com/office/drawing/2014/main" id="{CA6758C8-D47E-4602-B5F0-A825C170CC64}"/>
              </a:ext>
            </a:extLst>
          </p:cNvPr>
          <p:cNvSpPr/>
          <p:nvPr/>
        </p:nvSpPr>
        <p:spPr>
          <a:xfrm rot="5400000">
            <a:off x="7729185" y="1966727"/>
            <a:ext cx="4896482" cy="3496680"/>
          </a:xfrm>
          <a:prstGeom prst="rect">
            <a:avLst/>
          </a:prstGeom>
          <a:solidFill>
            <a:srgbClr val="F9F9F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rgbClr val="F0F0F0"/>
              </a:solidFill>
              <a:latin typeface="+mj-lt"/>
            </a:endParaRPr>
          </a:p>
        </p:txBody>
      </p:sp>
      <p:graphicFrame>
        <p:nvGraphicFramePr>
          <p:cNvPr id="2" name="Table 1">
            <a:extLst>
              <a:ext uri="{FF2B5EF4-FFF2-40B4-BE49-F238E27FC236}">
                <a16:creationId xmlns:a16="http://schemas.microsoft.com/office/drawing/2014/main" id="{731CC9B8-D9D2-4AC4-971B-06C56C1911B3}"/>
              </a:ext>
            </a:extLst>
          </p:cNvPr>
          <p:cNvGraphicFramePr>
            <a:graphicFrameLocks noGrp="1"/>
          </p:cNvGraphicFramePr>
          <p:nvPr>
            <p:extLst>
              <p:ext uri="{D42A27DB-BD31-4B8C-83A1-F6EECF244321}">
                <p14:modId xmlns:p14="http://schemas.microsoft.com/office/powerpoint/2010/main" val="3651904443"/>
              </p:ext>
            </p:extLst>
          </p:nvPr>
        </p:nvGraphicFramePr>
        <p:xfrm>
          <a:off x="130969" y="6482291"/>
          <a:ext cx="11930063" cy="370840"/>
        </p:xfrm>
        <a:graphic>
          <a:graphicData uri="http://schemas.openxmlformats.org/drawingml/2006/table">
            <a:tbl>
              <a:tblPr firstRow="1" bandRow="1">
                <a:tableStyleId>{5C22544A-7EE6-4342-B048-85BDC9FD1C3A}</a:tableStyleId>
              </a:tblPr>
              <a:tblGrid>
                <a:gridCol w="10994928">
                  <a:extLst>
                    <a:ext uri="{9D8B030D-6E8A-4147-A177-3AD203B41FA5}">
                      <a16:colId xmlns:a16="http://schemas.microsoft.com/office/drawing/2014/main" val="1547589924"/>
                    </a:ext>
                  </a:extLst>
                </a:gridCol>
                <a:gridCol w="935135">
                  <a:extLst>
                    <a:ext uri="{9D8B030D-6E8A-4147-A177-3AD203B41FA5}">
                      <a16:colId xmlns:a16="http://schemas.microsoft.com/office/drawing/2014/main" val="3562895224"/>
                    </a:ext>
                  </a:extLst>
                </a:gridCol>
              </a:tblGrid>
              <a:tr h="370840">
                <a:tc>
                  <a:txBody>
                    <a:bodyPr/>
                    <a:lstStyle/>
                    <a:p>
                      <a:pPr algn="l"/>
                      <a:r>
                        <a:rPr lang="en-US" altLang="zh-TW" sz="1600" dirty="0">
                          <a:solidFill>
                            <a:schemeClr val="bg1">
                              <a:lumMod val="85000"/>
                            </a:schemeClr>
                          </a:solidFill>
                          <a:latin typeface="+mn-lt"/>
                        </a:rPr>
                        <a:t>Situation Analysis</a:t>
                      </a:r>
                      <a:r>
                        <a:rPr lang="zh-TW" altLang="en-US" sz="1600" dirty="0">
                          <a:solidFill>
                            <a:schemeClr val="bg1">
                              <a:lumMod val="85000"/>
                            </a:schemeClr>
                          </a:solidFill>
                          <a:latin typeface="+mn-lt"/>
                        </a:rPr>
                        <a:t> </a:t>
                      </a:r>
                      <a:r>
                        <a:rPr lang="en-US" altLang="zh-TW" sz="1600" dirty="0">
                          <a:solidFill>
                            <a:schemeClr val="bg1">
                              <a:lumMod val="85000"/>
                            </a:schemeClr>
                          </a:solidFill>
                          <a:latin typeface="+mn-lt"/>
                        </a:rPr>
                        <a:t>|</a:t>
                      </a:r>
                      <a:r>
                        <a:rPr lang="zh-TW" altLang="en-US" sz="1600" dirty="0">
                          <a:solidFill>
                            <a:schemeClr val="bg1">
                              <a:lumMod val="85000"/>
                            </a:schemeClr>
                          </a:solidFill>
                          <a:latin typeface="+mn-lt"/>
                        </a:rPr>
                        <a:t> </a:t>
                      </a:r>
                      <a:r>
                        <a:rPr lang="en-US" altLang="zh-TW" sz="1600" dirty="0">
                          <a:solidFill>
                            <a:schemeClr val="bg1">
                              <a:lumMod val="85000"/>
                            </a:schemeClr>
                          </a:solidFill>
                          <a:latin typeface="+mn-lt"/>
                        </a:rPr>
                        <a:t>Technological Synergy |</a:t>
                      </a:r>
                      <a:r>
                        <a:rPr lang="zh-TW" altLang="en-US" sz="1600" dirty="0">
                          <a:solidFill>
                            <a:schemeClr val="bg1">
                              <a:lumMod val="85000"/>
                            </a:schemeClr>
                          </a:solidFill>
                          <a:latin typeface="+mn-lt"/>
                        </a:rPr>
                        <a:t> </a:t>
                      </a:r>
                      <a:r>
                        <a:rPr lang="en-US" altLang="zh-TW" sz="1600" dirty="0">
                          <a:solidFill>
                            <a:schemeClr val="bg1">
                              <a:lumMod val="85000"/>
                            </a:schemeClr>
                          </a:solidFill>
                          <a:latin typeface="+mn-lt"/>
                        </a:rPr>
                        <a:t>Operational Synergy |</a:t>
                      </a:r>
                      <a:r>
                        <a:rPr lang="zh-TW" altLang="en-US" sz="1600" dirty="0">
                          <a:solidFill>
                            <a:schemeClr val="bg1">
                              <a:lumMod val="85000"/>
                            </a:schemeClr>
                          </a:solidFill>
                          <a:latin typeface="+mn-lt"/>
                        </a:rPr>
                        <a:t> </a:t>
                      </a:r>
                      <a:r>
                        <a:rPr lang="en-US" altLang="zh-TW" sz="1600" dirty="0">
                          <a:solidFill>
                            <a:srgbClr val="A8402F"/>
                          </a:solidFill>
                          <a:latin typeface="+mn-lt"/>
                        </a:rPr>
                        <a:t>Implementation and Benefits</a:t>
                      </a:r>
                      <a:endParaRPr lang="zh-TW" altLang="en-US" sz="1600" dirty="0">
                        <a:solidFill>
                          <a:srgbClr val="A8402F"/>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altLang="zh-TW" sz="1600" dirty="0">
                          <a:solidFill>
                            <a:srgbClr val="A43725"/>
                          </a:solidFill>
                          <a:latin typeface="+mn-lt"/>
                        </a:rPr>
                        <a:t>Page 20</a:t>
                      </a:r>
                      <a:endParaRPr lang="zh-TW" altLang="en-US" sz="1600" dirty="0">
                        <a:solidFill>
                          <a:srgbClr val="A43725"/>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7840695"/>
                  </a:ext>
                </a:extLst>
              </a:tr>
            </a:tbl>
          </a:graphicData>
        </a:graphic>
      </p:graphicFrame>
      <p:cxnSp>
        <p:nvCxnSpPr>
          <p:cNvPr id="3" name="Straight Connector 2">
            <a:extLst>
              <a:ext uri="{FF2B5EF4-FFF2-40B4-BE49-F238E27FC236}">
                <a16:creationId xmlns:a16="http://schemas.microsoft.com/office/drawing/2014/main" id="{CE25E008-8E04-4A4E-A50B-BB062A1C51B9}"/>
              </a:ext>
            </a:extLst>
          </p:cNvPr>
          <p:cNvCxnSpPr>
            <a:cxnSpLocks/>
          </p:cNvCxnSpPr>
          <p:nvPr/>
        </p:nvCxnSpPr>
        <p:spPr>
          <a:xfrm>
            <a:off x="0" y="6463241"/>
            <a:ext cx="12204000" cy="0"/>
          </a:xfrm>
          <a:prstGeom prst="line">
            <a:avLst/>
          </a:prstGeom>
          <a:ln w="9525">
            <a:solidFill>
              <a:srgbClr val="990000"/>
            </a:solidFill>
          </a:ln>
          <a:effectLst/>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D83169C-8C10-4350-A15E-3B5CB4912A0E}"/>
              </a:ext>
            </a:extLst>
          </p:cNvPr>
          <p:cNvGrpSpPr/>
          <p:nvPr/>
        </p:nvGrpSpPr>
        <p:grpSpPr>
          <a:xfrm>
            <a:off x="9874849" y="87287"/>
            <a:ext cx="2230065" cy="576000"/>
            <a:chOff x="9552360" y="268262"/>
            <a:chExt cx="2230065" cy="576000"/>
          </a:xfrm>
        </p:grpSpPr>
        <p:pic>
          <p:nvPicPr>
            <p:cNvPr id="5" name="Graphic 4">
              <a:extLst>
                <a:ext uri="{FF2B5EF4-FFF2-40B4-BE49-F238E27FC236}">
                  <a16:creationId xmlns:a16="http://schemas.microsoft.com/office/drawing/2014/main" id="{4921D831-C599-45EC-9453-C53FE15E8146}"/>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2802" r="12644" b="9600"/>
            <a:stretch/>
          </p:blipFill>
          <p:spPr>
            <a:xfrm rot="-180000">
              <a:off x="9552360" y="268262"/>
              <a:ext cx="504637" cy="576000"/>
            </a:xfrm>
            <a:prstGeom prst="rect">
              <a:avLst/>
            </a:prstGeom>
          </p:spPr>
        </p:pic>
        <p:sp>
          <p:nvSpPr>
            <p:cNvPr id="7" name="TextBox 6">
              <a:extLst>
                <a:ext uri="{FF2B5EF4-FFF2-40B4-BE49-F238E27FC236}">
                  <a16:creationId xmlns:a16="http://schemas.microsoft.com/office/drawing/2014/main" id="{607B1CFA-65AC-4312-863E-6543406F315E}"/>
                </a:ext>
              </a:extLst>
            </p:cNvPr>
            <p:cNvSpPr txBox="1"/>
            <p:nvPr/>
          </p:nvSpPr>
          <p:spPr>
            <a:xfrm>
              <a:off x="10071723" y="349795"/>
              <a:ext cx="1710702" cy="412934"/>
            </a:xfrm>
            <a:prstGeom prst="rect">
              <a:avLst/>
            </a:prstGeom>
            <a:noFill/>
          </p:spPr>
          <p:txBody>
            <a:bodyPr wrap="square" rtlCol="0" anchor="b">
              <a:spAutoFit/>
            </a:bodyPr>
            <a:lstStyle/>
            <a:p>
              <a:pPr>
                <a:lnSpc>
                  <a:spcPts val="2500"/>
                </a:lnSpc>
              </a:pPr>
              <a:r>
                <a:rPr lang="en-US" altLang="zh-TW" sz="2400" b="1" dirty="0">
                  <a:solidFill>
                    <a:srgbClr val="A43725"/>
                  </a:solidFill>
                  <a:cs typeface="Arial" panose="020B0604020202020204" pitchFamily="34" charset="0"/>
                </a:rPr>
                <a:t>ELITE BANK</a:t>
              </a:r>
              <a:endParaRPr lang="zh-TW" altLang="en-US" sz="2400" b="1" dirty="0">
                <a:solidFill>
                  <a:srgbClr val="A43725"/>
                </a:solidFill>
                <a:cs typeface="Arial" panose="020B0604020202020204" pitchFamily="34" charset="0"/>
              </a:endParaRPr>
            </a:p>
          </p:txBody>
        </p:sp>
      </p:grpSp>
      <p:cxnSp>
        <p:nvCxnSpPr>
          <p:cNvPr id="9" name="Straight Connector 8">
            <a:extLst>
              <a:ext uri="{FF2B5EF4-FFF2-40B4-BE49-F238E27FC236}">
                <a16:creationId xmlns:a16="http://schemas.microsoft.com/office/drawing/2014/main" id="{D132EE42-51B7-4259-A415-A888CB573514}"/>
              </a:ext>
            </a:extLst>
          </p:cNvPr>
          <p:cNvCxnSpPr>
            <a:cxnSpLocks/>
          </p:cNvCxnSpPr>
          <p:nvPr/>
        </p:nvCxnSpPr>
        <p:spPr>
          <a:xfrm>
            <a:off x="-12000" y="748241"/>
            <a:ext cx="12204000" cy="0"/>
          </a:xfrm>
          <a:prstGeom prst="line">
            <a:avLst/>
          </a:prstGeom>
          <a:ln w="9525">
            <a:solidFill>
              <a:srgbClr val="990000"/>
            </a:solidFill>
          </a:ln>
          <a:effectLst/>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C227BE5-D5BD-4A69-961D-A7732FD93500}"/>
              </a:ext>
            </a:extLst>
          </p:cNvPr>
          <p:cNvSpPr/>
          <p:nvPr/>
        </p:nvSpPr>
        <p:spPr>
          <a:xfrm>
            <a:off x="130969" y="84524"/>
            <a:ext cx="149158" cy="580473"/>
          </a:xfrm>
          <a:prstGeom prst="rect">
            <a:avLst/>
          </a:prstGeom>
          <a:solidFill>
            <a:srgbClr val="E7E7E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rgbClr val="E71D1C"/>
              </a:solidFill>
              <a:latin typeface="+mj-lt"/>
            </a:endParaRPr>
          </a:p>
        </p:txBody>
      </p:sp>
      <p:sp>
        <p:nvSpPr>
          <p:cNvPr id="12" name="Title 1">
            <a:extLst>
              <a:ext uri="{FF2B5EF4-FFF2-40B4-BE49-F238E27FC236}">
                <a16:creationId xmlns:a16="http://schemas.microsoft.com/office/drawing/2014/main" id="{2A463884-BEA3-4A2D-B7CA-84B46E5E4281}"/>
              </a:ext>
            </a:extLst>
          </p:cNvPr>
          <p:cNvSpPr txBox="1">
            <a:spLocks/>
          </p:cNvSpPr>
          <p:nvPr/>
        </p:nvSpPr>
        <p:spPr>
          <a:xfrm>
            <a:off x="280127" y="52497"/>
            <a:ext cx="10080625" cy="644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2400" b="1" dirty="0">
                <a:solidFill>
                  <a:srgbClr val="585148"/>
                </a:solidFill>
                <a:latin typeface="+mn-lt"/>
              </a:rPr>
              <a:t>Taking Pride in Leading the Elites</a:t>
            </a:r>
            <a:endParaRPr lang="en-US" sz="2400" b="1" dirty="0">
              <a:solidFill>
                <a:srgbClr val="585148"/>
              </a:solidFill>
              <a:latin typeface="+mn-lt"/>
              <a:cs typeface="Arial" panose="020B0604020202020204" pitchFamily="34" charset="0"/>
            </a:endParaRPr>
          </a:p>
        </p:txBody>
      </p:sp>
      <p:sp>
        <p:nvSpPr>
          <p:cNvPr id="4" name="Rectangle 3">
            <a:extLst>
              <a:ext uri="{FF2B5EF4-FFF2-40B4-BE49-F238E27FC236}">
                <a16:creationId xmlns:a16="http://schemas.microsoft.com/office/drawing/2014/main" id="{C604DDE0-E1B3-4271-ACA4-E2E8BCC15B86}"/>
              </a:ext>
            </a:extLst>
          </p:cNvPr>
          <p:cNvSpPr/>
          <p:nvPr/>
        </p:nvSpPr>
        <p:spPr>
          <a:xfrm>
            <a:off x="280125" y="6196972"/>
            <a:ext cx="11645640" cy="246221"/>
          </a:xfrm>
          <a:prstGeom prst="rect">
            <a:avLst/>
          </a:prstGeom>
        </p:spPr>
        <p:txBody>
          <a:bodyPr wrap="square" anchor="ctr">
            <a:spAutoFit/>
          </a:bodyPr>
          <a:lstStyle/>
          <a:p>
            <a:r>
              <a:rPr lang="en-US" altLang="zh-TW" sz="1000" b="1" dirty="0">
                <a:solidFill>
                  <a:srgbClr val="585148"/>
                </a:solidFill>
              </a:rPr>
              <a:t>Source: </a:t>
            </a:r>
            <a:r>
              <a:rPr lang="en-US" altLang="zh-TW" sz="1000" dirty="0">
                <a:solidFill>
                  <a:srgbClr val="585148"/>
                </a:solidFill>
              </a:rPr>
              <a:t>Fidelity, BCG Analysis, HSBC, BBVA, World Economic Forum, Elite Bank Analysis</a:t>
            </a:r>
            <a:endParaRPr lang="en-US" altLang="zh-TW" sz="1000" b="1" dirty="0">
              <a:solidFill>
                <a:srgbClr val="585148"/>
              </a:solidFill>
              <a:cs typeface="Arial" panose="020B0604020202020204" pitchFamily="34" charset="0"/>
            </a:endParaRPr>
          </a:p>
        </p:txBody>
      </p:sp>
      <p:pic>
        <p:nvPicPr>
          <p:cNvPr id="15" name="Picture 14" descr="A screenshot of a cell phone&#10;&#10;Description generated with high confidence">
            <a:extLst>
              <a:ext uri="{FF2B5EF4-FFF2-40B4-BE49-F238E27FC236}">
                <a16:creationId xmlns:a16="http://schemas.microsoft.com/office/drawing/2014/main" id="{16FD6F0B-5139-417A-9B13-57EEAEDF56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125" y="1446640"/>
            <a:ext cx="7868835" cy="2079835"/>
          </a:xfrm>
          <a:prstGeom prst="rect">
            <a:avLst/>
          </a:prstGeom>
        </p:spPr>
      </p:pic>
      <p:pic>
        <p:nvPicPr>
          <p:cNvPr id="20" name="Picture 19" descr="A lion sitting in a field&#10;&#10;Description generated with very high confidence">
            <a:extLst>
              <a:ext uri="{FF2B5EF4-FFF2-40B4-BE49-F238E27FC236}">
                <a16:creationId xmlns:a16="http://schemas.microsoft.com/office/drawing/2014/main" id="{D7081F74-053B-4BFD-82A1-5EDBD88C0FD9}"/>
              </a:ext>
            </a:extLst>
          </p:cNvPr>
          <p:cNvPicPr>
            <a:picLocks noChangeAspect="1"/>
          </p:cNvPicPr>
          <p:nvPr/>
        </p:nvPicPr>
        <p:blipFill rotWithShape="1">
          <a:blip r:embed="rId5">
            <a:extLst>
              <a:ext uri="{28A0092B-C50C-407E-A947-70E740481C1C}">
                <a14:useLocalDpi xmlns:a14="http://schemas.microsoft.com/office/drawing/2010/main" val="0"/>
              </a:ext>
            </a:extLst>
          </a:blip>
          <a:srcRect t="51965" r="32432" b="14812"/>
          <a:stretch/>
        </p:blipFill>
        <p:spPr>
          <a:xfrm>
            <a:off x="280126" y="3745243"/>
            <a:ext cx="7868834" cy="2418065"/>
          </a:xfrm>
          <a:prstGeom prst="rect">
            <a:avLst/>
          </a:prstGeom>
        </p:spPr>
      </p:pic>
      <p:sp>
        <p:nvSpPr>
          <p:cNvPr id="21" name="Rectangle 20">
            <a:extLst>
              <a:ext uri="{FF2B5EF4-FFF2-40B4-BE49-F238E27FC236}">
                <a16:creationId xmlns:a16="http://schemas.microsoft.com/office/drawing/2014/main" id="{338D6E38-A491-4698-A978-E1FC70701AFB}"/>
              </a:ext>
            </a:extLst>
          </p:cNvPr>
          <p:cNvSpPr/>
          <p:nvPr/>
        </p:nvSpPr>
        <p:spPr>
          <a:xfrm>
            <a:off x="8609890" y="1605515"/>
            <a:ext cx="3135072" cy="4219104"/>
          </a:xfrm>
          <a:prstGeom prst="rect">
            <a:avLst/>
          </a:prstGeom>
        </p:spPr>
        <p:txBody>
          <a:bodyPr wrap="square">
            <a:spAutoFit/>
          </a:bodyPr>
          <a:lstStyle/>
          <a:p>
            <a:pPr algn="ctr">
              <a:spcAft>
                <a:spcPts val="0"/>
              </a:spcAft>
            </a:pPr>
            <a:r>
              <a:rPr lang="en-US" altLang="zh-TW" b="1" dirty="0">
                <a:solidFill>
                  <a:schemeClr val="accent4">
                    <a:lumMod val="50000"/>
                  </a:schemeClr>
                </a:solidFill>
              </a:rPr>
              <a:t>“Game-changing innovation </a:t>
            </a:r>
          </a:p>
          <a:p>
            <a:pPr algn="ctr">
              <a:spcAft>
                <a:spcPts val="0"/>
              </a:spcAft>
            </a:pPr>
            <a:r>
              <a:rPr lang="en-US" altLang="zh-TW" b="1" dirty="0">
                <a:solidFill>
                  <a:schemeClr val="accent4">
                    <a:lumMod val="50000"/>
                  </a:schemeClr>
                </a:solidFill>
              </a:rPr>
              <a:t>in investment banking is </a:t>
            </a:r>
          </a:p>
          <a:p>
            <a:pPr algn="ctr">
              <a:spcAft>
                <a:spcPts val="0"/>
              </a:spcAft>
            </a:pPr>
            <a:r>
              <a:rPr lang="en-US" altLang="zh-TW" b="1" dirty="0">
                <a:solidFill>
                  <a:schemeClr val="accent4">
                    <a:lumMod val="50000"/>
                  </a:schemeClr>
                </a:solidFill>
              </a:rPr>
              <a:t>no longer optional, </a:t>
            </a:r>
          </a:p>
          <a:p>
            <a:pPr algn="ctr">
              <a:spcAft>
                <a:spcPts val="0"/>
              </a:spcAft>
            </a:pPr>
            <a:r>
              <a:rPr lang="en-US" altLang="zh-TW" b="1" dirty="0">
                <a:solidFill>
                  <a:schemeClr val="accent4">
                    <a:lumMod val="50000"/>
                  </a:schemeClr>
                </a:solidFill>
              </a:rPr>
              <a:t>but imperative.”</a:t>
            </a:r>
            <a:endParaRPr lang="en-US" altLang="zh-TW" sz="1600" kern="100" dirty="0">
              <a:solidFill>
                <a:schemeClr val="accent4">
                  <a:lumMod val="50000"/>
                </a:schemeClr>
              </a:solidFill>
              <a:cs typeface="Times New Roman" panose="02020603050405020304" pitchFamily="18" charset="0"/>
            </a:endParaRPr>
          </a:p>
          <a:p>
            <a:pPr algn="just">
              <a:spcAft>
                <a:spcPts val="0"/>
              </a:spcAft>
            </a:pPr>
            <a:endParaRPr lang="en-US" altLang="zh-TW" sz="1600" kern="100" dirty="0">
              <a:latin typeface="Calibri" panose="020F0502020204030204" pitchFamily="34" charset="0"/>
              <a:cs typeface="Times New Roman" panose="02020603050405020304" pitchFamily="18" charset="0"/>
            </a:endParaRPr>
          </a:p>
          <a:p>
            <a:pPr algn="just">
              <a:lnSpc>
                <a:spcPts val="500"/>
              </a:lnSpc>
              <a:spcAft>
                <a:spcPts val="0"/>
              </a:spcAft>
            </a:pPr>
            <a:endParaRPr lang="en-US" altLang="zh-TW" sz="1600" kern="100" dirty="0">
              <a:latin typeface="Calibri" panose="020F0502020204030204" pitchFamily="34" charset="0"/>
              <a:cs typeface="Times New Roman" panose="02020603050405020304" pitchFamily="18" charset="0"/>
            </a:endParaRPr>
          </a:p>
          <a:p>
            <a:pPr algn="just">
              <a:spcAft>
                <a:spcPts val="0"/>
              </a:spcAft>
            </a:pPr>
            <a:r>
              <a:rPr lang="en-US" altLang="zh-TW" sz="1600" kern="100" dirty="0">
                <a:latin typeface="Calibri" panose="020F0502020204030204" pitchFamily="34" charset="0"/>
                <a:cs typeface="Times New Roman" panose="02020603050405020304" pitchFamily="18" charset="0"/>
              </a:rPr>
              <a:t>Elite Bank holds the firm belief that smarter solution could be made simple, and the intrinsic motivation to alleviate the bank’s operation should be complemented with technological tools. Understanding, regulating and maximizing the benefit of FinTech is set to be a critical means of not only success, but also the survival in the future investment banking landscape.</a:t>
            </a:r>
            <a:endParaRPr lang="zh-TW" altLang="zh-TW" sz="1600"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870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31CC9B8-D9D2-4AC4-971B-06C56C1911B3}"/>
              </a:ext>
            </a:extLst>
          </p:cNvPr>
          <p:cNvGraphicFramePr>
            <a:graphicFrameLocks noGrp="1"/>
          </p:cNvGraphicFramePr>
          <p:nvPr>
            <p:extLst>
              <p:ext uri="{D42A27DB-BD31-4B8C-83A1-F6EECF244321}">
                <p14:modId xmlns:p14="http://schemas.microsoft.com/office/powerpoint/2010/main" val="3915607503"/>
              </p:ext>
            </p:extLst>
          </p:nvPr>
        </p:nvGraphicFramePr>
        <p:xfrm>
          <a:off x="130969" y="6482291"/>
          <a:ext cx="11930063" cy="370840"/>
        </p:xfrm>
        <a:graphic>
          <a:graphicData uri="http://schemas.openxmlformats.org/drawingml/2006/table">
            <a:tbl>
              <a:tblPr firstRow="1" bandRow="1">
                <a:tableStyleId>{5C22544A-7EE6-4342-B048-85BDC9FD1C3A}</a:tableStyleId>
              </a:tblPr>
              <a:tblGrid>
                <a:gridCol w="10994928">
                  <a:extLst>
                    <a:ext uri="{9D8B030D-6E8A-4147-A177-3AD203B41FA5}">
                      <a16:colId xmlns:a16="http://schemas.microsoft.com/office/drawing/2014/main" val="1547589924"/>
                    </a:ext>
                  </a:extLst>
                </a:gridCol>
                <a:gridCol w="935135">
                  <a:extLst>
                    <a:ext uri="{9D8B030D-6E8A-4147-A177-3AD203B41FA5}">
                      <a16:colId xmlns:a16="http://schemas.microsoft.com/office/drawing/2014/main" val="3562895224"/>
                    </a:ext>
                  </a:extLst>
                </a:gridCol>
              </a:tblGrid>
              <a:tr h="370840">
                <a:tc>
                  <a:txBody>
                    <a:bodyPr/>
                    <a:lstStyle/>
                    <a:p>
                      <a:pPr algn="l"/>
                      <a:r>
                        <a:rPr lang="en-US" altLang="zh-TW" sz="1600" dirty="0">
                          <a:solidFill>
                            <a:schemeClr val="bg1">
                              <a:lumMod val="85000"/>
                            </a:schemeClr>
                          </a:solidFill>
                          <a:latin typeface="+mn-lt"/>
                        </a:rPr>
                        <a:t>Situation Analysis</a:t>
                      </a:r>
                      <a:r>
                        <a:rPr lang="zh-TW" altLang="en-US" sz="1600" dirty="0">
                          <a:solidFill>
                            <a:schemeClr val="bg1">
                              <a:lumMod val="85000"/>
                            </a:schemeClr>
                          </a:solidFill>
                          <a:latin typeface="+mn-lt"/>
                        </a:rPr>
                        <a:t> </a:t>
                      </a:r>
                      <a:r>
                        <a:rPr lang="en-US" altLang="zh-TW" sz="1600" dirty="0">
                          <a:solidFill>
                            <a:schemeClr val="bg1">
                              <a:lumMod val="85000"/>
                            </a:schemeClr>
                          </a:solidFill>
                          <a:latin typeface="+mn-lt"/>
                        </a:rPr>
                        <a:t>|</a:t>
                      </a:r>
                      <a:r>
                        <a:rPr lang="zh-TW" altLang="en-US" sz="1600" dirty="0">
                          <a:solidFill>
                            <a:schemeClr val="bg1">
                              <a:lumMod val="85000"/>
                            </a:schemeClr>
                          </a:solidFill>
                          <a:latin typeface="+mn-lt"/>
                        </a:rPr>
                        <a:t> </a:t>
                      </a:r>
                      <a:r>
                        <a:rPr lang="en-US" altLang="zh-TW" sz="1600" dirty="0">
                          <a:solidFill>
                            <a:schemeClr val="bg1">
                              <a:lumMod val="85000"/>
                            </a:schemeClr>
                          </a:solidFill>
                          <a:latin typeface="+mn-lt"/>
                        </a:rPr>
                        <a:t>Technological Synergy |</a:t>
                      </a:r>
                      <a:r>
                        <a:rPr lang="zh-TW" altLang="en-US" sz="1600" dirty="0">
                          <a:solidFill>
                            <a:schemeClr val="bg1">
                              <a:lumMod val="85000"/>
                            </a:schemeClr>
                          </a:solidFill>
                          <a:latin typeface="+mn-lt"/>
                        </a:rPr>
                        <a:t> </a:t>
                      </a:r>
                      <a:r>
                        <a:rPr lang="en-US" altLang="zh-TW" sz="1600" dirty="0">
                          <a:solidFill>
                            <a:schemeClr val="bg1">
                              <a:lumMod val="85000"/>
                            </a:schemeClr>
                          </a:solidFill>
                          <a:latin typeface="+mn-lt"/>
                        </a:rPr>
                        <a:t>Operational Synergy |</a:t>
                      </a:r>
                      <a:r>
                        <a:rPr lang="zh-TW" altLang="en-US" sz="1600" dirty="0">
                          <a:solidFill>
                            <a:schemeClr val="bg1">
                              <a:lumMod val="85000"/>
                            </a:schemeClr>
                          </a:solidFill>
                          <a:latin typeface="+mn-lt"/>
                        </a:rPr>
                        <a:t> </a:t>
                      </a:r>
                      <a:r>
                        <a:rPr lang="en-US" altLang="zh-TW" sz="1600" dirty="0">
                          <a:solidFill>
                            <a:schemeClr val="bg1">
                              <a:lumMod val="85000"/>
                            </a:schemeClr>
                          </a:solidFill>
                          <a:latin typeface="+mn-lt"/>
                        </a:rPr>
                        <a:t>Implementation and Benefits</a:t>
                      </a:r>
                      <a:endParaRPr lang="zh-TW" altLang="en-US" sz="1600" dirty="0">
                        <a:solidFill>
                          <a:schemeClr val="bg1">
                            <a:lumMod val="85000"/>
                          </a:schemeClr>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altLang="zh-TW" sz="1600" dirty="0">
                          <a:solidFill>
                            <a:srgbClr val="A43725"/>
                          </a:solidFill>
                          <a:latin typeface="+mn-lt"/>
                        </a:rPr>
                        <a:t>Page 21</a:t>
                      </a:r>
                      <a:endParaRPr lang="zh-TW" altLang="en-US" sz="1600" dirty="0">
                        <a:solidFill>
                          <a:srgbClr val="A43725"/>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7840695"/>
                  </a:ext>
                </a:extLst>
              </a:tr>
            </a:tbl>
          </a:graphicData>
        </a:graphic>
      </p:graphicFrame>
      <p:cxnSp>
        <p:nvCxnSpPr>
          <p:cNvPr id="3" name="Straight Connector 2">
            <a:extLst>
              <a:ext uri="{FF2B5EF4-FFF2-40B4-BE49-F238E27FC236}">
                <a16:creationId xmlns:a16="http://schemas.microsoft.com/office/drawing/2014/main" id="{CE25E008-8E04-4A4E-A50B-BB062A1C51B9}"/>
              </a:ext>
            </a:extLst>
          </p:cNvPr>
          <p:cNvCxnSpPr>
            <a:cxnSpLocks/>
          </p:cNvCxnSpPr>
          <p:nvPr/>
        </p:nvCxnSpPr>
        <p:spPr>
          <a:xfrm>
            <a:off x="0" y="6463241"/>
            <a:ext cx="12204000" cy="0"/>
          </a:xfrm>
          <a:prstGeom prst="line">
            <a:avLst/>
          </a:prstGeom>
          <a:ln w="9525">
            <a:solidFill>
              <a:srgbClr val="990000"/>
            </a:solidFill>
          </a:ln>
          <a:effectLst/>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D83169C-8C10-4350-A15E-3B5CB4912A0E}"/>
              </a:ext>
            </a:extLst>
          </p:cNvPr>
          <p:cNvGrpSpPr/>
          <p:nvPr/>
        </p:nvGrpSpPr>
        <p:grpSpPr>
          <a:xfrm>
            <a:off x="9874849" y="87287"/>
            <a:ext cx="2230065" cy="576000"/>
            <a:chOff x="9552360" y="268262"/>
            <a:chExt cx="2230065" cy="576000"/>
          </a:xfrm>
        </p:grpSpPr>
        <p:pic>
          <p:nvPicPr>
            <p:cNvPr id="5" name="Graphic 4">
              <a:extLst>
                <a:ext uri="{FF2B5EF4-FFF2-40B4-BE49-F238E27FC236}">
                  <a16:creationId xmlns:a16="http://schemas.microsoft.com/office/drawing/2014/main" id="{4921D831-C599-45EC-9453-C53FE15E8146}"/>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2802" r="12644" b="9600"/>
            <a:stretch/>
          </p:blipFill>
          <p:spPr>
            <a:xfrm rot="-180000">
              <a:off x="9552360" y="268262"/>
              <a:ext cx="504637" cy="576000"/>
            </a:xfrm>
            <a:prstGeom prst="rect">
              <a:avLst/>
            </a:prstGeom>
          </p:spPr>
        </p:pic>
        <p:sp>
          <p:nvSpPr>
            <p:cNvPr id="7" name="TextBox 6">
              <a:extLst>
                <a:ext uri="{FF2B5EF4-FFF2-40B4-BE49-F238E27FC236}">
                  <a16:creationId xmlns:a16="http://schemas.microsoft.com/office/drawing/2014/main" id="{607B1CFA-65AC-4312-863E-6543406F315E}"/>
                </a:ext>
              </a:extLst>
            </p:cNvPr>
            <p:cNvSpPr txBox="1"/>
            <p:nvPr/>
          </p:nvSpPr>
          <p:spPr>
            <a:xfrm>
              <a:off x="10071723" y="349795"/>
              <a:ext cx="1710702" cy="412934"/>
            </a:xfrm>
            <a:prstGeom prst="rect">
              <a:avLst/>
            </a:prstGeom>
            <a:noFill/>
          </p:spPr>
          <p:txBody>
            <a:bodyPr wrap="square" rtlCol="0" anchor="b">
              <a:spAutoFit/>
            </a:bodyPr>
            <a:lstStyle/>
            <a:p>
              <a:pPr>
                <a:lnSpc>
                  <a:spcPts val="2500"/>
                </a:lnSpc>
              </a:pPr>
              <a:r>
                <a:rPr lang="en-US" altLang="zh-TW" sz="2400" b="1" dirty="0">
                  <a:solidFill>
                    <a:srgbClr val="A43725"/>
                  </a:solidFill>
                  <a:cs typeface="Arial" panose="020B0604020202020204" pitchFamily="34" charset="0"/>
                </a:rPr>
                <a:t>ELITE BANK</a:t>
              </a:r>
              <a:endParaRPr lang="zh-TW" altLang="en-US" sz="2400" b="1" dirty="0">
                <a:solidFill>
                  <a:srgbClr val="A43725"/>
                </a:solidFill>
                <a:cs typeface="Arial" panose="020B0604020202020204" pitchFamily="34" charset="0"/>
              </a:endParaRPr>
            </a:p>
          </p:txBody>
        </p:sp>
      </p:grpSp>
      <p:cxnSp>
        <p:nvCxnSpPr>
          <p:cNvPr id="9" name="Straight Connector 8">
            <a:extLst>
              <a:ext uri="{FF2B5EF4-FFF2-40B4-BE49-F238E27FC236}">
                <a16:creationId xmlns:a16="http://schemas.microsoft.com/office/drawing/2014/main" id="{D132EE42-51B7-4259-A415-A888CB573514}"/>
              </a:ext>
            </a:extLst>
          </p:cNvPr>
          <p:cNvCxnSpPr>
            <a:cxnSpLocks/>
          </p:cNvCxnSpPr>
          <p:nvPr/>
        </p:nvCxnSpPr>
        <p:spPr>
          <a:xfrm>
            <a:off x="-12000" y="748241"/>
            <a:ext cx="12204000" cy="0"/>
          </a:xfrm>
          <a:prstGeom prst="line">
            <a:avLst/>
          </a:prstGeom>
          <a:ln w="9525">
            <a:solidFill>
              <a:srgbClr val="990000"/>
            </a:solidFill>
          </a:ln>
          <a:effectLst/>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C227BE5-D5BD-4A69-961D-A7732FD93500}"/>
              </a:ext>
            </a:extLst>
          </p:cNvPr>
          <p:cNvSpPr/>
          <p:nvPr/>
        </p:nvSpPr>
        <p:spPr>
          <a:xfrm>
            <a:off x="130969" y="84524"/>
            <a:ext cx="149158" cy="580473"/>
          </a:xfrm>
          <a:prstGeom prst="rect">
            <a:avLst/>
          </a:prstGeom>
          <a:solidFill>
            <a:srgbClr val="E7E7E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rgbClr val="E71D1C"/>
              </a:solidFill>
              <a:latin typeface="+mj-lt"/>
            </a:endParaRPr>
          </a:p>
        </p:txBody>
      </p:sp>
      <p:sp>
        <p:nvSpPr>
          <p:cNvPr id="12" name="Title 1">
            <a:extLst>
              <a:ext uri="{FF2B5EF4-FFF2-40B4-BE49-F238E27FC236}">
                <a16:creationId xmlns:a16="http://schemas.microsoft.com/office/drawing/2014/main" id="{2A463884-BEA3-4A2D-B7CA-84B46E5E4281}"/>
              </a:ext>
            </a:extLst>
          </p:cNvPr>
          <p:cNvSpPr txBox="1">
            <a:spLocks/>
          </p:cNvSpPr>
          <p:nvPr/>
        </p:nvSpPr>
        <p:spPr>
          <a:xfrm>
            <a:off x="280127" y="52497"/>
            <a:ext cx="10080625" cy="644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2400" b="1" dirty="0">
                <a:solidFill>
                  <a:srgbClr val="585148"/>
                </a:solidFill>
                <a:latin typeface="+mn-lt"/>
              </a:rPr>
              <a:t>Navigation Slide</a:t>
            </a:r>
            <a:endParaRPr lang="en-US" altLang="zh-TW" sz="2400" b="1" dirty="0">
              <a:solidFill>
                <a:srgbClr val="585148"/>
              </a:solidFill>
              <a:latin typeface="+mn-lt"/>
              <a:cs typeface="Arial" panose="020B0604020202020204" pitchFamily="34" charset="0"/>
            </a:endParaRPr>
          </a:p>
        </p:txBody>
      </p:sp>
      <p:pic>
        <p:nvPicPr>
          <p:cNvPr id="17" name="Picture 16" descr="A view of a city&#10;&#10;Description generated with very high confidence">
            <a:extLst>
              <a:ext uri="{FF2B5EF4-FFF2-40B4-BE49-F238E27FC236}">
                <a16:creationId xmlns:a16="http://schemas.microsoft.com/office/drawing/2014/main" id="{29BE0418-6EDA-48A4-987D-A6337976606F}"/>
              </a:ext>
            </a:extLst>
          </p:cNvPr>
          <p:cNvPicPr>
            <a:picLocks noChangeAspect="1"/>
          </p:cNvPicPr>
          <p:nvPr/>
        </p:nvPicPr>
        <p:blipFill rotWithShape="1">
          <a:blip r:embed="rId4">
            <a:extLst>
              <a:ext uri="{28A0092B-C50C-407E-A947-70E740481C1C}">
                <a14:useLocalDpi xmlns:a14="http://schemas.microsoft.com/office/drawing/2010/main" val="0"/>
              </a:ext>
            </a:extLst>
          </a:blip>
          <a:srcRect t="3485" b="12823"/>
          <a:stretch/>
        </p:blipFill>
        <p:spPr>
          <a:xfrm>
            <a:off x="0" y="748242"/>
            <a:ext cx="12204000" cy="5734050"/>
          </a:xfrm>
          <a:prstGeom prst="rect">
            <a:avLst/>
          </a:prstGeom>
        </p:spPr>
      </p:pic>
      <p:grpSp>
        <p:nvGrpSpPr>
          <p:cNvPr id="18" name="Group 17">
            <a:extLst>
              <a:ext uri="{FF2B5EF4-FFF2-40B4-BE49-F238E27FC236}">
                <a16:creationId xmlns:a16="http://schemas.microsoft.com/office/drawing/2014/main" id="{12DB1746-7D8E-42CC-AB77-89FC22644B6A}"/>
              </a:ext>
            </a:extLst>
          </p:cNvPr>
          <p:cNvGrpSpPr/>
          <p:nvPr/>
        </p:nvGrpSpPr>
        <p:grpSpPr>
          <a:xfrm>
            <a:off x="972616" y="1365250"/>
            <a:ext cx="10246768" cy="4727152"/>
            <a:chOff x="470808" y="1365250"/>
            <a:chExt cx="10246768" cy="4727152"/>
          </a:xfrm>
        </p:grpSpPr>
        <p:sp>
          <p:nvSpPr>
            <p:cNvPr id="24" name="Rectangle 23">
              <a:extLst>
                <a:ext uri="{FF2B5EF4-FFF2-40B4-BE49-F238E27FC236}">
                  <a16:creationId xmlns:a16="http://schemas.microsoft.com/office/drawing/2014/main" id="{6C23CA8A-7AD6-4E89-BE18-AF9C1CB11377}"/>
                </a:ext>
              </a:extLst>
            </p:cNvPr>
            <p:cNvSpPr/>
            <p:nvPr/>
          </p:nvSpPr>
          <p:spPr>
            <a:xfrm>
              <a:off x="470808" y="1365250"/>
              <a:ext cx="1394284" cy="4727152"/>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ts val="1000"/>
                </a:lnSpc>
              </a:pPr>
              <a:endParaRPr lang="en-US" sz="1050" b="1" dirty="0">
                <a:solidFill>
                  <a:schemeClr val="bg1"/>
                </a:solidFill>
                <a:ea typeface="Goudy Old Style" charset="0"/>
                <a:cs typeface="Goudy Old Style" charset="0"/>
              </a:endParaRPr>
            </a:p>
            <a:p>
              <a:pPr algn="ctr"/>
              <a:r>
                <a:rPr lang="en-US" sz="1400" b="1" dirty="0">
                  <a:solidFill>
                    <a:schemeClr val="accent4"/>
                  </a:solidFill>
                  <a:ea typeface="Goudy Old Style" charset="0"/>
                  <a:cs typeface="Goudy Old Style" charset="0"/>
                </a:rPr>
                <a:t>Situation Analysis</a:t>
              </a:r>
            </a:p>
            <a:p>
              <a:pPr>
                <a:lnSpc>
                  <a:spcPts val="1000"/>
                </a:lnSpc>
              </a:pPr>
              <a:endParaRPr lang="en-US" sz="1050" b="1" dirty="0">
                <a:solidFill>
                  <a:schemeClr val="bg1"/>
                </a:solidFill>
                <a:ea typeface="Goudy Old Style" charset="0"/>
                <a:cs typeface="Goudy Old Style" charset="0"/>
              </a:endParaRPr>
            </a:p>
            <a:p>
              <a:r>
                <a:rPr lang="en-US" sz="1100" b="1" dirty="0">
                  <a:solidFill>
                    <a:schemeClr val="bg1"/>
                  </a:solidFill>
                  <a:ea typeface="Goudy Old Style" charset="0"/>
                  <a:cs typeface="Goudy Old Style" charset="0"/>
                </a:rPr>
                <a:t>02 – </a:t>
              </a:r>
              <a:r>
                <a:rPr lang="en-US" altLang="zh-TW" sz="1100" b="1" dirty="0">
                  <a:solidFill>
                    <a:schemeClr val="bg1"/>
                  </a:solidFill>
                </a:rPr>
                <a:t>A Glimpse of Price Discrepancy in Securities Trading </a:t>
              </a:r>
              <a:endParaRPr lang="en-US" altLang="zh-TW" sz="1100" b="1" dirty="0">
                <a:solidFill>
                  <a:schemeClr val="bg1"/>
                </a:solidFill>
                <a:cs typeface="Arial" panose="020B0604020202020204" pitchFamily="34" charset="0"/>
              </a:endParaRPr>
            </a:p>
            <a:p>
              <a:endParaRPr lang="en-US" sz="1100" b="1" dirty="0">
                <a:solidFill>
                  <a:schemeClr val="bg1"/>
                </a:solidFill>
                <a:ea typeface="Goudy Old Style" charset="0"/>
                <a:cs typeface="Goudy Old Style" charset="0"/>
              </a:endParaRPr>
            </a:p>
            <a:p>
              <a:r>
                <a:rPr lang="en-US" altLang="zh-TW" sz="1100" b="1" dirty="0">
                  <a:solidFill>
                    <a:schemeClr val="bg1"/>
                  </a:solidFill>
                  <a:ea typeface="Goudy Old Style" charset="0"/>
                  <a:cs typeface="Goudy Old Style" charset="0"/>
                </a:rPr>
                <a:t>03 – </a:t>
              </a:r>
              <a:r>
                <a:rPr lang="en-US" altLang="zh-TW" sz="1100" b="1" dirty="0">
                  <a:solidFill>
                    <a:schemeClr val="bg1"/>
                  </a:solidFill>
                </a:rPr>
                <a:t>Elite Bank for the Winning Edge: Synergy Overview </a:t>
              </a:r>
              <a:endParaRPr lang="en-US" altLang="zh-TW" sz="1100" b="1" dirty="0">
                <a:solidFill>
                  <a:schemeClr val="bg1"/>
                </a:solidFill>
                <a:cs typeface="Arial" panose="020B0604020202020204" pitchFamily="34" charset="0"/>
              </a:endParaRPr>
            </a:p>
            <a:p>
              <a:endParaRPr lang="en-US" altLang="zh-TW" sz="1100" b="1" dirty="0">
                <a:solidFill>
                  <a:schemeClr val="bg1"/>
                </a:solidFill>
                <a:cs typeface="Arial" panose="020B0604020202020204" pitchFamily="34" charset="0"/>
              </a:endParaRPr>
            </a:p>
            <a:p>
              <a:endParaRPr lang="en-US" sz="1100" b="1" dirty="0">
                <a:solidFill>
                  <a:schemeClr val="bg1"/>
                </a:solidFill>
                <a:ea typeface="Goudy Old Style" charset="0"/>
                <a:cs typeface="Goudy Old Style" charset="0"/>
              </a:endParaRPr>
            </a:p>
            <a:p>
              <a:endParaRPr lang="en-US" sz="1050" b="1" dirty="0">
                <a:solidFill>
                  <a:schemeClr val="bg1"/>
                </a:solidFill>
                <a:ea typeface="Goudy Old Style" charset="0"/>
                <a:cs typeface="Goudy Old Style" charset="0"/>
              </a:endParaRPr>
            </a:p>
            <a:p>
              <a:endParaRPr lang="en-US" sz="1050" b="1" dirty="0">
                <a:solidFill>
                  <a:schemeClr val="bg1"/>
                </a:solidFill>
                <a:ea typeface="Goudy Old Style" charset="0"/>
                <a:cs typeface="Goudy Old Style" charset="0"/>
              </a:endParaRPr>
            </a:p>
            <a:p>
              <a:endParaRPr lang="en-US" sz="1050" b="1" dirty="0">
                <a:solidFill>
                  <a:schemeClr val="bg1"/>
                </a:solidFill>
                <a:ea typeface="Goudy Old Style" charset="0"/>
                <a:cs typeface="Goudy Old Style" charset="0"/>
              </a:endParaRPr>
            </a:p>
          </p:txBody>
        </p:sp>
        <p:sp>
          <p:nvSpPr>
            <p:cNvPr id="25" name="Rectangle 24">
              <a:extLst>
                <a:ext uri="{FF2B5EF4-FFF2-40B4-BE49-F238E27FC236}">
                  <a16:creationId xmlns:a16="http://schemas.microsoft.com/office/drawing/2014/main" id="{16440331-A484-4ED7-A7FA-EB4DEE70896F}"/>
                </a:ext>
              </a:extLst>
            </p:cNvPr>
            <p:cNvSpPr/>
            <p:nvPr/>
          </p:nvSpPr>
          <p:spPr>
            <a:xfrm>
              <a:off x="2335900" y="1365250"/>
              <a:ext cx="1394284" cy="4727152"/>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ts val="1000"/>
                </a:lnSpc>
              </a:pPr>
              <a:endParaRPr lang="en-US" sz="1050" b="1" dirty="0">
                <a:solidFill>
                  <a:schemeClr val="bg1"/>
                </a:solidFill>
                <a:ea typeface="Goudy Old Style" charset="0"/>
                <a:cs typeface="Goudy Old Style" charset="0"/>
              </a:endParaRPr>
            </a:p>
            <a:p>
              <a:pPr algn="ctr"/>
              <a:r>
                <a:rPr lang="en-US" sz="1400" b="1" dirty="0">
                  <a:solidFill>
                    <a:schemeClr val="accent4"/>
                  </a:solidFill>
                  <a:ea typeface="Goudy Old Style" charset="0"/>
                  <a:cs typeface="Goudy Old Style" charset="0"/>
                </a:rPr>
                <a:t>Technological Synergy</a:t>
              </a:r>
            </a:p>
            <a:p>
              <a:pPr>
                <a:lnSpc>
                  <a:spcPts val="1000"/>
                </a:lnSpc>
              </a:pPr>
              <a:endParaRPr lang="en-US" sz="1050" b="1" dirty="0">
                <a:solidFill>
                  <a:schemeClr val="bg1"/>
                </a:solidFill>
                <a:ea typeface="Goudy Old Style" charset="0"/>
                <a:cs typeface="Goudy Old Style" charset="0"/>
              </a:endParaRPr>
            </a:p>
            <a:p>
              <a:r>
                <a:rPr lang="en-US" sz="1100" b="1" dirty="0">
                  <a:solidFill>
                    <a:schemeClr val="bg1"/>
                  </a:solidFill>
                  <a:ea typeface="Goudy Old Style" charset="0"/>
                  <a:cs typeface="Goudy Old Style" charset="0"/>
                </a:rPr>
                <a:t>04 – </a:t>
              </a:r>
              <a:r>
                <a:rPr lang="en-US" altLang="zh-TW" sz="1100" b="1" dirty="0">
                  <a:solidFill>
                    <a:schemeClr val="bg1"/>
                  </a:solidFill>
                </a:rPr>
                <a:t>Multisource Reference Checking and Alert System</a:t>
              </a:r>
              <a:endParaRPr lang="zh-TW" altLang="zh-TW" sz="1100" b="1" kern="100" dirty="0">
                <a:solidFill>
                  <a:schemeClr val="bg1"/>
                </a:solidFill>
              </a:endParaRPr>
            </a:p>
            <a:p>
              <a:endParaRPr lang="en-US" altLang="zh-TW" sz="1100" b="1" dirty="0">
                <a:solidFill>
                  <a:schemeClr val="bg1"/>
                </a:solidFill>
                <a:cs typeface="Arial" panose="020B0604020202020204" pitchFamily="34" charset="0"/>
              </a:endParaRPr>
            </a:p>
            <a:p>
              <a:pPr>
                <a:lnSpc>
                  <a:spcPct val="100000"/>
                </a:lnSpc>
                <a:spcAft>
                  <a:spcPts val="0"/>
                </a:spcAft>
              </a:pPr>
              <a:r>
                <a:rPr lang="en-US" altLang="zh-TW" sz="1100" b="1" dirty="0">
                  <a:solidFill>
                    <a:schemeClr val="bg1"/>
                  </a:solidFill>
                  <a:ea typeface="Goudy Old Style" charset="0"/>
                  <a:cs typeface="Goudy Old Style" charset="0"/>
                </a:rPr>
                <a:t>05 – </a:t>
              </a:r>
              <a:r>
                <a:rPr lang="en-US" altLang="zh-TW" sz="1100" b="1" dirty="0">
                  <a:solidFill>
                    <a:schemeClr val="bg1"/>
                  </a:solidFill>
                </a:rPr>
                <a:t>EM Algorithm for Estimation of Missing Entries and Trends </a:t>
              </a:r>
              <a:endParaRPr lang="zh-TW" altLang="zh-TW" sz="1100" b="1" kern="100" dirty="0">
                <a:solidFill>
                  <a:schemeClr val="bg1"/>
                </a:solidFill>
              </a:endParaRPr>
            </a:p>
            <a:p>
              <a:endParaRPr lang="en-US" altLang="zh-TW" sz="1100" b="1" dirty="0">
                <a:solidFill>
                  <a:schemeClr val="bg1"/>
                </a:solidFill>
                <a:cs typeface="Arial" panose="020B0604020202020204" pitchFamily="34" charset="0"/>
              </a:endParaRPr>
            </a:p>
            <a:p>
              <a:r>
                <a:rPr lang="en-US" altLang="zh-TW" sz="1100" b="1" dirty="0">
                  <a:solidFill>
                    <a:schemeClr val="bg1"/>
                  </a:solidFill>
                  <a:ea typeface="Goudy Old Style" charset="0"/>
                  <a:cs typeface="Goudy Old Style" charset="0"/>
                </a:rPr>
                <a:t>06 – </a:t>
              </a:r>
              <a:r>
                <a:rPr lang="en-US" altLang="zh-TW" sz="1100" b="1" dirty="0">
                  <a:solidFill>
                    <a:schemeClr val="bg1"/>
                  </a:solidFill>
                </a:rPr>
                <a:t>[Prototype Demonstration 1.1]: EM Algorithm</a:t>
              </a:r>
            </a:p>
            <a:p>
              <a:endParaRPr lang="en-US" altLang="zh-TW" sz="1100" b="1" kern="100" dirty="0">
                <a:solidFill>
                  <a:schemeClr val="bg1"/>
                </a:solidFill>
              </a:endParaRPr>
            </a:p>
            <a:p>
              <a:pPr>
                <a:lnSpc>
                  <a:spcPct val="100000"/>
                </a:lnSpc>
                <a:spcAft>
                  <a:spcPts val="0"/>
                </a:spcAft>
              </a:pPr>
              <a:r>
                <a:rPr lang="en-US" altLang="zh-TW" sz="1100" b="1" dirty="0">
                  <a:solidFill>
                    <a:schemeClr val="bg1"/>
                  </a:solidFill>
                  <a:ea typeface="Goudy Old Style" charset="0"/>
                  <a:cs typeface="Goudy Old Style" charset="0"/>
                </a:rPr>
                <a:t>07 – </a:t>
              </a:r>
              <a:r>
                <a:rPr lang="en-US" altLang="zh-TW" sz="1100" b="1" dirty="0">
                  <a:solidFill>
                    <a:schemeClr val="bg1"/>
                  </a:solidFill>
                </a:rPr>
                <a:t>System Linkage with Exchange</a:t>
              </a:r>
            </a:p>
            <a:p>
              <a:pPr>
                <a:lnSpc>
                  <a:spcPct val="100000"/>
                </a:lnSpc>
                <a:spcAft>
                  <a:spcPts val="0"/>
                </a:spcAft>
              </a:pPr>
              <a:endParaRPr lang="en-US" altLang="zh-TW" sz="1100" b="1" kern="100" dirty="0">
                <a:solidFill>
                  <a:schemeClr val="bg1"/>
                </a:solidFill>
              </a:endParaRPr>
            </a:p>
            <a:p>
              <a:pPr>
                <a:lnSpc>
                  <a:spcPct val="100000"/>
                </a:lnSpc>
                <a:spcAft>
                  <a:spcPts val="0"/>
                </a:spcAft>
              </a:pPr>
              <a:r>
                <a:rPr lang="en-US" altLang="zh-TW" sz="1100" b="1" dirty="0">
                  <a:solidFill>
                    <a:schemeClr val="bg1"/>
                  </a:solidFill>
                  <a:ea typeface="Goudy Old Style" charset="0"/>
                  <a:cs typeface="Goudy Old Style" charset="0"/>
                </a:rPr>
                <a:t>08 – </a:t>
              </a:r>
              <a:r>
                <a:rPr lang="en-US" altLang="zh-TW" sz="1100" b="1" dirty="0">
                  <a:solidFill>
                    <a:schemeClr val="bg1"/>
                  </a:solidFill>
                </a:rPr>
                <a:t>Scenario Analysis</a:t>
              </a:r>
              <a:endParaRPr lang="zh-TW" altLang="zh-TW" sz="1100" b="1" kern="100" dirty="0">
                <a:solidFill>
                  <a:schemeClr val="bg1"/>
                </a:solidFill>
              </a:endParaRPr>
            </a:p>
            <a:p>
              <a:endParaRPr lang="en-US" altLang="zh-TW" sz="1100" b="1" kern="100" dirty="0">
                <a:solidFill>
                  <a:schemeClr val="bg1"/>
                </a:solidFill>
              </a:endParaRPr>
            </a:p>
            <a:p>
              <a:pPr>
                <a:lnSpc>
                  <a:spcPct val="100000"/>
                </a:lnSpc>
                <a:spcAft>
                  <a:spcPts val="0"/>
                </a:spcAft>
              </a:pPr>
              <a:r>
                <a:rPr lang="en-US" altLang="zh-TW" sz="1100" b="1" dirty="0">
                  <a:solidFill>
                    <a:schemeClr val="bg1"/>
                  </a:solidFill>
                  <a:ea typeface="Goudy Old Style" charset="0"/>
                  <a:cs typeface="Goudy Old Style" charset="0"/>
                </a:rPr>
                <a:t>09 – </a:t>
              </a:r>
              <a:r>
                <a:rPr lang="en-US" altLang="zh-TW" sz="1100" b="1" dirty="0">
                  <a:solidFill>
                    <a:schemeClr val="bg1"/>
                  </a:solidFill>
                </a:rPr>
                <a:t>[Prototype Demonstration 1.2]: System Linkage with Exchange</a:t>
              </a:r>
              <a:endParaRPr lang="zh-TW" altLang="zh-TW" sz="1100" b="1" kern="100" dirty="0">
                <a:solidFill>
                  <a:schemeClr val="bg1"/>
                </a:solidFill>
              </a:endParaRPr>
            </a:p>
            <a:p>
              <a:endParaRPr lang="zh-TW" altLang="zh-TW" sz="1100" b="1" kern="100" dirty="0">
                <a:solidFill>
                  <a:schemeClr val="bg1"/>
                </a:solidFill>
              </a:endParaRPr>
            </a:p>
            <a:p>
              <a:endParaRPr lang="en-US" altLang="zh-TW" sz="1100" b="1" dirty="0">
                <a:solidFill>
                  <a:schemeClr val="bg1"/>
                </a:solidFill>
                <a:cs typeface="Arial" panose="020B0604020202020204" pitchFamily="34" charset="0"/>
              </a:endParaRPr>
            </a:p>
            <a:p>
              <a:endParaRPr lang="en-US" sz="1100" b="1" dirty="0">
                <a:solidFill>
                  <a:schemeClr val="bg1"/>
                </a:solidFill>
                <a:ea typeface="Goudy Old Style" charset="0"/>
                <a:cs typeface="Goudy Old Style" charset="0"/>
              </a:endParaRPr>
            </a:p>
            <a:p>
              <a:endParaRPr lang="en-US" sz="1050" b="1" dirty="0">
                <a:solidFill>
                  <a:schemeClr val="bg1"/>
                </a:solidFill>
                <a:ea typeface="Goudy Old Style" charset="0"/>
                <a:cs typeface="Goudy Old Style" charset="0"/>
              </a:endParaRPr>
            </a:p>
            <a:p>
              <a:endParaRPr lang="en-US" sz="1050" b="1" dirty="0">
                <a:solidFill>
                  <a:schemeClr val="bg1"/>
                </a:solidFill>
                <a:ea typeface="Goudy Old Style" charset="0"/>
                <a:cs typeface="Goudy Old Style" charset="0"/>
              </a:endParaRPr>
            </a:p>
            <a:p>
              <a:endParaRPr lang="en-US" sz="1050" b="1" dirty="0">
                <a:solidFill>
                  <a:schemeClr val="bg1"/>
                </a:solidFill>
                <a:ea typeface="Goudy Old Style" charset="0"/>
                <a:cs typeface="Goudy Old Style" charset="0"/>
              </a:endParaRPr>
            </a:p>
          </p:txBody>
        </p:sp>
        <p:sp>
          <p:nvSpPr>
            <p:cNvPr id="26" name="Rectangle 25">
              <a:extLst>
                <a:ext uri="{FF2B5EF4-FFF2-40B4-BE49-F238E27FC236}">
                  <a16:creationId xmlns:a16="http://schemas.microsoft.com/office/drawing/2014/main" id="{44CC74A5-BB5E-40C4-B182-C1B9FC439198}"/>
                </a:ext>
              </a:extLst>
            </p:cNvPr>
            <p:cNvSpPr/>
            <p:nvPr/>
          </p:nvSpPr>
          <p:spPr>
            <a:xfrm>
              <a:off x="4200992" y="1365250"/>
              <a:ext cx="1394284" cy="4727152"/>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ts val="1000"/>
                </a:lnSpc>
              </a:pPr>
              <a:endParaRPr lang="en-US" sz="1050" b="1" dirty="0">
                <a:solidFill>
                  <a:schemeClr val="bg1"/>
                </a:solidFill>
                <a:ea typeface="Goudy Old Style" charset="0"/>
                <a:cs typeface="Goudy Old Style" charset="0"/>
              </a:endParaRPr>
            </a:p>
            <a:p>
              <a:pPr algn="ctr"/>
              <a:r>
                <a:rPr lang="en-US" sz="1400" b="1" dirty="0">
                  <a:solidFill>
                    <a:schemeClr val="accent4"/>
                  </a:solidFill>
                  <a:ea typeface="Goudy Old Style" charset="0"/>
                  <a:cs typeface="Goudy Old Style" charset="0"/>
                </a:rPr>
                <a:t>Operational Synergy</a:t>
              </a:r>
            </a:p>
            <a:p>
              <a:pPr>
                <a:lnSpc>
                  <a:spcPts val="1000"/>
                </a:lnSpc>
              </a:pPr>
              <a:endParaRPr lang="en-US" sz="1050" b="1" dirty="0">
                <a:solidFill>
                  <a:schemeClr val="bg1"/>
                </a:solidFill>
                <a:ea typeface="Goudy Old Style" charset="0"/>
                <a:cs typeface="Goudy Old Style" charset="0"/>
              </a:endParaRPr>
            </a:p>
            <a:p>
              <a:pPr>
                <a:lnSpc>
                  <a:spcPct val="100000"/>
                </a:lnSpc>
                <a:spcAft>
                  <a:spcPts val="0"/>
                </a:spcAft>
              </a:pPr>
              <a:r>
                <a:rPr lang="en-US" altLang="zh-TW" sz="1100" b="1" dirty="0">
                  <a:solidFill>
                    <a:schemeClr val="bg1"/>
                  </a:solidFill>
                  <a:ea typeface="Goudy Old Style" charset="0"/>
                  <a:cs typeface="Goudy Old Style" charset="0"/>
                </a:rPr>
                <a:t>10 – </a:t>
              </a:r>
              <a:r>
                <a:rPr lang="en-US" altLang="zh-TW" sz="1100" b="1" kern="100" dirty="0">
                  <a:solidFill>
                    <a:schemeClr val="bg1"/>
                  </a:solidFill>
                </a:rPr>
                <a:t>Chatbot for </a:t>
              </a:r>
            </a:p>
            <a:p>
              <a:pPr>
                <a:lnSpc>
                  <a:spcPct val="100000"/>
                </a:lnSpc>
                <a:spcAft>
                  <a:spcPts val="0"/>
                </a:spcAft>
              </a:pPr>
              <a:r>
                <a:rPr lang="en-US" altLang="zh-TW" sz="1100" b="1" kern="100" dirty="0">
                  <a:solidFill>
                    <a:schemeClr val="bg1"/>
                  </a:solidFill>
                </a:rPr>
                <a:t>In-House Support</a:t>
              </a:r>
            </a:p>
            <a:p>
              <a:pPr>
                <a:lnSpc>
                  <a:spcPct val="100000"/>
                </a:lnSpc>
                <a:spcAft>
                  <a:spcPts val="0"/>
                </a:spcAft>
              </a:pPr>
              <a:endParaRPr lang="en-US" sz="1100" b="1" dirty="0">
                <a:solidFill>
                  <a:schemeClr val="bg1"/>
                </a:solidFill>
                <a:ea typeface="Goudy Old Style" charset="0"/>
                <a:cs typeface="Goudy Old Style" charset="0"/>
              </a:endParaRPr>
            </a:p>
            <a:p>
              <a:pPr>
                <a:lnSpc>
                  <a:spcPct val="100000"/>
                </a:lnSpc>
                <a:spcAft>
                  <a:spcPts val="0"/>
                </a:spcAft>
              </a:pPr>
              <a:r>
                <a:rPr lang="en-US" altLang="zh-TW" sz="1100" b="1" dirty="0">
                  <a:solidFill>
                    <a:schemeClr val="bg1"/>
                  </a:solidFill>
                  <a:ea typeface="Goudy Old Style" charset="0"/>
                  <a:cs typeface="Goudy Old Style" charset="0"/>
                </a:rPr>
                <a:t>11 – </a:t>
              </a:r>
              <a:r>
                <a:rPr lang="en-US" altLang="zh-TW" sz="1100" b="1" dirty="0">
                  <a:solidFill>
                    <a:schemeClr val="bg1"/>
                  </a:solidFill>
                </a:rPr>
                <a:t>Scenario Analysis</a:t>
              </a:r>
            </a:p>
            <a:p>
              <a:pPr>
                <a:lnSpc>
                  <a:spcPct val="100000"/>
                </a:lnSpc>
                <a:spcAft>
                  <a:spcPts val="0"/>
                </a:spcAft>
              </a:pPr>
              <a:endParaRPr lang="en-US" altLang="zh-TW" sz="1100" b="1" dirty="0">
                <a:solidFill>
                  <a:srgbClr val="585148"/>
                </a:solidFill>
                <a:ea typeface="Goudy Old Style" charset="0"/>
                <a:cs typeface="Goudy Old Style" charset="0"/>
              </a:endParaRPr>
            </a:p>
            <a:p>
              <a:pPr>
                <a:lnSpc>
                  <a:spcPct val="100000"/>
                </a:lnSpc>
                <a:spcAft>
                  <a:spcPts val="0"/>
                </a:spcAft>
              </a:pPr>
              <a:r>
                <a:rPr lang="en-US" altLang="zh-TW" sz="1100" b="1" dirty="0">
                  <a:solidFill>
                    <a:schemeClr val="bg1"/>
                  </a:solidFill>
                  <a:ea typeface="Goudy Old Style" charset="0"/>
                  <a:cs typeface="Goudy Old Style" charset="0"/>
                </a:rPr>
                <a:t>12 – </a:t>
              </a:r>
              <a:r>
                <a:rPr lang="en-US" altLang="zh-TW" sz="1100" b="1" dirty="0">
                  <a:solidFill>
                    <a:schemeClr val="bg1"/>
                  </a:solidFill>
                </a:rPr>
                <a:t>[Prototype Demonstration 2]: </a:t>
              </a:r>
              <a:r>
                <a:rPr lang="en-US" altLang="zh-TW" sz="1100" b="1" kern="100" dirty="0">
                  <a:solidFill>
                    <a:schemeClr val="bg1"/>
                  </a:solidFill>
                </a:rPr>
                <a:t>Chatbot for In-House Support</a:t>
              </a:r>
              <a:endParaRPr lang="zh-TW" altLang="zh-TW" sz="1100" b="1" kern="100" dirty="0">
                <a:solidFill>
                  <a:schemeClr val="bg1"/>
                </a:solidFill>
              </a:endParaRPr>
            </a:p>
            <a:p>
              <a:pPr>
                <a:lnSpc>
                  <a:spcPct val="100000"/>
                </a:lnSpc>
                <a:spcAft>
                  <a:spcPts val="0"/>
                </a:spcAft>
              </a:pPr>
              <a:endParaRPr lang="en-US" altLang="zh-TW" sz="1100" b="1" dirty="0">
                <a:solidFill>
                  <a:srgbClr val="585148"/>
                </a:solidFill>
                <a:ea typeface="Goudy Old Style" charset="0"/>
                <a:cs typeface="Goudy Old Style" charset="0"/>
              </a:endParaRPr>
            </a:p>
            <a:p>
              <a:r>
                <a:rPr lang="en-US" altLang="zh-TW" sz="1100" b="1" dirty="0">
                  <a:solidFill>
                    <a:schemeClr val="bg1"/>
                  </a:solidFill>
                  <a:ea typeface="Goudy Old Style" charset="0"/>
                  <a:cs typeface="Goudy Old Style" charset="0"/>
                </a:rPr>
                <a:t>13 – </a:t>
              </a:r>
              <a:r>
                <a:rPr lang="en-US" altLang="zh-TW" sz="1100" b="1" dirty="0">
                  <a:solidFill>
                    <a:schemeClr val="bg1"/>
                  </a:solidFill>
                </a:rPr>
                <a:t>Global Banking Chatbots Comparable Analysis</a:t>
              </a:r>
              <a:endParaRPr lang="en-US" altLang="zh-TW" sz="1100" b="1" dirty="0">
                <a:solidFill>
                  <a:schemeClr val="bg1"/>
                </a:solidFill>
                <a:cs typeface="Arial" panose="020B0604020202020204" pitchFamily="34" charset="0"/>
              </a:endParaRPr>
            </a:p>
            <a:p>
              <a:endParaRPr lang="en-US" sz="1100" b="1" dirty="0">
                <a:solidFill>
                  <a:schemeClr val="bg1"/>
                </a:solidFill>
                <a:ea typeface="Goudy Old Style" charset="0"/>
                <a:cs typeface="Goudy Old Style" charset="0"/>
              </a:endParaRPr>
            </a:p>
            <a:p>
              <a:r>
                <a:rPr lang="en-US" altLang="zh-TW" sz="1100" b="1" dirty="0">
                  <a:solidFill>
                    <a:schemeClr val="bg1"/>
                  </a:solidFill>
                  <a:ea typeface="Goudy Old Style" charset="0"/>
                  <a:cs typeface="Goudy Old Style" charset="0"/>
                </a:rPr>
                <a:t>14 – </a:t>
              </a:r>
              <a:r>
                <a:rPr lang="en-US" altLang="zh-TW" sz="1100" b="1" dirty="0">
                  <a:solidFill>
                    <a:schemeClr val="bg1"/>
                  </a:solidFill>
                </a:rPr>
                <a:t>FinTech Venture Capital Investment for Long-Term Operational Stability</a:t>
              </a:r>
              <a:endParaRPr lang="en-US" altLang="zh-TW" sz="1100" b="1" dirty="0">
                <a:solidFill>
                  <a:schemeClr val="bg1"/>
                </a:solidFill>
                <a:cs typeface="Arial" panose="020B0604020202020204" pitchFamily="34" charset="0"/>
              </a:endParaRPr>
            </a:p>
            <a:p>
              <a:endParaRPr lang="en-US" altLang="zh-TW" sz="1100" b="1" dirty="0">
                <a:solidFill>
                  <a:schemeClr val="bg1"/>
                </a:solidFill>
                <a:cs typeface="Arial" panose="020B0604020202020204" pitchFamily="34" charset="0"/>
              </a:endParaRPr>
            </a:p>
            <a:p>
              <a:endParaRPr lang="en-US" altLang="zh-TW" sz="1100" b="1" dirty="0">
                <a:solidFill>
                  <a:schemeClr val="bg1"/>
                </a:solidFill>
                <a:cs typeface="Arial" panose="020B0604020202020204" pitchFamily="34" charset="0"/>
              </a:endParaRPr>
            </a:p>
            <a:p>
              <a:endParaRPr lang="en-US" altLang="zh-TW" sz="1100" b="1" dirty="0">
                <a:solidFill>
                  <a:schemeClr val="bg1"/>
                </a:solidFill>
                <a:cs typeface="Arial" panose="020B0604020202020204" pitchFamily="34" charset="0"/>
              </a:endParaRPr>
            </a:p>
            <a:p>
              <a:endParaRPr lang="en-US" sz="1100" b="1" dirty="0">
                <a:solidFill>
                  <a:schemeClr val="bg1"/>
                </a:solidFill>
                <a:ea typeface="Goudy Old Style" charset="0"/>
                <a:cs typeface="Goudy Old Style" charset="0"/>
              </a:endParaRPr>
            </a:p>
            <a:p>
              <a:endParaRPr lang="en-US" sz="1050" b="1" dirty="0">
                <a:solidFill>
                  <a:schemeClr val="bg1"/>
                </a:solidFill>
                <a:ea typeface="Goudy Old Style" charset="0"/>
                <a:cs typeface="Goudy Old Style" charset="0"/>
              </a:endParaRPr>
            </a:p>
            <a:p>
              <a:endParaRPr lang="en-US" sz="1050" b="1" dirty="0">
                <a:solidFill>
                  <a:schemeClr val="bg1"/>
                </a:solidFill>
                <a:ea typeface="Goudy Old Style" charset="0"/>
                <a:cs typeface="Goudy Old Style" charset="0"/>
              </a:endParaRPr>
            </a:p>
            <a:p>
              <a:endParaRPr lang="en-US" sz="1050" b="1" dirty="0">
                <a:solidFill>
                  <a:schemeClr val="bg1"/>
                </a:solidFill>
                <a:ea typeface="Goudy Old Style" charset="0"/>
                <a:cs typeface="Goudy Old Style" charset="0"/>
              </a:endParaRPr>
            </a:p>
          </p:txBody>
        </p:sp>
        <p:sp>
          <p:nvSpPr>
            <p:cNvPr id="27" name="Rectangle 26">
              <a:extLst>
                <a:ext uri="{FF2B5EF4-FFF2-40B4-BE49-F238E27FC236}">
                  <a16:creationId xmlns:a16="http://schemas.microsoft.com/office/drawing/2014/main" id="{F23B7E53-08E2-4FEE-BB74-88663F088AD0}"/>
                </a:ext>
              </a:extLst>
            </p:cNvPr>
            <p:cNvSpPr/>
            <p:nvPr/>
          </p:nvSpPr>
          <p:spPr>
            <a:xfrm>
              <a:off x="6066084" y="1365250"/>
              <a:ext cx="1394284" cy="4727152"/>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ts val="1000"/>
                </a:lnSpc>
              </a:pPr>
              <a:endParaRPr lang="en-US" sz="1050" b="1" dirty="0">
                <a:solidFill>
                  <a:schemeClr val="bg1"/>
                </a:solidFill>
                <a:ea typeface="Goudy Old Style" charset="0"/>
                <a:cs typeface="Goudy Old Style" charset="0"/>
              </a:endParaRPr>
            </a:p>
            <a:p>
              <a:pPr algn="ctr">
                <a:lnSpc>
                  <a:spcPts val="1680"/>
                </a:lnSpc>
              </a:pPr>
              <a:r>
                <a:rPr lang="en-US" sz="1400" b="1" dirty="0">
                  <a:solidFill>
                    <a:schemeClr val="accent4"/>
                  </a:solidFill>
                  <a:ea typeface="Goudy Old Style" charset="0"/>
                  <a:cs typeface="Goudy Old Style" charset="0"/>
                </a:rPr>
                <a:t>Implementation and Benefits</a:t>
              </a:r>
            </a:p>
            <a:p>
              <a:pPr>
                <a:lnSpc>
                  <a:spcPts val="1000"/>
                </a:lnSpc>
              </a:pPr>
              <a:endParaRPr lang="en-US" sz="1050" b="1" dirty="0">
                <a:solidFill>
                  <a:schemeClr val="bg1"/>
                </a:solidFill>
                <a:ea typeface="Goudy Old Style" charset="0"/>
                <a:cs typeface="Goudy Old Style" charset="0"/>
              </a:endParaRPr>
            </a:p>
            <a:p>
              <a:pPr>
                <a:lnSpc>
                  <a:spcPct val="100000"/>
                </a:lnSpc>
                <a:spcAft>
                  <a:spcPts val="0"/>
                </a:spcAft>
              </a:pPr>
              <a:r>
                <a:rPr lang="en-US" altLang="zh-TW" sz="1100" b="1" dirty="0">
                  <a:solidFill>
                    <a:schemeClr val="bg1"/>
                  </a:solidFill>
                  <a:ea typeface="Goudy Old Style" charset="0"/>
                  <a:cs typeface="Goudy Old Style" charset="0"/>
                </a:rPr>
                <a:t>15 – </a:t>
              </a:r>
              <a:r>
                <a:rPr lang="en-US" altLang="zh-TW" sz="1100" b="1" dirty="0">
                  <a:solidFill>
                    <a:schemeClr val="bg1"/>
                  </a:solidFill>
                </a:rPr>
                <a:t>Risk Assessment and Mitigation Planning</a:t>
              </a:r>
              <a:endParaRPr lang="zh-TW" altLang="zh-TW" sz="1100" b="1" kern="100" dirty="0">
                <a:solidFill>
                  <a:schemeClr val="bg1"/>
                </a:solidFill>
              </a:endParaRPr>
            </a:p>
            <a:p>
              <a:endParaRPr lang="en-US" sz="1100" b="1" dirty="0">
                <a:solidFill>
                  <a:schemeClr val="bg1"/>
                </a:solidFill>
                <a:ea typeface="Goudy Old Style" charset="0"/>
                <a:cs typeface="Goudy Old Style" charset="0"/>
              </a:endParaRPr>
            </a:p>
            <a:p>
              <a:r>
                <a:rPr lang="en-US" altLang="zh-TW" sz="1100" b="1" dirty="0">
                  <a:solidFill>
                    <a:schemeClr val="bg1"/>
                  </a:solidFill>
                  <a:ea typeface="Goudy Old Style" charset="0"/>
                  <a:cs typeface="Goudy Old Style" charset="0"/>
                </a:rPr>
                <a:t>16 – </a:t>
              </a:r>
              <a:r>
                <a:rPr lang="en-US" altLang="zh-TW" sz="1100" b="1" dirty="0">
                  <a:solidFill>
                    <a:schemeClr val="bg1"/>
                  </a:solidFill>
                </a:rPr>
                <a:t>Three-Year Implementation Timeline</a:t>
              </a:r>
              <a:endParaRPr lang="en-US" altLang="zh-TW" sz="1100" b="1" dirty="0">
                <a:solidFill>
                  <a:schemeClr val="bg1"/>
                </a:solidFill>
                <a:cs typeface="Arial" panose="020B0604020202020204" pitchFamily="34" charset="0"/>
              </a:endParaRPr>
            </a:p>
            <a:p>
              <a:endParaRPr lang="en-US" altLang="zh-TW" sz="1100" b="1" dirty="0">
                <a:solidFill>
                  <a:schemeClr val="bg1"/>
                </a:solidFill>
                <a:cs typeface="Arial" panose="020B0604020202020204" pitchFamily="34" charset="0"/>
              </a:endParaRPr>
            </a:p>
            <a:p>
              <a:r>
                <a:rPr lang="en-US" altLang="zh-TW" sz="1100" b="1" dirty="0">
                  <a:solidFill>
                    <a:schemeClr val="bg1"/>
                  </a:solidFill>
                  <a:ea typeface="Goudy Old Style" charset="0"/>
                  <a:cs typeface="Goudy Old Style" charset="0"/>
                </a:rPr>
                <a:t>17 – </a:t>
              </a:r>
              <a:r>
                <a:rPr lang="en-US" altLang="zh-TW" sz="1100" b="1" dirty="0">
                  <a:solidFill>
                    <a:schemeClr val="bg1"/>
                  </a:solidFill>
                </a:rPr>
                <a:t>In-House Development Cost Breakdown – Technological &amp; Operational</a:t>
              </a:r>
            </a:p>
            <a:p>
              <a:endParaRPr lang="en-US" altLang="zh-TW" sz="1100" b="1" dirty="0">
                <a:solidFill>
                  <a:schemeClr val="bg1"/>
                </a:solidFill>
                <a:cs typeface="Arial" panose="020B0604020202020204" pitchFamily="34" charset="0"/>
              </a:endParaRPr>
            </a:p>
            <a:p>
              <a:r>
                <a:rPr lang="en-US" altLang="zh-TW" sz="1100" b="1" dirty="0">
                  <a:solidFill>
                    <a:schemeClr val="bg1"/>
                  </a:solidFill>
                  <a:ea typeface="Goudy Old Style" charset="0"/>
                  <a:cs typeface="Goudy Old Style" charset="0"/>
                </a:rPr>
                <a:t>20 – </a:t>
              </a:r>
              <a:r>
                <a:rPr lang="en-US" altLang="zh-TW" sz="1100" b="1" dirty="0">
                  <a:solidFill>
                    <a:schemeClr val="bg1"/>
                  </a:solidFill>
                </a:rPr>
                <a:t>Taking Pride in Leading the Elites</a:t>
              </a:r>
              <a:endParaRPr lang="en-US" altLang="zh-TW" sz="1100" b="1" dirty="0">
                <a:solidFill>
                  <a:schemeClr val="bg1"/>
                </a:solidFill>
                <a:cs typeface="Arial" panose="020B0604020202020204" pitchFamily="34" charset="0"/>
              </a:endParaRPr>
            </a:p>
            <a:p>
              <a:endParaRPr lang="en-US" altLang="zh-TW" sz="1100" b="1" dirty="0">
                <a:solidFill>
                  <a:schemeClr val="bg1"/>
                </a:solidFill>
                <a:cs typeface="Arial" panose="020B0604020202020204" pitchFamily="34" charset="0"/>
              </a:endParaRPr>
            </a:p>
            <a:p>
              <a:endParaRPr lang="en-US" sz="1100" b="1" dirty="0">
                <a:solidFill>
                  <a:schemeClr val="bg1"/>
                </a:solidFill>
                <a:ea typeface="Goudy Old Style" charset="0"/>
                <a:cs typeface="Goudy Old Style" charset="0"/>
              </a:endParaRPr>
            </a:p>
            <a:p>
              <a:endParaRPr lang="en-US" sz="1050" b="1" dirty="0">
                <a:solidFill>
                  <a:schemeClr val="bg1"/>
                </a:solidFill>
                <a:ea typeface="Goudy Old Style" charset="0"/>
                <a:cs typeface="Goudy Old Style" charset="0"/>
              </a:endParaRPr>
            </a:p>
            <a:p>
              <a:endParaRPr lang="en-US" sz="1050" b="1" dirty="0">
                <a:solidFill>
                  <a:schemeClr val="bg1"/>
                </a:solidFill>
                <a:ea typeface="Goudy Old Style" charset="0"/>
                <a:cs typeface="Goudy Old Style" charset="0"/>
              </a:endParaRPr>
            </a:p>
            <a:p>
              <a:endParaRPr lang="en-US" sz="1050" b="1" dirty="0">
                <a:solidFill>
                  <a:schemeClr val="bg1"/>
                </a:solidFill>
                <a:ea typeface="Goudy Old Style" charset="0"/>
                <a:cs typeface="Goudy Old Style" charset="0"/>
              </a:endParaRPr>
            </a:p>
          </p:txBody>
        </p:sp>
        <p:sp>
          <p:nvSpPr>
            <p:cNvPr id="28" name="Rectangle 27">
              <a:extLst>
                <a:ext uri="{FF2B5EF4-FFF2-40B4-BE49-F238E27FC236}">
                  <a16:creationId xmlns:a16="http://schemas.microsoft.com/office/drawing/2014/main" id="{D56AE776-7DE1-4D38-B0F3-5DCA7D4ECB0D}"/>
                </a:ext>
              </a:extLst>
            </p:cNvPr>
            <p:cNvSpPr/>
            <p:nvPr/>
          </p:nvSpPr>
          <p:spPr>
            <a:xfrm>
              <a:off x="7931176" y="1365250"/>
              <a:ext cx="2786400" cy="4727152"/>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ts val="1000"/>
                </a:lnSpc>
              </a:pPr>
              <a:endParaRPr lang="en-US" sz="1050" b="1" dirty="0">
                <a:solidFill>
                  <a:schemeClr val="bg1"/>
                </a:solidFill>
                <a:ea typeface="Goudy Old Style" charset="0"/>
                <a:cs typeface="Goudy Old Style" charset="0"/>
              </a:endParaRPr>
            </a:p>
            <a:p>
              <a:pPr algn="ctr"/>
              <a:r>
                <a:rPr lang="en-US" sz="1400" b="1" dirty="0">
                  <a:solidFill>
                    <a:schemeClr val="accent4"/>
                  </a:solidFill>
                  <a:ea typeface="Goudy Old Style" charset="0"/>
                  <a:cs typeface="Goudy Old Style" charset="0"/>
                </a:rPr>
                <a:t>Appendix</a:t>
              </a:r>
            </a:p>
            <a:p>
              <a:pPr>
                <a:lnSpc>
                  <a:spcPts val="1680"/>
                </a:lnSpc>
              </a:pPr>
              <a:endParaRPr lang="en-US" sz="1050" b="1" dirty="0">
                <a:solidFill>
                  <a:schemeClr val="bg1"/>
                </a:solidFill>
                <a:ea typeface="Goudy Old Style" charset="0"/>
                <a:cs typeface="Goudy Old Style" charset="0"/>
              </a:endParaRPr>
            </a:p>
            <a:p>
              <a:pPr>
                <a:lnSpc>
                  <a:spcPts val="1000"/>
                </a:lnSpc>
              </a:pPr>
              <a:endParaRPr lang="en-US" sz="1050" b="1" dirty="0">
                <a:solidFill>
                  <a:schemeClr val="bg1"/>
                </a:solidFill>
                <a:ea typeface="Goudy Old Style" charset="0"/>
                <a:cs typeface="Goudy Old Style" charset="0"/>
              </a:endParaRPr>
            </a:p>
            <a:p>
              <a:r>
                <a:rPr lang="en-US" sz="1100" b="1" dirty="0">
                  <a:solidFill>
                    <a:schemeClr val="bg1"/>
                  </a:solidFill>
                  <a:ea typeface="Goudy Old Style" charset="0"/>
                  <a:cs typeface="Goudy Old Style" charset="0"/>
                </a:rPr>
                <a:t>22 – </a:t>
              </a:r>
              <a:r>
                <a:rPr lang="en-US" altLang="zh-TW" sz="1100" b="1" dirty="0">
                  <a:solidFill>
                    <a:schemeClr val="bg1"/>
                  </a:solidFill>
                </a:rPr>
                <a:t>[1]: Risk Management System (RMS) </a:t>
              </a:r>
            </a:p>
            <a:p>
              <a:r>
                <a:rPr lang="en-US" altLang="zh-TW" sz="1100" b="1" dirty="0">
                  <a:solidFill>
                    <a:schemeClr val="bg1"/>
                  </a:solidFill>
                </a:rPr>
                <a:t>in Trading Activities</a:t>
              </a:r>
              <a:endParaRPr lang="en-US" altLang="zh-TW" sz="1100" b="1" dirty="0">
                <a:solidFill>
                  <a:schemeClr val="bg1"/>
                </a:solidFill>
                <a:cs typeface="Arial" panose="020B0604020202020204" pitchFamily="34" charset="0"/>
              </a:endParaRPr>
            </a:p>
            <a:p>
              <a:endParaRPr lang="en-US" sz="1100" b="1" dirty="0">
                <a:solidFill>
                  <a:schemeClr val="bg1"/>
                </a:solidFill>
                <a:ea typeface="Goudy Old Style" charset="0"/>
                <a:cs typeface="Goudy Old Style" charset="0"/>
              </a:endParaRPr>
            </a:p>
            <a:p>
              <a:r>
                <a:rPr lang="en-US" altLang="zh-TW" sz="1100" b="1" dirty="0">
                  <a:solidFill>
                    <a:schemeClr val="bg1"/>
                  </a:solidFill>
                  <a:ea typeface="Goudy Old Style" charset="0"/>
                  <a:cs typeface="Goudy Old Style" charset="0"/>
                </a:rPr>
                <a:t>23 – [</a:t>
              </a:r>
              <a:r>
                <a:rPr lang="en-US" altLang="zh-TW" sz="1100" b="1" dirty="0">
                  <a:solidFill>
                    <a:schemeClr val="bg1"/>
                  </a:solidFill>
                </a:rPr>
                <a:t>1.1]: EM Algorithm for Estimation of Missing Entries and Trends </a:t>
              </a:r>
              <a:endParaRPr lang="en-US" altLang="zh-TW" sz="1100" b="1" dirty="0">
                <a:solidFill>
                  <a:schemeClr val="bg1"/>
                </a:solidFill>
                <a:cs typeface="Arial" panose="020B0604020202020204" pitchFamily="34" charset="0"/>
              </a:endParaRPr>
            </a:p>
            <a:p>
              <a:endParaRPr lang="en-US" altLang="zh-TW" sz="1100" b="1" dirty="0">
                <a:solidFill>
                  <a:schemeClr val="bg1"/>
                </a:solidFill>
                <a:cs typeface="Arial" panose="020B0604020202020204" pitchFamily="34" charset="0"/>
              </a:endParaRPr>
            </a:p>
            <a:p>
              <a:r>
                <a:rPr lang="en-US" altLang="zh-TW" sz="1100" b="1" dirty="0">
                  <a:solidFill>
                    <a:schemeClr val="bg1"/>
                  </a:solidFill>
                  <a:ea typeface="Goudy Old Style" charset="0"/>
                  <a:cs typeface="Goudy Old Style" charset="0"/>
                </a:rPr>
                <a:t>24 – [</a:t>
              </a:r>
              <a:r>
                <a:rPr lang="en-US" altLang="zh-TW" sz="1100" b="1" dirty="0">
                  <a:solidFill>
                    <a:schemeClr val="bg1"/>
                  </a:solidFill>
                </a:rPr>
                <a:t>1.2]: Number of Subscribers for </a:t>
              </a:r>
            </a:p>
            <a:p>
              <a:r>
                <a:rPr lang="en-US" altLang="zh-TW" sz="1100" b="1" dirty="0" err="1">
                  <a:solidFill>
                    <a:schemeClr val="bg1"/>
                  </a:solidFill>
                </a:rPr>
                <a:t>HKEx</a:t>
              </a:r>
              <a:r>
                <a:rPr lang="en-US" altLang="zh-TW" sz="1100" b="1" dirty="0">
                  <a:solidFill>
                    <a:schemeClr val="bg1"/>
                  </a:solidFill>
                </a:rPr>
                <a:t> Exchange Data</a:t>
              </a:r>
            </a:p>
            <a:p>
              <a:endParaRPr lang="en-US" sz="1100" b="1" dirty="0">
                <a:solidFill>
                  <a:schemeClr val="bg1"/>
                </a:solidFill>
                <a:ea typeface="Goudy Old Style" charset="0"/>
                <a:cs typeface="Goudy Old Style" charset="0"/>
              </a:endParaRPr>
            </a:p>
            <a:p>
              <a:r>
                <a:rPr lang="en-US" altLang="zh-TW" sz="1100" b="1" dirty="0">
                  <a:solidFill>
                    <a:schemeClr val="bg1"/>
                  </a:solidFill>
                  <a:ea typeface="Goudy Old Style" charset="0"/>
                  <a:cs typeface="Goudy Old Style" charset="0"/>
                </a:rPr>
                <a:t>25 – </a:t>
              </a:r>
              <a:r>
                <a:rPr lang="en-US" altLang="zh-TW" sz="1100" b="1" dirty="0">
                  <a:solidFill>
                    <a:schemeClr val="bg1"/>
                  </a:solidFill>
                </a:rPr>
                <a:t>[2]: Benefits of AI-Powered Chatbot </a:t>
              </a:r>
            </a:p>
            <a:p>
              <a:r>
                <a:rPr lang="en-US" altLang="zh-TW" sz="1100" b="1" dirty="0">
                  <a:solidFill>
                    <a:schemeClr val="bg1"/>
                  </a:solidFill>
                </a:rPr>
                <a:t>in the Banking Industry</a:t>
              </a:r>
              <a:endParaRPr lang="en-US" altLang="zh-TW" sz="1100" b="1" dirty="0">
                <a:solidFill>
                  <a:schemeClr val="bg1"/>
                </a:solidFill>
                <a:cs typeface="Arial" panose="020B0604020202020204" pitchFamily="34" charset="0"/>
              </a:endParaRPr>
            </a:p>
            <a:p>
              <a:endParaRPr lang="en-US" sz="1100" b="1" dirty="0">
                <a:solidFill>
                  <a:schemeClr val="bg1"/>
                </a:solidFill>
                <a:ea typeface="Goudy Old Style" charset="0"/>
                <a:cs typeface="Goudy Old Style" charset="0"/>
              </a:endParaRPr>
            </a:p>
            <a:p>
              <a:r>
                <a:rPr lang="en-US" altLang="zh-TW" sz="1100" b="1" dirty="0">
                  <a:solidFill>
                    <a:schemeClr val="bg1"/>
                  </a:solidFill>
                  <a:ea typeface="Goudy Old Style" charset="0"/>
                  <a:cs typeface="Goudy Old Style" charset="0"/>
                </a:rPr>
                <a:t>26 – [</a:t>
              </a:r>
              <a:r>
                <a:rPr lang="en-US" altLang="zh-TW" sz="1100" b="1" dirty="0">
                  <a:solidFill>
                    <a:schemeClr val="bg1"/>
                  </a:solidFill>
                </a:rPr>
                <a:t>3]: FinTech Venture Capital Investment Trends</a:t>
              </a:r>
            </a:p>
            <a:p>
              <a:endParaRPr lang="en-US" sz="1100" b="1" dirty="0">
                <a:solidFill>
                  <a:schemeClr val="bg1"/>
                </a:solidFill>
                <a:ea typeface="Goudy Old Style" charset="0"/>
                <a:cs typeface="Goudy Old Style" charset="0"/>
              </a:endParaRPr>
            </a:p>
            <a:p>
              <a:r>
                <a:rPr lang="en-US" altLang="zh-TW" sz="1100" b="1" dirty="0">
                  <a:solidFill>
                    <a:schemeClr val="bg1"/>
                  </a:solidFill>
                  <a:ea typeface="Goudy Old Style" charset="0"/>
                  <a:cs typeface="Goudy Old Style" charset="0"/>
                </a:rPr>
                <a:t>27 – [</a:t>
              </a:r>
              <a:r>
                <a:rPr lang="en-US" altLang="zh-TW" sz="1100" b="1" dirty="0">
                  <a:solidFill>
                    <a:schemeClr val="bg1"/>
                  </a:solidFill>
                </a:rPr>
                <a:t>3]: Comparative Analysis of FinTech in Banking Industry</a:t>
              </a:r>
            </a:p>
            <a:p>
              <a:endParaRPr lang="en-US" sz="1100" b="1" dirty="0">
                <a:solidFill>
                  <a:schemeClr val="bg1"/>
                </a:solidFill>
                <a:ea typeface="Goudy Old Style" charset="0"/>
                <a:cs typeface="Goudy Old Style" charset="0"/>
              </a:endParaRPr>
            </a:p>
            <a:p>
              <a:r>
                <a:rPr lang="en-US" altLang="zh-TW" sz="1100" b="1" dirty="0">
                  <a:solidFill>
                    <a:schemeClr val="bg1"/>
                  </a:solidFill>
                  <a:ea typeface="Goudy Old Style" charset="0"/>
                  <a:cs typeface="Goudy Old Style" charset="0"/>
                </a:rPr>
                <a:t>28 – </a:t>
              </a:r>
              <a:r>
                <a:rPr lang="en-US" altLang="zh-TW" sz="1100" b="1" dirty="0">
                  <a:solidFill>
                    <a:schemeClr val="bg1"/>
                  </a:solidFill>
                  <a:cs typeface="Arial" panose="020B0604020202020204" pitchFamily="34" charset="0"/>
                </a:rPr>
                <a:t>Disclaimer and Forward-Looking Statement</a:t>
              </a:r>
            </a:p>
            <a:p>
              <a:endParaRPr lang="en-US" sz="1050" b="1" dirty="0">
                <a:solidFill>
                  <a:schemeClr val="bg1"/>
                </a:solidFill>
                <a:ea typeface="Goudy Old Style" charset="0"/>
                <a:cs typeface="Goudy Old Style" charset="0"/>
              </a:endParaRPr>
            </a:p>
            <a:p>
              <a:endParaRPr lang="en-US" sz="1050" b="1" dirty="0">
                <a:solidFill>
                  <a:schemeClr val="bg1"/>
                </a:solidFill>
                <a:ea typeface="Goudy Old Style" charset="0"/>
                <a:cs typeface="Goudy Old Style" charset="0"/>
              </a:endParaRPr>
            </a:p>
            <a:p>
              <a:endParaRPr lang="en-US" sz="1050" b="1" dirty="0">
                <a:solidFill>
                  <a:schemeClr val="bg1"/>
                </a:solidFill>
                <a:ea typeface="Goudy Old Style" charset="0"/>
                <a:cs typeface="Goudy Old Style" charset="0"/>
              </a:endParaRPr>
            </a:p>
            <a:p>
              <a:endParaRPr lang="en-US" sz="1050" b="1" dirty="0">
                <a:solidFill>
                  <a:schemeClr val="bg1"/>
                </a:solidFill>
                <a:ea typeface="Goudy Old Style" charset="0"/>
                <a:cs typeface="Goudy Old Style" charset="0"/>
              </a:endParaRPr>
            </a:p>
          </p:txBody>
        </p:sp>
      </p:grpSp>
    </p:spTree>
    <p:extLst>
      <p:ext uri="{BB962C8B-B14F-4D97-AF65-F5344CB8AC3E}">
        <p14:creationId xmlns:p14="http://schemas.microsoft.com/office/powerpoint/2010/main" val="3762262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224D39F6-5286-413D-98B7-FD81AC2829E2}"/>
              </a:ext>
            </a:extLst>
          </p:cNvPr>
          <p:cNvGraphicFramePr>
            <a:graphicFrameLocks noGrp="1"/>
          </p:cNvGraphicFramePr>
          <p:nvPr>
            <p:extLst>
              <p:ext uri="{D42A27DB-BD31-4B8C-83A1-F6EECF244321}">
                <p14:modId xmlns:p14="http://schemas.microsoft.com/office/powerpoint/2010/main" val="3530583515"/>
              </p:ext>
            </p:extLst>
          </p:nvPr>
        </p:nvGraphicFramePr>
        <p:xfrm>
          <a:off x="270597" y="1431400"/>
          <a:ext cx="5820840" cy="4731906"/>
        </p:xfrm>
        <a:graphic>
          <a:graphicData uri="http://schemas.openxmlformats.org/drawingml/2006/table">
            <a:tbl>
              <a:tblPr firstRow="1" firstCol="1" bandRow="1">
                <a:tableStyleId>{5C22544A-7EE6-4342-B048-85BDC9FD1C3A}</a:tableStyleId>
              </a:tblPr>
              <a:tblGrid>
                <a:gridCol w="409521">
                  <a:extLst>
                    <a:ext uri="{9D8B030D-6E8A-4147-A177-3AD203B41FA5}">
                      <a16:colId xmlns:a16="http://schemas.microsoft.com/office/drawing/2014/main" val="4046596473"/>
                    </a:ext>
                  </a:extLst>
                </a:gridCol>
                <a:gridCol w="272382">
                  <a:extLst>
                    <a:ext uri="{9D8B030D-6E8A-4147-A177-3AD203B41FA5}">
                      <a16:colId xmlns:a16="http://schemas.microsoft.com/office/drawing/2014/main" val="2686568280"/>
                    </a:ext>
                  </a:extLst>
                </a:gridCol>
                <a:gridCol w="1268341">
                  <a:extLst>
                    <a:ext uri="{9D8B030D-6E8A-4147-A177-3AD203B41FA5}">
                      <a16:colId xmlns:a16="http://schemas.microsoft.com/office/drawing/2014/main" val="2697355533"/>
                    </a:ext>
                  </a:extLst>
                </a:gridCol>
                <a:gridCol w="1521933">
                  <a:extLst>
                    <a:ext uri="{9D8B030D-6E8A-4147-A177-3AD203B41FA5}">
                      <a16:colId xmlns:a16="http://schemas.microsoft.com/office/drawing/2014/main" val="3621370512"/>
                    </a:ext>
                  </a:extLst>
                </a:gridCol>
                <a:gridCol w="1258883">
                  <a:extLst>
                    <a:ext uri="{9D8B030D-6E8A-4147-A177-3AD203B41FA5}">
                      <a16:colId xmlns:a16="http://schemas.microsoft.com/office/drawing/2014/main" val="2690282186"/>
                    </a:ext>
                  </a:extLst>
                </a:gridCol>
                <a:gridCol w="1089780">
                  <a:extLst>
                    <a:ext uri="{9D8B030D-6E8A-4147-A177-3AD203B41FA5}">
                      <a16:colId xmlns:a16="http://schemas.microsoft.com/office/drawing/2014/main" val="1986289412"/>
                    </a:ext>
                  </a:extLst>
                </a:gridCol>
              </a:tblGrid>
              <a:tr h="624230">
                <a:tc gridSpan="3">
                  <a:txBody>
                    <a:bodyPr/>
                    <a:lstStyle/>
                    <a:p>
                      <a:pPr algn="ctr">
                        <a:lnSpc>
                          <a:spcPts val="1400"/>
                        </a:lnSpc>
                        <a:spcAft>
                          <a:spcPts val="0"/>
                        </a:spcAft>
                      </a:pPr>
                      <a:r>
                        <a:rPr lang="en-US" sz="1500" kern="100" dirty="0">
                          <a:effectLst/>
                        </a:rPr>
                        <a:t>Problem(s)</a:t>
                      </a:r>
                      <a:endParaRPr lang="zh-TW" sz="15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tx1"/>
                    </a:solidFill>
                  </a:tcPr>
                </a:tc>
                <a:tc hMerge="1">
                  <a:txBody>
                    <a:bodyPr/>
                    <a:lstStyle/>
                    <a:p>
                      <a:endParaRPr lang="zh-TW" altLang="en-US"/>
                    </a:p>
                  </a:txBody>
                  <a:tcPr/>
                </a:tc>
                <a:tc hMerge="1">
                  <a:txBody>
                    <a:bodyPr/>
                    <a:lstStyle/>
                    <a:p>
                      <a:endParaRPr lang="zh-TW" altLang="en-US"/>
                    </a:p>
                  </a:txBody>
                  <a:tcPr/>
                </a:tc>
                <a:tc>
                  <a:txBody>
                    <a:bodyPr/>
                    <a:lstStyle/>
                    <a:p>
                      <a:pPr algn="ctr">
                        <a:lnSpc>
                          <a:spcPts val="1400"/>
                        </a:lnSpc>
                        <a:spcAft>
                          <a:spcPts val="0"/>
                        </a:spcAft>
                      </a:pPr>
                      <a:r>
                        <a:rPr lang="en-US" sz="1500" kern="100" dirty="0">
                          <a:effectLst/>
                        </a:rPr>
                        <a:t>Suggested Perspective(s)</a:t>
                      </a:r>
                      <a:endParaRPr lang="zh-TW" sz="15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rgbClr val="928D89"/>
                    </a:solidFill>
                  </a:tcPr>
                </a:tc>
                <a:tc>
                  <a:txBody>
                    <a:bodyPr/>
                    <a:lstStyle/>
                    <a:p>
                      <a:pPr algn="ctr">
                        <a:lnSpc>
                          <a:spcPts val="1400"/>
                        </a:lnSpc>
                        <a:spcAft>
                          <a:spcPts val="0"/>
                        </a:spcAft>
                      </a:pPr>
                      <a:r>
                        <a:rPr lang="en-US" sz="1500" kern="100" dirty="0">
                          <a:effectLst/>
                        </a:rPr>
                        <a:t>Solution(s)</a:t>
                      </a:r>
                      <a:endParaRPr lang="zh-TW" sz="15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rgbClr val="AEB0B3"/>
                    </a:solidFill>
                  </a:tcPr>
                </a:tc>
                <a:tc>
                  <a:txBody>
                    <a:bodyPr/>
                    <a:lstStyle/>
                    <a:p>
                      <a:pPr algn="ctr">
                        <a:lnSpc>
                          <a:spcPts val="1400"/>
                        </a:lnSpc>
                        <a:spcAft>
                          <a:spcPts val="0"/>
                        </a:spcAft>
                      </a:pPr>
                      <a:r>
                        <a:rPr lang="en-US" sz="1500" kern="100" dirty="0">
                          <a:effectLst/>
                        </a:rPr>
                        <a:t>Mitigation</a:t>
                      </a:r>
                      <a:endParaRPr lang="zh-TW" sz="1500" kern="100" dirty="0">
                        <a:effectLst/>
                      </a:endParaRPr>
                    </a:p>
                    <a:p>
                      <a:pPr algn="ctr">
                        <a:lnSpc>
                          <a:spcPts val="1400"/>
                        </a:lnSpc>
                        <a:spcAft>
                          <a:spcPts val="0"/>
                        </a:spcAft>
                      </a:pPr>
                      <a:r>
                        <a:rPr lang="en-US" sz="1500" kern="100" dirty="0">
                          <a:effectLst/>
                        </a:rPr>
                        <a:t>Ability</a:t>
                      </a:r>
                      <a:endParaRPr lang="zh-TW" sz="15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rgbClr val="DBCFB9"/>
                    </a:solidFill>
                  </a:tcPr>
                </a:tc>
                <a:extLst>
                  <a:ext uri="{0D108BD9-81ED-4DB2-BD59-A6C34878D82A}">
                    <a16:rowId xmlns:a16="http://schemas.microsoft.com/office/drawing/2014/main" val="4082466284"/>
                  </a:ext>
                </a:extLst>
              </a:tr>
              <a:tr h="1026919">
                <a:tc rowSpan="2">
                  <a:txBody>
                    <a:bodyPr/>
                    <a:lstStyle/>
                    <a:p>
                      <a:pPr marL="71755" marR="71755" algn="ctr">
                        <a:lnSpc>
                          <a:spcPct val="100000"/>
                        </a:lnSpc>
                        <a:spcAft>
                          <a:spcPts val="0"/>
                        </a:spcAft>
                      </a:pPr>
                      <a:r>
                        <a:rPr lang="en-US" sz="1400" kern="100" dirty="0">
                          <a:effectLst/>
                          <a:latin typeface="+mn-lt"/>
                        </a:rPr>
                        <a:t>Technological</a:t>
                      </a:r>
                      <a:endParaRPr lang="zh-TW" sz="1400" kern="100" dirty="0">
                        <a:effectLst/>
                        <a:latin typeface="+mn-lt"/>
                        <a:ea typeface="新細明體" panose="02020500000000000000" pitchFamily="18" charset="-120"/>
                        <a:cs typeface="Times New Roman" panose="02020603050405020304" pitchFamily="18" charset="0"/>
                      </a:endParaRPr>
                    </a:p>
                  </a:txBody>
                  <a:tcPr marL="68580" marR="68580" marT="0" marB="0" vert="eaVert">
                    <a:solidFill>
                      <a:srgbClr val="C07156"/>
                    </a:solidFill>
                  </a:tcPr>
                </a:tc>
                <a:tc>
                  <a:txBody>
                    <a:bodyPr/>
                    <a:lstStyle/>
                    <a:p>
                      <a:pPr algn="ctr">
                        <a:lnSpc>
                          <a:spcPct val="100000"/>
                        </a:lnSpc>
                        <a:spcAft>
                          <a:spcPts val="0"/>
                        </a:spcAft>
                      </a:pPr>
                      <a:r>
                        <a:rPr lang="en-US" sz="1400" kern="100" dirty="0">
                          <a:effectLst/>
                          <a:latin typeface="+mn-lt"/>
                        </a:rPr>
                        <a:t>1</a:t>
                      </a:r>
                      <a:endParaRPr lang="zh-TW" sz="1400" kern="100" dirty="0">
                        <a:effectLst/>
                        <a:latin typeface="+mn-lt"/>
                        <a:ea typeface="新細明體" panose="02020500000000000000" pitchFamily="18" charset="-120"/>
                        <a:cs typeface="Times New Roman" panose="02020603050405020304" pitchFamily="18" charset="0"/>
                      </a:endParaRPr>
                    </a:p>
                  </a:txBody>
                  <a:tcPr marL="68580" marR="68580" marT="0" marB="0" anchor="ctr">
                    <a:solidFill>
                      <a:schemeClr val="bg1">
                        <a:lumMod val="95000"/>
                      </a:schemeClr>
                    </a:solidFill>
                  </a:tcPr>
                </a:tc>
                <a:tc>
                  <a:txBody>
                    <a:bodyPr/>
                    <a:lstStyle/>
                    <a:p>
                      <a:pPr algn="ctr">
                        <a:lnSpc>
                          <a:spcPct val="100000"/>
                        </a:lnSpc>
                        <a:spcAft>
                          <a:spcPts val="0"/>
                        </a:spcAft>
                      </a:pPr>
                      <a:r>
                        <a:rPr lang="en-US" sz="1400" kern="100" dirty="0">
                          <a:effectLst/>
                          <a:latin typeface="+mn-lt"/>
                        </a:rPr>
                        <a:t>Unreliable External Data Sources</a:t>
                      </a:r>
                      <a:endParaRPr lang="zh-TW" sz="1400" kern="100" dirty="0">
                        <a:effectLst/>
                        <a:latin typeface="+mn-lt"/>
                        <a:ea typeface="新細明體" panose="02020500000000000000" pitchFamily="18" charset="-120"/>
                        <a:cs typeface="Times New Roman" panose="02020603050405020304" pitchFamily="18" charset="0"/>
                      </a:endParaRPr>
                    </a:p>
                  </a:txBody>
                  <a:tcPr marL="68580" marR="68580" marT="0" marB="0" anchor="ctr">
                    <a:solidFill>
                      <a:schemeClr val="bg1">
                        <a:lumMod val="95000"/>
                      </a:schemeClr>
                    </a:solidFill>
                  </a:tcPr>
                </a:tc>
                <a:tc>
                  <a:txBody>
                    <a:bodyPr/>
                    <a:lstStyle/>
                    <a:p>
                      <a:pPr algn="ctr">
                        <a:lnSpc>
                          <a:spcPct val="100000"/>
                        </a:lnSpc>
                        <a:spcAft>
                          <a:spcPts val="0"/>
                        </a:spcAft>
                      </a:pPr>
                      <a:r>
                        <a:rPr lang="en-US" sz="1400" kern="100" dirty="0">
                          <a:effectLst/>
                          <a:latin typeface="+mn-lt"/>
                        </a:rPr>
                        <a:t>Front-to-Back </a:t>
                      </a:r>
                    </a:p>
                    <a:p>
                      <a:pPr algn="ctr">
                        <a:lnSpc>
                          <a:spcPct val="100000"/>
                        </a:lnSpc>
                        <a:spcAft>
                          <a:spcPts val="0"/>
                        </a:spcAft>
                      </a:pPr>
                      <a:r>
                        <a:rPr lang="en-US" sz="1400" kern="100" dirty="0">
                          <a:effectLst/>
                          <a:latin typeface="+mn-lt"/>
                        </a:rPr>
                        <a:t>Trading Cycle Improvement</a:t>
                      </a:r>
                      <a:endParaRPr lang="zh-TW" sz="1400" kern="100" dirty="0">
                        <a:effectLst/>
                        <a:latin typeface="+mn-lt"/>
                        <a:ea typeface="新細明體" panose="02020500000000000000" pitchFamily="18" charset="-120"/>
                        <a:cs typeface="Times New Roman" panose="02020603050405020304" pitchFamily="18" charset="0"/>
                      </a:endParaRPr>
                    </a:p>
                  </a:txBody>
                  <a:tcPr marL="68580" marR="68580" marT="0" marB="0" anchor="ctr">
                    <a:solidFill>
                      <a:schemeClr val="bg1">
                        <a:lumMod val="95000"/>
                      </a:schemeClr>
                    </a:solidFill>
                  </a:tcPr>
                </a:tc>
                <a:tc>
                  <a:txBody>
                    <a:bodyPr/>
                    <a:lstStyle/>
                    <a:p>
                      <a:pPr algn="ctr">
                        <a:lnSpc>
                          <a:spcPts val="500"/>
                        </a:lnSpc>
                        <a:spcAft>
                          <a:spcPts val="0"/>
                        </a:spcAft>
                      </a:pPr>
                      <a:r>
                        <a:rPr lang="en-US" sz="1400" kern="100" dirty="0">
                          <a:effectLst/>
                          <a:latin typeface="+mn-lt"/>
                        </a:rPr>
                        <a:t> </a:t>
                      </a:r>
                      <a:endParaRPr lang="zh-TW" sz="1400" kern="100" dirty="0">
                        <a:effectLst/>
                        <a:latin typeface="+mn-lt"/>
                      </a:endParaRPr>
                    </a:p>
                    <a:p>
                      <a:pPr algn="ctr">
                        <a:lnSpc>
                          <a:spcPct val="100000"/>
                        </a:lnSpc>
                        <a:spcAft>
                          <a:spcPts val="0"/>
                        </a:spcAft>
                      </a:pPr>
                      <a:r>
                        <a:rPr lang="en-US" sz="1400" kern="100" dirty="0">
                          <a:effectLst/>
                          <a:latin typeface="+mn-lt"/>
                        </a:rPr>
                        <a:t>Multisource Referencing</a:t>
                      </a:r>
                      <a:endParaRPr lang="zh-TW" sz="1400" kern="100" dirty="0">
                        <a:effectLst/>
                        <a:latin typeface="+mn-lt"/>
                      </a:endParaRPr>
                    </a:p>
                    <a:p>
                      <a:pPr algn="ctr">
                        <a:lnSpc>
                          <a:spcPct val="100000"/>
                        </a:lnSpc>
                        <a:spcAft>
                          <a:spcPts val="0"/>
                        </a:spcAft>
                      </a:pPr>
                      <a:r>
                        <a:rPr lang="en-US" sz="1400" kern="100" dirty="0">
                          <a:effectLst/>
                          <a:latin typeface="+mn-lt"/>
                        </a:rPr>
                        <a:t>&amp; Alert System</a:t>
                      </a:r>
                      <a:endParaRPr lang="zh-TW" sz="1400" kern="100" dirty="0">
                        <a:effectLst/>
                        <a:latin typeface="+mn-lt"/>
                      </a:endParaRPr>
                    </a:p>
                  </a:txBody>
                  <a:tcPr marL="68580" marR="68580" marT="0" marB="0" anchor="ctr">
                    <a:solidFill>
                      <a:schemeClr val="bg1">
                        <a:lumMod val="95000"/>
                      </a:schemeClr>
                    </a:solidFill>
                  </a:tcPr>
                </a:tc>
                <a:tc>
                  <a:txBody>
                    <a:bodyPr/>
                    <a:lstStyle/>
                    <a:p>
                      <a:pPr algn="ctr">
                        <a:lnSpc>
                          <a:spcPct val="100000"/>
                        </a:lnSpc>
                        <a:spcAft>
                          <a:spcPts val="0"/>
                        </a:spcAft>
                      </a:pPr>
                      <a:r>
                        <a:rPr lang="en-US" sz="1400" kern="100" dirty="0">
                          <a:effectLst/>
                          <a:latin typeface="+mn-lt"/>
                        </a:rPr>
                        <a:t>87%</a:t>
                      </a:r>
                      <a:endParaRPr lang="zh-TW" sz="1400" kern="100" dirty="0">
                        <a:effectLst/>
                        <a:latin typeface="+mn-lt"/>
                        <a:ea typeface="新細明體" panose="02020500000000000000" pitchFamily="18" charset="-120"/>
                        <a:cs typeface="Times New Roman" panose="02020603050405020304" pitchFamily="18" charset="0"/>
                      </a:endParaRPr>
                    </a:p>
                  </a:txBody>
                  <a:tcPr marL="68580" marR="68580" marT="0" marB="0" anchor="ctr">
                    <a:solidFill>
                      <a:schemeClr val="bg1">
                        <a:lumMod val="95000"/>
                      </a:schemeClr>
                    </a:solidFill>
                  </a:tcPr>
                </a:tc>
                <a:extLst>
                  <a:ext uri="{0D108BD9-81ED-4DB2-BD59-A6C34878D82A}">
                    <a16:rowId xmlns:a16="http://schemas.microsoft.com/office/drawing/2014/main" val="2560674011"/>
                  </a:ext>
                </a:extLst>
              </a:tr>
              <a:tr h="1026919">
                <a:tc vMerge="1">
                  <a:txBody>
                    <a:bodyPr/>
                    <a:lstStyle/>
                    <a:p>
                      <a:endParaRPr lang="zh-TW" altLang="en-US"/>
                    </a:p>
                  </a:txBody>
                  <a:tcPr/>
                </a:tc>
                <a:tc>
                  <a:txBody>
                    <a:bodyPr/>
                    <a:lstStyle/>
                    <a:p>
                      <a:pPr algn="ctr">
                        <a:lnSpc>
                          <a:spcPct val="100000"/>
                        </a:lnSpc>
                        <a:spcAft>
                          <a:spcPts val="0"/>
                        </a:spcAft>
                      </a:pPr>
                      <a:r>
                        <a:rPr lang="en-US" sz="1400" kern="100">
                          <a:effectLst/>
                          <a:latin typeface="+mn-lt"/>
                        </a:rPr>
                        <a:t>2</a:t>
                      </a:r>
                      <a:endParaRPr lang="zh-TW" sz="1400" kern="100">
                        <a:effectLst/>
                        <a:latin typeface="+mn-lt"/>
                        <a:ea typeface="新細明體" panose="02020500000000000000" pitchFamily="18" charset="-12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algn="ctr">
                        <a:lnSpc>
                          <a:spcPct val="100000"/>
                        </a:lnSpc>
                        <a:spcAft>
                          <a:spcPts val="0"/>
                        </a:spcAft>
                      </a:pPr>
                      <a:r>
                        <a:rPr lang="en-US" sz="1400" kern="100">
                          <a:effectLst/>
                          <a:latin typeface="+mn-lt"/>
                        </a:rPr>
                        <a:t>Wrong Capturing of Spot Price</a:t>
                      </a:r>
                      <a:endParaRPr lang="zh-TW" sz="1400" kern="100">
                        <a:effectLst/>
                        <a:latin typeface="+mn-lt"/>
                        <a:ea typeface="新細明體" panose="02020500000000000000" pitchFamily="18" charset="-12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algn="ctr">
                        <a:lnSpc>
                          <a:spcPts val="500"/>
                        </a:lnSpc>
                        <a:spcAft>
                          <a:spcPts val="0"/>
                        </a:spcAft>
                      </a:pPr>
                      <a:endParaRPr lang="en-US" sz="1400" kern="100" dirty="0">
                        <a:effectLst/>
                        <a:latin typeface="+mn-lt"/>
                      </a:endParaRPr>
                    </a:p>
                    <a:p>
                      <a:pPr algn="ctr">
                        <a:lnSpc>
                          <a:spcPct val="100000"/>
                        </a:lnSpc>
                        <a:spcAft>
                          <a:spcPts val="0"/>
                        </a:spcAft>
                      </a:pPr>
                      <a:r>
                        <a:rPr lang="en-US" sz="1400" kern="100" dirty="0">
                          <a:effectLst/>
                          <a:latin typeface="+mn-lt"/>
                        </a:rPr>
                        <a:t>Improvement of </a:t>
                      </a:r>
                    </a:p>
                    <a:p>
                      <a:pPr algn="ctr">
                        <a:lnSpc>
                          <a:spcPct val="100000"/>
                        </a:lnSpc>
                        <a:spcAft>
                          <a:spcPts val="0"/>
                        </a:spcAft>
                      </a:pPr>
                      <a:r>
                        <a:rPr lang="en-US" sz="1400" kern="100" dirty="0">
                          <a:effectLst/>
                          <a:latin typeface="+mn-lt"/>
                        </a:rPr>
                        <a:t>Timeliness &amp; Efficiency</a:t>
                      </a:r>
                    </a:p>
                    <a:p>
                      <a:pPr algn="ctr">
                        <a:lnSpc>
                          <a:spcPts val="500"/>
                        </a:lnSpc>
                        <a:spcAft>
                          <a:spcPts val="0"/>
                        </a:spcAft>
                      </a:pPr>
                      <a:endParaRPr lang="zh-TW" sz="1400" kern="100" dirty="0">
                        <a:effectLst/>
                        <a:latin typeface="+mn-lt"/>
                        <a:ea typeface="新細明體" panose="02020500000000000000" pitchFamily="18" charset="-12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algn="ctr">
                        <a:lnSpc>
                          <a:spcPct val="100000"/>
                        </a:lnSpc>
                        <a:spcAft>
                          <a:spcPts val="0"/>
                        </a:spcAft>
                      </a:pPr>
                      <a:r>
                        <a:rPr lang="en-US" sz="1400" kern="100" dirty="0">
                          <a:effectLst/>
                          <a:latin typeface="+mn-lt"/>
                        </a:rPr>
                        <a:t>EM Algorithm &amp; Exchange Linkage </a:t>
                      </a:r>
                      <a:endParaRPr lang="zh-TW" sz="1400" kern="100" dirty="0">
                        <a:effectLst/>
                        <a:latin typeface="+mn-lt"/>
                        <a:ea typeface="新細明體" panose="02020500000000000000" pitchFamily="18" charset="-12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algn="ctr">
                        <a:lnSpc>
                          <a:spcPct val="100000"/>
                        </a:lnSpc>
                        <a:spcAft>
                          <a:spcPts val="0"/>
                        </a:spcAft>
                      </a:pPr>
                      <a:r>
                        <a:rPr lang="en-US" sz="1400" kern="100" dirty="0">
                          <a:effectLst/>
                          <a:latin typeface="+mn-lt"/>
                        </a:rPr>
                        <a:t>91%</a:t>
                      </a:r>
                      <a:endParaRPr lang="zh-TW" sz="1400" kern="100" dirty="0">
                        <a:effectLst/>
                        <a:latin typeface="+mn-lt"/>
                        <a:ea typeface="新細明體" panose="02020500000000000000" pitchFamily="18" charset="-120"/>
                        <a:cs typeface="Times New Roman" panose="02020603050405020304" pitchFamily="18" charset="0"/>
                      </a:endParaRPr>
                    </a:p>
                  </a:txBody>
                  <a:tcPr marL="68580" marR="68580" marT="0" marB="0" anchor="ctr">
                    <a:solidFill>
                      <a:schemeClr val="accent1">
                        <a:lumMod val="20000"/>
                        <a:lumOff val="80000"/>
                      </a:schemeClr>
                    </a:solidFill>
                  </a:tcPr>
                </a:tc>
                <a:extLst>
                  <a:ext uri="{0D108BD9-81ED-4DB2-BD59-A6C34878D82A}">
                    <a16:rowId xmlns:a16="http://schemas.microsoft.com/office/drawing/2014/main" val="2716427280"/>
                  </a:ext>
                </a:extLst>
              </a:tr>
              <a:tr h="1026919">
                <a:tc rowSpan="2">
                  <a:txBody>
                    <a:bodyPr/>
                    <a:lstStyle/>
                    <a:p>
                      <a:pPr marL="71755" marR="71755" algn="ctr">
                        <a:lnSpc>
                          <a:spcPct val="100000"/>
                        </a:lnSpc>
                        <a:spcAft>
                          <a:spcPts val="0"/>
                        </a:spcAft>
                      </a:pPr>
                      <a:r>
                        <a:rPr lang="en-US" sz="1400" kern="100" dirty="0">
                          <a:effectLst/>
                          <a:latin typeface="+mn-lt"/>
                        </a:rPr>
                        <a:t>Operational</a:t>
                      </a:r>
                      <a:endParaRPr lang="zh-TW" sz="1400" kern="100" dirty="0">
                        <a:effectLst/>
                        <a:latin typeface="+mn-lt"/>
                        <a:ea typeface="新細明體" panose="02020500000000000000" pitchFamily="18" charset="-120"/>
                        <a:cs typeface="Times New Roman" panose="02020603050405020304" pitchFamily="18" charset="0"/>
                      </a:endParaRPr>
                    </a:p>
                  </a:txBody>
                  <a:tcPr marL="68580" marR="68580" marT="0" marB="0" vert="eaVert">
                    <a:solidFill>
                      <a:srgbClr val="E8C767"/>
                    </a:solidFill>
                  </a:tcPr>
                </a:tc>
                <a:tc>
                  <a:txBody>
                    <a:bodyPr/>
                    <a:lstStyle/>
                    <a:p>
                      <a:pPr algn="ctr">
                        <a:lnSpc>
                          <a:spcPct val="100000"/>
                        </a:lnSpc>
                        <a:spcAft>
                          <a:spcPts val="0"/>
                        </a:spcAft>
                      </a:pPr>
                      <a:r>
                        <a:rPr lang="en-US" sz="1400" kern="100">
                          <a:effectLst/>
                          <a:latin typeface="+mn-lt"/>
                        </a:rPr>
                        <a:t>3</a:t>
                      </a:r>
                      <a:endParaRPr lang="zh-TW" sz="1400" kern="100">
                        <a:effectLst/>
                        <a:latin typeface="+mn-lt"/>
                        <a:ea typeface="新細明體" panose="02020500000000000000" pitchFamily="18" charset="-120"/>
                        <a:cs typeface="Times New Roman" panose="02020603050405020304" pitchFamily="18" charset="0"/>
                      </a:endParaRPr>
                    </a:p>
                  </a:txBody>
                  <a:tcPr marL="68580" marR="68580" marT="0" marB="0" anchor="ctr">
                    <a:solidFill>
                      <a:schemeClr val="bg1">
                        <a:lumMod val="95000"/>
                      </a:schemeClr>
                    </a:solidFill>
                  </a:tcPr>
                </a:tc>
                <a:tc>
                  <a:txBody>
                    <a:bodyPr/>
                    <a:lstStyle/>
                    <a:p>
                      <a:pPr algn="ctr">
                        <a:lnSpc>
                          <a:spcPct val="100000"/>
                        </a:lnSpc>
                        <a:spcAft>
                          <a:spcPts val="0"/>
                        </a:spcAft>
                      </a:pPr>
                      <a:r>
                        <a:rPr lang="en-US" sz="1400" kern="100" dirty="0">
                          <a:effectLst/>
                          <a:latin typeface="+mn-lt"/>
                        </a:rPr>
                        <a:t>High Maintenance Manpower Cost</a:t>
                      </a:r>
                      <a:endParaRPr lang="zh-TW" sz="1400" kern="100" dirty="0">
                        <a:effectLst/>
                        <a:latin typeface="+mn-lt"/>
                        <a:ea typeface="新細明體" panose="02020500000000000000" pitchFamily="18" charset="-120"/>
                        <a:cs typeface="Times New Roman" panose="02020603050405020304" pitchFamily="18" charset="0"/>
                      </a:endParaRPr>
                    </a:p>
                  </a:txBody>
                  <a:tcPr marL="68580" marR="68580" marT="0" marB="0" anchor="ctr">
                    <a:solidFill>
                      <a:schemeClr val="bg1">
                        <a:lumMod val="95000"/>
                      </a:schemeClr>
                    </a:solidFill>
                  </a:tcPr>
                </a:tc>
                <a:tc>
                  <a:txBody>
                    <a:bodyPr/>
                    <a:lstStyle/>
                    <a:p>
                      <a:pPr algn="ctr">
                        <a:lnSpc>
                          <a:spcPct val="100000"/>
                        </a:lnSpc>
                        <a:spcAft>
                          <a:spcPts val="0"/>
                        </a:spcAft>
                      </a:pPr>
                      <a:r>
                        <a:rPr lang="en-US" sz="1400" kern="100" dirty="0">
                          <a:effectLst/>
                          <a:latin typeface="+mn-lt"/>
                        </a:rPr>
                        <a:t>Operational Risk Controls</a:t>
                      </a:r>
                      <a:endParaRPr lang="zh-TW" sz="1400" kern="100" dirty="0">
                        <a:effectLst/>
                        <a:latin typeface="+mn-lt"/>
                        <a:ea typeface="新細明體" panose="02020500000000000000" pitchFamily="18" charset="-120"/>
                        <a:cs typeface="Times New Roman" panose="02020603050405020304" pitchFamily="18" charset="0"/>
                      </a:endParaRPr>
                    </a:p>
                  </a:txBody>
                  <a:tcPr marL="68580" marR="68580" marT="0" marB="0" anchor="ctr">
                    <a:solidFill>
                      <a:schemeClr val="bg1">
                        <a:lumMod val="95000"/>
                      </a:schemeClr>
                    </a:solidFill>
                  </a:tcPr>
                </a:tc>
                <a:tc>
                  <a:txBody>
                    <a:bodyPr/>
                    <a:lstStyle/>
                    <a:p>
                      <a:pPr algn="ctr">
                        <a:lnSpc>
                          <a:spcPts val="500"/>
                        </a:lnSpc>
                        <a:spcAft>
                          <a:spcPts val="0"/>
                        </a:spcAft>
                      </a:pPr>
                      <a:r>
                        <a:rPr lang="en-US" sz="1400" kern="100" dirty="0">
                          <a:effectLst/>
                          <a:latin typeface="+mn-lt"/>
                        </a:rPr>
                        <a:t> </a:t>
                      </a:r>
                      <a:endParaRPr lang="zh-TW" sz="1400" kern="100" dirty="0">
                        <a:effectLst/>
                        <a:latin typeface="+mn-lt"/>
                      </a:endParaRPr>
                    </a:p>
                    <a:p>
                      <a:pPr algn="ctr">
                        <a:lnSpc>
                          <a:spcPct val="100000"/>
                        </a:lnSpc>
                        <a:spcAft>
                          <a:spcPts val="0"/>
                        </a:spcAft>
                      </a:pPr>
                      <a:r>
                        <a:rPr lang="en-US" sz="1400" kern="100" dirty="0">
                          <a:effectLst/>
                          <a:latin typeface="+mn-lt"/>
                        </a:rPr>
                        <a:t>Chatbot for </a:t>
                      </a:r>
                      <a:endParaRPr lang="zh-TW" sz="1400" kern="100" dirty="0">
                        <a:effectLst/>
                        <a:latin typeface="+mn-lt"/>
                      </a:endParaRPr>
                    </a:p>
                    <a:p>
                      <a:pPr algn="ctr">
                        <a:lnSpc>
                          <a:spcPct val="100000"/>
                        </a:lnSpc>
                        <a:spcAft>
                          <a:spcPts val="0"/>
                        </a:spcAft>
                      </a:pPr>
                      <a:r>
                        <a:rPr lang="en-US" sz="1400" kern="100" dirty="0">
                          <a:effectLst/>
                          <a:latin typeface="+mn-lt"/>
                        </a:rPr>
                        <a:t>In-House Support</a:t>
                      </a:r>
                      <a:endParaRPr lang="zh-TW" sz="1400" kern="100" dirty="0">
                        <a:effectLst/>
                        <a:latin typeface="+mn-lt"/>
                      </a:endParaRPr>
                    </a:p>
                    <a:p>
                      <a:pPr algn="ctr">
                        <a:lnSpc>
                          <a:spcPts val="500"/>
                        </a:lnSpc>
                        <a:spcAft>
                          <a:spcPts val="0"/>
                        </a:spcAft>
                      </a:pPr>
                      <a:r>
                        <a:rPr lang="en-US" sz="1400" kern="100" dirty="0">
                          <a:effectLst/>
                          <a:latin typeface="+mn-lt"/>
                        </a:rPr>
                        <a:t> </a:t>
                      </a:r>
                      <a:endParaRPr lang="zh-TW" sz="1400" kern="100" dirty="0">
                        <a:effectLst/>
                        <a:latin typeface="+mn-lt"/>
                        <a:ea typeface="新細明體" panose="02020500000000000000" pitchFamily="18" charset="-120"/>
                        <a:cs typeface="Times New Roman" panose="02020603050405020304" pitchFamily="18" charset="0"/>
                      </a:endParaRPr>
                    </a:p>
                  </a:txBody>
                  <a:tcPr marL="68580" marR="68580" marT="0" marB="0" anchor="ctr">
                    <a:solidFill>
                      <a:schemeClr val="bg1">
                        <a:lumMod val="95000"/>
                      </a:schemeClr>
                    </a:solidFill>
                  </a:tcPr>
                </a:tc>
                <a:tc>
                  <a:txBody>
                    <a:bodyPr/>
                    <a:lstStyle/>
                    <a:p>
                      <a:pPr algn="ctr">
                        <a:lnSpc>
                          <a:spcPct val="100000"/>
                        </a:lnSpc>
                        <a:spcAft>
                          <a:spcPts val="0"/>
                        </a:spcAft>
                      </a:pPr>
                      <a:r>
                        <a:rPr lang="en-US" sz="1400" kern="100" dirty="0">
                          <a:effectLst/>
                          <a:latin typeface="+mn-lt"/>
                        </a:rPr>
                        <a:t>80%</a:t>
                      </a:r>
                      <a:endParaRPr lang="zh-TW" sz="1400" kern="100" dirty="0">
                        <a:effectLst/>
                        <a:latin typeface="+mn-lt"/>
                        <a:ea typeface="新細明體" panose="02020500000000000000" pitchFamily="18" charset="-120"/>
                        <a:cs typeface="Times New Roman" panose="02020603050405020304" pitchFamily="18" charset="0"/>
                      </a:endParaRPr>
                    </a:p>
                  </a:txBody>
                  <a:tcPr marL="68580" marR="68580" marT="0" marB="0" anchor="ctr">
                    <a:solidFill>
                      <a:schemeClr val="bg1">
                        <a:lumMod val="95000"/>
                      </a:schemeClr>
                    </a:solidFill>
                  </a:tcPr>
                </a:tc>
                <a:extLst>
                  <a:ext uri="{0D108BD9-81ED-4DB2-BD59-A6C34878D82A}">
                    <a16:rowId xmlns:a16="http://schemas.microsoft.com/office/drawing/2014/main" val="4181294692"/>
                  </a:ext>
                </a:extLst>
              </a:tr>
              <a:tr h="1026919">
                <a:tc vMerge="1">
                  <a:txBody>
                    <a:bodyPr/>
                    <a:lstStyle/>
                    <a:p>
                      <a:endParaRPr lang="zh-TW" altLang="en-US"/>
                    </a:p>
                  </a:txBody>
                  <a:tcPr/>
                </a:tc>
                <a:tc>
                  <a:txBody>
                    <a:bodyPr/>
                    <a:lstStyle/>
                    <a:p>
                      <a:pPr algn="ctr">
                        <a:lnSpc>
                          <a:spcPct val="100000"/>
                        </a:lnSpc>
                        <a:spcAft>
                          <a:spcPts val="0"/>
                        </a:spcAft>
                      </a:pPr>
                      <a:r>
                        <a:rPr lang="en-US" sz="1400" kern="100">
                          <a:effectLst/>
                          <a:latin typeface="+mn-lt"/>
                        </a:rPr>
                        <a:t>4</a:t>
                      </a:r>
                      <a:endParaRPr lang="zh-TW" sz="1400" kern="100">
                        <a:effectLst/>
                        <a:latin typeface="+mn-lt"/>
                        <a:ea typeface="新細明體" panose="02020500000000000000" pitchFamily="18" charset="-12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algn="ctr">
                        <a:lnSpc>
                          <a:spcPct val="100000"/>
                        </a:lnSpc>
                        <a:spcAft>
                          <a:spcPts val="0"/>
                        </a:spcAft>
                      </a:pPr>
                      <a:r>
                        <a:rPr lang="en-US" sz="1400" kern="100" dirty="0">
                          <a:effectLst/>
                          <a:latin typeface="+mn-lt"/>
                        </a:rPr>
                        <a:t>In-house System Incompetence</a:t>
                      </a:r>
                      <a:endParaRPr lang="zh-TW" sz="1400" kern="100" dirty="0">
                        <a:effectLst/>
                        <a:latin typeface="+mn-lt"/>
                        <a:ea typeface="新細明體" panose="02020500000000000000" pitchFamily="18" charset="-12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algn="ctr">
                        <a:lnSpc>
                          <a:spcPts val="500"/>
                        </a:lnSpc>
                        <a:spcAft>
                          <a:spcPts val="0"/>
                        </a:spcAft>
                      </a:pPr>
                      <a:r>
                        <a:rPr lang="en-US" sz="1400" kern="100" dirty="0">
                          <a:effectLst/>
                          <a:latin typeface="+mn-lt"/>
                        </a:rPr>
                        <a:t> </a:t>
                      </a:r>
                      <a:endParaRPr lang="zh-TW" sz="1400" kern="100" dirty="0">
                        <a:effectLst/>
                        <a:latin typeface="+mn-lt"/>
                      </a:endParaRPr>
                    </a:p>
                    <a:p>
                      <a:pPr algn="ctr">
                        <a:lnSpc>
                          <a:spcPct val="100000"/>
                        </a:lnSpc>
                        <a:spcAft>
                          <a:spcPts val="0"/>
                        </a:spcAft>
                      </a:pPr>
                      <a:r>
                        <a:rPr lang="en-US" sz="1400" kern="100" dirty="0">
                          <a:effectLst/>
                          <a:latin typeface="+mn-lt"/>
                        </a:rPr>
                        <a:t>Cost Reduction via </a:t>
                      </a:r>
                    </a:p>
                    <a:p>
                      <a:pPr algn="ctr">
                        <a:lnSpc>
                          <a:spcPct val="100000"/>
                        </a:lnSpc>
                        <a:spcAft>
                          <a:spcPts val="0"/>
                        </a:spcAft>
                      </a:pPr>
                      <a:r>
                        <a:rPr lang="en-US" sz="1400" kern="100" dirty="0">
                          <a:effectLst/>
                          <a:latin typeface="+mn-lt"/>
                        </a:rPr>
                        <a:t>Offshoring &amp; Outsourcing</a:t>
                      </a:r>
                      <a:endParaRPr lang="zh-TW" sz="1400" kern="100" dirty="0">
                        <a:effectLst/>
                        <a:latin typeface="+mn-lt"/>
                      </a:endParaRPr>
                    </a:p>
                    <a:p>
                      <a:pPr algn="ctr">
                        <a:lnSpc>
                          <a:spcPts val="500"/>
                        </a:lnSpc>
                        <a:spcAft>
                          <a:spcPts val="0"/>
                        </a:spcAft>
                      </a:pPr>
                      <a:r>
                        <a:rPr lang="en-US" sz="1400" kern="100" dirty="0">
                          <a:effectLst/>
                          <a:latin typeface="+mn-lt"/>
                        </a:rPr>
                        <a:t> </a:t>
                      </a:r>
                      <a:endParaRPr lang="zh-TW" sz="1400" kern="100" dirty="0">
                        <a:effectLst/>
                        <a:latin typeface="+mn-lt"/>
                        <a:ea typeface="新細明體" panose="02020500000000000000" pitchFamily="18" charset="-12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algn="ctr">
                        <a:lnSpc>
                          <a:spcPct val="100000"/>
                        </a:lnSpc>
                        <a:spcAft>
                          <a:spcPts val="0"/>
                        </a:spcAft>
                      </a:pPr>
                      <a:r>
                        <a:rPr lang="en-US" sz="1400" kern="100" dirty="0">
                          <a:effectLst/>
                          <a:latin typeface="+mn-lt"/>
                        </a:rPr>
                        <a:t>FinTech Venture </a:t>
                      </a:r>
                      <a:endParaRPr lang="zh-TW" sz="1400" kern="100" dirty="0">
                        <a:effectLst/>
                        <a:latin typeface="+mn-lt"/>
                      </a:endParaRPr>
                    </a:p>
                    <a:p>
                      <a:pPr algn="ctr">
                        <a:lnSpc>
                          <a:spcPct val="100000"/>
                        </a:lnSpc>
                        <a:spcAft>
                          <a:spcPts val="0"/>
                        </a:spcAft>
                      </a:pPr>
                      <a:r>
                        <a:rPr lang="en-US" sz="1400" kern="100" dirty="0">
                          <a:effectLst/>
                          <a:latin typeface="+mn-lt"/>
                        </a:rPr>
                        <a:t>Capital Investment</a:t>
                      </a:r>
                      <a:endParaRPr lang="zh-TW" sz="1400" kern="100" dirty="0">
                        <a:effectLst/>
                        <a:latin typeface="+mn-lt"/>
                        <a:ea typeface="新細明體" panose="02020500000000000000" pitchFamily="18" charset="-12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algn="ctr">
                        <a:lnSpc>
                          <a:spcPct val="100000"/>
                        </a:lnSpc>
                        <a:spcAft>
                          <a:spcPts val="0"/>
                        </a:spcAft>
                      </a:pPr>
                      <a:r>
                        <a:rPr lang="en-US" sz="1400" kern="100" dirty="0">
                          <a:effectLst/>
                          <a:latin typeface="+mn-lt"/>
                        </a:rPr>
                        <a:t>83%</a:t>
                      </a:r>
                      <a:endParaRPr lang="zh-TW" sz="1400" kern="100" dirty="0">
                        <a:effectLst/>
                        <a:latin typeface="+mn-lt"/>
                        <a:ea typeface="新細明體" panose="02020500000000000000" pitchFamily="18" charset="-120"/>
                        <a:cs typeface="Times New Roman" panose="02020603050405020304" pitchFamily="18" charset="0"/>
                      </a:endParaRPr>
                    </a:p>
                  </a:txBody>
                  <a:tcPr marL="68580" marR="68580" marT="0" marB="0" anchor="ctr">
                    <a:solidFill>
                      <a:schemeClr val="accent1">
                        <a:lumMod val="20000"/>
                        <a:lumOff val="80000"/>
                      </a:schemeClr>
                    </a:solidFill>
                  </a:tcPr>
                </a:tc>
                <a:extLst>
                  <a:ext uri="{0D108BD9-81ED-4DB2-BD59-A6C34878D82A}">
                    <a16:rowId xmlns:a16="http://schemas.microsoft.com/office/drawing/2014/main" val="3180940373"/>
                  </a:ext>
                </a:extLst>
              </a:tr>
            </a:tbl>
          </a:graphicData>
        </a:graphic>
      </p:graphicFrame>
      <p:sp>
        <p:nvSpPr>
          <p:cNvPr id="16" name="Rectangle 15">
            <a:extLst>
              <a:ext uri="{FF2B5EF4-FFF2-40B4-BE49-F238E27FC236}">
                <a16:creationId xmlns:a16="http://schemas.microsoft.com/office/drawing/2014/main" id="{AA18BB7E-7295-423D-9C2A-351DD522B6FC}"/>
              </a:ext>
            </a:extLst>
          </p:cNvPr>
          <p:cNvSpPr/>
          <p:nvPr/>
        </p:nvSpPr>
        <p:spPr>
          <a:xfrm>
            <a:off x="280125" y="914729"/>
            <a:ext cx="11645639" cy="350185"/>
          </a:xfrm>
          <a:prstGeom prst="rect">
            <a:avLst/>
          </a:prstGeom>
          <a:solidFill>
            <a:srgbClr val="E8C76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rgbClr val="585148"/>
                </a:solidFill>
              </a:rPr>
              <a:t>Intrinsically Motivated, Technically Driven.</a:t>
            </a:r>
            <a:endParaRPr lang="zh-TW" altLang="zh-TW" b="1" dirty="0">
              <a:solidFill>
                <a:srgbClr val="585148"/>
              </a:solidFill>
            </a:endParaRPr>
          </a:p>
        </p:txBody>
      </p:sp>
      <p:graphicFrame>
        <p:nvGraphicFramePr>
          <p:cNvPr id="2" name="Table 1">
            <a:extLst>
              <a:ext uri="{FF2B5EF4-FFF2-40B4-BE49-F238E27FC236}">
                <a16:creationId xmlns:a16="http://schemas.microsoft.com/office/drawing/2014/main" id="{731CC9B8-D9D2-4AC4-971B-06C56C1911B3}"/>
              </a:ext>
            </a:extLst>
          </p:cNvPr>
          <p:cNvGraphicFramePr>
            <a:graphicFrameLocks noGrp="1"/>
          </p:cNvGraphicFramePr>
          <p:nvPr>
            <p:extLst>
              <p:ext uri="{D42A27DB-BD31-4B8C-83A1-F6EECF244321}">
                <p14:modId xmlns:p14="http://schemas.microsoft.com/office/powerpoint/2010/main" val="3482875546"/>
              </p:ext>
            </p:extLst>
          </p:nvPr>
        </p:nvGraphicFramePr>
        <p:xfrm>
          <a:off x="130969" y="6482291"/>
          <a:ext cx="11930063" cy="370840"/>
        </p:xfrm>
        <a:graphic>
          <a:graphicData uri="http://schemas.openxmlformats.org/drawingml/2006/table">
            <a:tbl>
              <a:tblPr firstRow="1" bandRow="1">
                <a:tableStyleId>{5C22544A-7EE6-4342-B048-85BDC9FD1C3A}</a:tableStyleId>
              </a:tblPr>
              <a:tblGrid>
                <a:gridCol w="10994928">
                  <a:extLst>
                    <a:ext uri="{9D8B030D-6E8A-4147-A177-3AD203B41FA5}">
                      <a16:colId xmlns:a16="http://schemas.microsoft.com/office/drawing/2014/main" val="1547589924"/>
                    </a:ext>
                  </a:extLst>
                </a:gridCol>
                <a:gridCol w="935135">
                  <a:extLst>
                    <a:ext uri="{9D8B030D-6E8A-4147-A177-3AD203B41FA5}">
                      <a16:colId xmlns:a16="http://schemas.microsoft.com/office/drawing/2014/main" val="3562895224"/>
                    </a:ext>
                  </a:extLst>
                </a:gridCol>
              </a:tblGrid>
              <a:tr h="370840">
                <a:tc>
                  <a:txBody>
                    <a:bodyPr/>
                    <a:lstStyle/>
                    <a:p>
                      <a:pPr algn="l"/>
                      <a:r>
                        <a:rPr lang="en-US" altLang="zh-TW" sz="1600" dirty="0">
                          <a:solidFill>
                            <a:srgbClr val="AB4736"/>
                          </a:solidFill>
                          <a:latin typeface="+mn-lt"/>
                        </a:rPr>
                        <a:t>Situation Analysis</a:t>
                      </a:r>
                      <a:r>
                        <a:rPr lang="zh-TW" altLang="en-US" sz="1600" dirty="0">
                          <a:solidFill>
                            <a:srgbClr val="AB4736"/>
                          </a:solidFill>
                          <a:latin typeface="+mn-lt"/>
                        </a:rPr>
                        <a:t> </a:t>
                      </a:r>
                      <a:r>
                        <a:rPr lang="en-US" altLang="zh-TW" sz="1600" dirty="0">
                          <a:solidFill>
                            <a:schemeClr val="bg1">
                              <a:lumMod val="85000"/>
                            </a:schemeClr>
                          </a:solidFill>
                          <a:latin typeface="+mn-lt"/>
                        </a:rPr>
                        <a:t>|</a:t>
                      </a:r>
                      <a:r>
                        <a:rPr lang="zh-TW" altLang="en-US" sz="1600" dirty="0">
                          <a:solidFill>
                            <a:schemeClr val="bg1">
                              <a:lumMod val="85000"/>
                            </a:schemeClr>
                          </a:solidFill>
                          <a:latin typeface="+mn-lt"/>
                        </a:rPr>
                        <a:t> </a:t>
                      </a:r>
                      <a:r>
                        <a:rPr lang="en-US" altLang="zh-TW" sz="1600" dirty="0">
                          <a:solidFill>
                            <a:schemeClr val="bg1">
                              <a:lumMod val="85000"/>
                            </a:schemeClr>
                          </a:solidFill>
                          <a:latin typeface="+mn-lt"/>
                        </a:rPr>
                        <a:t>Technological Synergy |</a:t>
                      </a:r>
                      <a:r>
                        <a:rPr lang="zh-TW" altLang="en-US" sz="1600" dirty="0">
                          <a:solidFill>
                            <a:schemeClr val="bg1">
                              <a:lumMod val="85000"/>
                            </a:schemeClr>
                          </a:solidFill>
                          <a:latin typeface="+mn-lt"/>
                        </a:rPr>
                        <a:t> </a:t>
                      </a:r>
                      <a:r>
                        <a:rPr lang="en-US" altLang="zh-TW" sz="1600" dirty="0">
                          <a:solidFill>
                            <a:schemeClr val="bg1">
                              <a:lumMod val="85000"/>
                            </a:schemeClr>
                          </a:solidFill>
                          <a:latin typeface="+mn-lt"/>
                        </a:rPr>
                        <a:t>Operational Synergy |</a:t>
                      </a:r>
                      <a:r>
                        <a:rPr lang="zh-TW" altLang="en-US" sz="1600" dirty="0">
                          <a:solidFill>
                            <a:schemeClr val="bg1">
                              <a:lumMod val="85000"/>
                            </a:schemeClr>
                          </a:solidFill>
                          <a:latin typeface="+mn-lt"/>
                        </a:rPr>
                        <a:t> </a:t>
                      </a:r>
                      <a:r>
                        <a:rPr lang="en-US" altLang="zh-TW" sz="1600" dirty="0">
                          <a:solidFill>
                            <a:schemeClr val="bg1">
                              <a:lumMod val="85000"/>
                            </a:schemeClr>
                          </a:solidFill>
                          <a:latin typeface="+mn-lt"/>
                        </a:rPr>
                        <a:t>Implementation and Benefits</a:t>
                      </a:r>
                      <a:endParaRPr lang="zh-TW" altLang="en-US" sz="1600" dirty="0">
                        <a:solidFill>
                          <a:schemeClr val="bg1">
                            <a:lumMod val="85000"/>
                          </a:schemeClr>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altLang="zh-TW" sz="1600" dirty="0">
                          <a:solidFill>
                            <a:srgbClr val="A43725"/>
                          </a:solidFill>
                          <a:latin typeface="+mn-lt"/>
                        </a:rPr>
                        <a:t>Page 03</a:t>
                      </a:r>
                      <a:endParaRPr lang="zh-TW" altLang="en-US" sz="1600" dirty="0">
                        <a:solidFill>
                          <a:srgbClr val="A43725"/>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7840695"/>
                  </a:ext>
                </a:extLst>
              </a:tr>
            </a:tbl>
          </a:graphicData>
        </a:graphic>
      </p:graphicFrame>
      <p:cxnSp>
        <p:nvCxnSpPr>
          <p:cNvPr id="3" name="Straight Connector 2">
            <a:extLst>
              <a:ext uri="{FF2B5EF4-FFF2-40B4-BE49-F238E27FC236}">
                <a16:creationId xmlns:a16="http://schemas.microsoft.com/office/drawing/2014/main" id="{CE25E008-8E04-4A4E-A50B-BB062A1C51B9}"/>
              </a:ext>
            </a:extLst>
          </p:cNvPr>
          <p:cNvCxnSpPr>
            <a:cxnSpLocks/>
          </p:cNvCxnSpPr>
          <p:nvPr/>
        </p:nvCxnSpPr>
        <p:spPr>
          <a:xfrm>
            <a:off x="0" y="6463241"/>
            <a:ext cx="12204000" cy="0"/>
          </a:xfrm>
          <a:prstGeom prst="line">
            <a:avLst/>
          </a:prstGeom>
          <a:ln w="9525">
            <a:solidFill>
              <a:srgbClr val="990000"/>
            </a:solidFill>
          </a:ln>
          <a:effectLst/>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D83169C-8C10-4350-A15E-3B5CB4912A0E}"/>
              </a:ext>
            </a:extLst>
          </p:cNvPr>
          <p:cNvGrpSpPr/>
          <p:nvPr/>
        </p:nvGrpSpPr>
        <p:grpSpPr>
          <a:xfrm>
            <a:off x="9874849" y="87287"/>
            <a:ext cx="2230065" cy="576000"/>
            <a:chOff x="9552360" y="268262"/>
            <a:chExt cx="2230065" cy="576000"/>
          </a:xfrm>
        </p:grpSpPr>
        <p:pic>
          <p:nvPicPr>
            <p:cNvPr id="5" name="Graphic 4">
              <a:extLst>
                <a:ext uri="{FF2B5EF4-FFF2-40B4-BE49-F238E27FC236}">
                  <a16:creationId xmlns:a16="http://schemas.microsoft.com/office/drawing/2014/main" id="{4921D831-C599-45EC-9453-C53FE15E8146}"/>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2802" r="12644" b="9600"/>
            <a:stretch/>
          </p:blipFill>
          <p:spPr>
            <a:xfrm rot="-180000">
              <a:off x="9552360" y="268262"/>
              <a:ext cx="504637" cy="576000"/>
            </a:xfrm>
            <a:prstGeom prst="rect">
              <a:avLst/>
            </a:prstGeom>
          </p:spPr>
        </p:pic>
        <p:sp>
          <p:nvSpPr>
            <p:cNvPr id="7" name="TextBox 6">
              <a:extLst>
                <a:ext uri="{FF2B5EF4-FFF2-40B4-BE49-F238E27FC236}">
                  <a16:creationId xmlns:a16="http://schemas.microsoft.com/office/drawing/2014/main" id="{607B1CFA-65AC-4312-863E-6543406F315E}"/>
                </a:ext>
              </a:extLst>
            </p:cNvPr>
            <p:cNvSpPr txBox="1"/>
            <p:nvPr/>
          </p:nvSpPr>
          <p:spPr>
            <a:xfrm>
              <a:off x="10071723" y="349795"/>
              <a:ext cx="1710702" cy="412934"/>
            </a:xfrm>
            <a:prstGeom prst="rect">
              <a:avLst/>
            </a:prstGeom>
            <a:noFill/>
          </p:spPr>
          <p:txBody>
            <a:bodyPr wrap="square" rtlCol="0" anchor="b">
              <a:spAutoFit/>
            </a:bodyPr>
            <a:lstStyle/>
            <a:p>
              <a:pPr>
                <a:lnSpc>
                  <a:spcPts val="2500"/>
                </a:lnSpc>
              </a:pPr>
              <a:r>
                <a:rPr lang="en-US" altLang="zh-TW" sz="2400" b="1" dirty="0">
                  <a:solidFill>
                    <a:srgbClr val="A43725"/>
                  </a:solidFill>
                  <a:cs typeface="Arial" panose="020B0604020202020204" pitchFamily="34" charset="0"/>
                </a:rPr>
                <a:t>ELITE BANK</a:t>
              </a:r>
              <a:endParaRPr lang="zh-TW" altLang="en-US" sz="2400" b="1" dirty="0">
                <a:solidFill>
                  <a:srgbClr val="A43725"/>
                </a:solidFill>
                <a:cs typeface="Arial" panose="020B0604020202020204" pitchFamily="34" charset="0"/>
              </a:endParaRPr>
            </a:p>
          </p:txBody>
        </p:sp>
      </p:grpSp>
      <p:cxnSp>
        <p:nvCxnSpPr>
          <p:cNvPr id="9" name="Straight Connector 8">
            <a:extLst>
              <a:ext uri="{FF2B5EF4-FFF2-40B4-BE49-F238E27FC236}">
                <a16:creationId xmlns:a16="http://schemas.microsoft.com/office/drawing/2014/main" id="{D132EE42-51B7-4259-A415-A888CB573514}"/>
              </a:ext>
            </a:extLst>
          </p:cNvPr>
          <p:cNvCxnSpPr>
            <a:cxnSpLocks/>
          </p:cNvCxnSpPr>
          <p:nvPr/>
        </p:nvCxnSpPr>
        <p:spPr>
          <a:xfrm>
            <a:off x="-12000" y="748241"/>
            <a:ext cx="12204000" cy="0"/>
          </a:xfrm>
          <a:prstGeom prst="line">
            <a:avLst/>
          </a:prstGeom>
          <a:ln w="9525">
            <a:solidFill>
              <a:srgbClr val="990000"/>
            </a:solidFill>
          </a:ln>
          <a:effectLst/>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C227BE5-D5BD-4A69-961D-A7732FD93500}"/>
              </a:ext>
            </a:extLst>
          </p:cNvPr>
          <p:cNvSpPr/>
          <p:nvPr/>
        </p:nvSpPr>
        <p:spPr>
          <a:xfrm>
            <a:off x="130969" y="84524"/>
            <a:ext cx="149158" cy="580473"/>
          </a:xfrm>
          <a:prstGeom prst="rect">
            <a:avLst/>
          </a:prstGeom>
          <a:solidFill>
            <a:srgbClr val="E7E7E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rgbClr val="E71D1C"/>
              </a:solidFill>
              <a:latin typeface="+mj-lt"/>
            </a:endParaRPr>
          </a:p>
        </p:txBody>
      </p:sp>
      <p:sp>
        <p:nvSpPr>
          <p:cNvPr id="12" name="Title 1">
            <a:extLst>
              <a:ext uri="{FF2B5EF4-FFF2-40B4-BE49-F238E27FC236}">
                <a16:creationId xmlns:a16="http://schemas.microsoft.com/office/drawing/2014/main" id="{2A463884-BEA3-4A2D-B7CA-84B46E5E4281}"/>
              </a:ext>
            </a:extLst>
          </p:cNvPr>
          <p:cNvSpPr txBox="1">
            <a:spLocks/>
          </p:cNvSpPr>
          <p:nvPr/>
        </p:nvSpPr>
        <p:spPr>
          <a:xfrm>
            <a:off x="280127" y="52497"/>
            <a:ext cx="10080625" cy="644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2400" b="1" dirty="0">
                <a:solidFill>
                  <a:srgbClr val="585148"/>
                </a:solidFill>
                <a:latin typeface="+mn-lt"/>
              </a:rPr>
              <a:t>Elite Bank for the Winning Edge: Synergy Overview </a:t>
            </a:r>
            <a:endParaRPr lang="en-US" sz="2400" b="1" dirty="0">
              <a:solidFill>
                <a:srgbClr val="585148"/>
              </a:solidFill>
              <a:latin typeface="+mn-lt"/>
              <a:cs typeface="Arial" panose="020B0604020202020204" pitchFamily="34" charset="0"/>
            </a:endParaRPr>
          </a:p>
        </p:txBody>
      </p:sp>
      <p:sp>
        <p:nvSpPr>
          <p:cNvPr id="4" name="Rectangle 3">
            <a:extLst>
              <a:ext uri="{FF2B5EF4-FFF2-40B4-BE49-F238E27FC236}">
                <a16:creationId xmlns:a16="http://schemas.microsoft.com/office/drawing/2014/main" id="{C604DDE0-E1B3-4271-ACA4-E2E8BCC15B86}"/>
              </a:ext>
            </a:extLst>
          </p:cNvPr>
          <p:cNvSpPr/>
          <p:nvPr/>
        </p:nvSpPr>
        <p:spPr>
          <a:xfrm>
            <a:off x="280125" y="6196972"/>
            <a:ext cx="11645640" cy="246221"/>
          </a:xfrm>
          <a:prstGeom prst="rect">
            <a:avLst/>
          </a:prstGeom>
        </p:spPr>
        <p:txBody>
          <a:bodyPr wrap="square" anchor="ctr">
            <a:spAutoFit/>
          </a:bodyPr>
          <a:lstStyle/>
          <a:p>
            <a:r>
              <a:rPr lang="en-US" altLang="zh-TW" sz="1000" b="1" dirty="0">
                <a:solidFill>
                  <a:srgbClr val="585148"/>
                </a:solidFill>
              </a:rPr>
              <a:t>Source: </a:t>
            </a:r>
            <a:r>
              <a:rPr lang="en-US" altLang="zh-TW" sz="1000" dirty="0">
                <a:solidFill>
                  <a:srgbClr val="585148"/>
                </a:solidFill>
              </a:rPr>
              <a:t>Morgan Stanley, HKMA, EY 2016 Global banking Outlook, World Economic Forum, Elite Bank Analysis </a:t>
            </a:r>
            <a:endParaRPr lang="en-US" altLang="zh-TW" sz="1000" b="1" dirty="0">
              <a:solidFill>
                <a:srgbClr val="585148"/>
              </a:solidFill>
              <a:cs typeface="Arial" panose="020B0604020202020204" pitchFamily="34" charset="0"/>
            </a:endParaRPr>
          </a:p>
        </p:txBody>
      </p:sp>
      <p:pic>
        <p:nvPicPr>
          <p:cNvPr id="19" name="Picture 18">
            <a:extLst>
              <a:ext uri="{FF2B5EF4-FFF2-40B4-BE49-F238E27FC236}">
                <a16:creationId xmlns:a16="http://schemas.microsoft.com/office/drawing/2014/main" id="{E36F96BC-8BA0-4B0F-844F-4C82895D1A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492" y="2051347"/>
            <a:ext cx="5062219" cy="3039053"/>
          </a:xfrm>
          <a:prstGeom prst="rect">
            <a:avLst/>
          </a:prstGeom>
        </p:spPr>
      </p:pic>
    </p:spTree>
    <p:extLst>
      <p:ext uri="{BB962C8B-B14F-4D97-AF65-F5344CB8AC3E}">
        <p14:creationId xmlns:p14="http://schemas.microsoft.com/office/powerpoint/2010/main" val="179372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89F3F10B-007E-4046-83D8-4DDE89C0172B}"/>
              </a:ext>
            </a:extLst>
          </p:cNvPr>
          <p:cNvSpPr/>
          <p:nvPr/>
        </p:nvSpPr>
        <p:spPr>
          <a:xfrm rot="5400000">
            <a:off x="7872835" y="2109811"/>
            <a:ext cx="2422151" cy="5683704"/>
          </a:xfrm>
          <a:prstGeom prst="rect">
            <a:avLst/>
          </a:prstGeom>
          <a:solidFill>
            <a:srgbClr val="F7F7F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rgbClr val="F0F0F0"/>
              </a:solidFill>
              <a:latin typeface="+mj-lt"/>
            </a:endParaRPr>
          </a:p>
        </p:txBody>
      </p:sp>
      <p:pic>
        <p:nvPicPr>
          <p:cNvPr id="1034" name="Picture 10" descr="harvard business review的圖片搜尋結果">
            <a:extLst>
              <a:ext uri="{FF2B5EF4-FFF2-40B4-BE49-F238E27FC236}">
                <a16:creationId xmlns:a16="http://schemas.microsoft.com/office/drawing/2014/main" id="{8AA7F930-6DD5-42EE-9D77-EFFAA5B8CB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4964" y="3898266"/>
            <a:ext cx="1215904" cy="604166"/>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87A0DC61-0F08-4B24-A9AC-4C5F5D090FA3}"/>
              </a:ext>
            </a:extLst>
          </p:cNvPr>
          <p:cNvSpPr/>
          <p:nvPr/>
        </p:nvSpPr>
        <p:spPr>
          <a:xfrm rot="5400000">
            <a:off x="1912449" y="2125821"/>
            <a:ext cx="2405164" cy="5669812"/>
          </a:xfrm>
          <a:prstGeom prst="rect">
            <a:avLst/>
          </a:prstGeom>
          <a:solidFill>
            <a:srgbClr val="F7F7F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rgbClr val="F0F0F0"/>
              </a:solidFill>
              <a:latin typeface="+mj-lt"/>
            </a:endParaRPr>
          </a:p>
        </p:txBody>
      </p:sp>
      <p:sp>
        <p:nvSpPr>
          <p:cNvPr id="66" name="Rectangle 65">
            <a:extLst>
              <a:ext uri="{FF2B5EF4-FFF2-40B4-BE49-F238E27FC236}">
                <a16:creationId xmlns:a16="http://schemas.microsoft.com/office/drawing/2014/main" id="{B3697E73-D788-4BBA-BA6A-27741436366E}"/>
              </a:ext>
            </a:extLst>
          </p:cNvPr>
          <p:cNvSpPr/>
          <p:nvPr/>
        </p:nvSpPr>
        <p:spPr>
          <a:xfrm>
            <a:off x="6242059" y="3406047"/>
            <a:ext cx="5683704" cy="350185"/>
          </a:xfrm>
          <a:prstGeom prst="rect">
            <a:avLst/>
          </a:prstGeom>
          <a:solidFill>
            <a:srgbClr val="E8C76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b="1" dirty="0">
                <a:solidFill>
                  <a:srgbClr val="585148"/>
                </a:solidFill>
              </a:rPr>
              <a:t>Harvard Business Review Industrial News</a:t>
            </a:r>
          </a:p>
        </p:txBody>
      </p:sp>
      <p:sp>
        <p:nvSpPr>
          <p:cNvPr id="67" name="Rectangle 66">
            <a:extLst>
              <a:ext uri="{FF2B5EF4-FFF2-40B4-BE49-F238E27FC236}">
                <a16:creationId xmlns:a16="http://schemas.microsoft.com/office/drawing/2014/main" id="{7A417949-7A07-405C-934D-C1A6AA3896F4}"/>
              </a:ext>
            </a:extLst>
          </p:cNvPr>
          <p:cNvSpPr/>
          <p:nvPr/>
        </p:nvSpPr>
        <p:spPr>
          <a:xfrm>
            <a:off x="280125" y="3406047"/>
            <a:ext cx="5669812" cy="350185"/>
          </a:xfrm>
          <a:prstGeom prst="rect">
            <a:avLst/>
          </a:prstGeom>
          <a:solidFill>
            <a:srgbClr val="E8C76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b="1" dirty="0">
                <a:solidFill>
                  <a:srgbClr val="585148"/>
                </a:solidFill>
              </a:rPr>
              <a:t>Global Securities Databases with Most Subscriptions</a:t>
            </a:r>
          </a:p>
        </p:txBody>
      </p:sp>
      <p:sp>
        <p:nvSpPr>
          <p:cNvPr id="80" name="Rectangle 79">
            <a:extLst>
              <a:ext uri="{FF2B5EF4-FFF2-40B4-BE49-F238E27FC236}">
                <a16:creationId xmlns:a16="http://schemas.microsoft.com/office/drawing/2014/main" id="{6ECBCC4D-5E11-4D0D-9827-C5CB35826FE1}"/>
              </a:ext>
            </a:extLst>
          </p:cNvPr>
          <p:cNvSpPr/>
          <p:nvPr/>
        </p:nvSpPr>
        <p:spPr>
          <a:xfrm>
            <a:off x="7786464" y="3794586"/>
            <a:ext cx="2293707" cy="784830"/>
          </a:xfrm>
          <a:prstGeom prst="rect">
            <a:avLst/>
          </a:prstGeom>
        </p:spPr>
        <p:txBody>
          <a:bodyPr wrap="square" anchor="ctr">
            <a:spAutoFit/>
          </a:bodyPr>
          <a:lstStyle/>
          <a:p>
            <a:r>
              <a:rPr lang="en-US" altLang="zh-HK" sz="1500" b="1" dirty="0"/>
              <a:t>Trading Speed for Jeopardy: 2012 Knight Capital Trading Disruption</a:t>
            </a:r>
          </a:p>
        </p:txBody>
      </p:sp>
      <p:sp>
        <p:nvSpPr>
          <p:cNvPr id="76" name="Rectangle 75">
            <a:extLst>
              <a:ext uri="{FF2B5EF4-FFF2-40B4-BE49-F238E27FC236}">
                <a16:creationId xmlns:a16="http://schemas.microsoft.com/office/drawing/2014/main" id="{476D348C-0797-49AA-AB42-B8C7AC5C8E9C}"/>
              </a:ext>
            </a:extLst>
          </p:cNvPr>
          <p:cNvSpPr/>
          <p:nvPr/>
        </p:nvSpPr>
        <p:spPr>
          <a:xfrm>
            <a:off x="6397878" y="4817389"/>
            <a:ext cx="3721635" cy="1169551"/>
          </a:xfrm>
          <a:prstGeom prst="rect">
            <a:avLst/>
          </a:prstGeom>
        </p:spPr>
        <p:txBody>
          <a:bodyPr wrap="square">
            <a:spAutoFit/>
          </a:bodyPr>
          <a:lstStyle/>
          <a:p>
            <a:pPr algn="just" fontAlgn="ctr"/>
            <a:r>
              <a:rPr lang="en-US" altLang="zh-TW" sz="1400" dirty="0"/>
              <a:t>The 2012 Knight Capital Incident in U.S. related to the deployment of untested trading software to which contained an obsolete function, causing $400 million expense in an attempt to stay in business after the trading error.</a:t>
            </a:r>
            <a:endParaRPr lang="zh-TW" altLang="zh-TW" sz="1400" dirty="0"/>
          </a:p>
        </p:txBody>
      </p:sp>
      <p:cxnSp>
        <p:nvCxnSpPr>
          <p:cNvPr id="77" name="Straight Connector 76">
            <a:extLst>
              <a:ext uri="{FF2B5EF4-FFF2-40B4-BE49-F238E27FC236}">
                <a16:creationId xmlns:a16="http://schemas.microsoft.com/office/drawing/2014/main" id="{01BFEFE4-32A3-47C7-B640-42CCFFBB9EAE}"/>
              </a:ext>
            </a:extLst>
          </p:cNvPr>
          <p:cNvCxnSpPr>
            <a:cxnSpLocks/>
          </p:cNvCxnSpPr>
          <p:nvPr/>
        </p:nvCxnSpPr>
        <p:spPr>
          <a:xfrm>
            <a:off x="6242058" y="4644996"/>
            <a:ext cx="4680000" cy="0"/>
          </a:xfrm>
          <a:prstGeom prst="line">
            <a:avLst/>
          </a:prstGeom>
          <a:ln w="9525">
            <a:solidFill>
              <a:srgbClr val="990000"/>
            </a:solidFill>
          </a:ln>
          <a:effectLst/>
        </p:spPr>
        <p:style>
          <a:lnRef idx="1">
            <a:schemeClr val="accent1"/>
          </a:lnRef>
          <a:fillRef idx="0">
            <a:schemeClr val="accent1"/>
          </a:fillRef>
          <a:effectRef idx="0">
            <a:schemeClr val="accent1"/>
          </a:effectRef>
          <a:fontRef idx="minor">
            <a:schemeClr val="tx1"/>
          </a:fontRef>
        </p:style>
      </p:cxnSp>
      <p:graphicFrame>
        <p:nvGraphicFramePr>
          <p:cNvPr id="2" name="Table 1">
            <a:extLst>
              <a:ext uri="{FF2B5EF4-FFF2-40B4-BE49-F238E27FC236}">
                <a16:creationId xmlns:a16="http://schemas.microsoft.com/office/drawing/2014/main" id="{731CC9B8-D9D2-4AC4-971B-06C56C1911B3}"/>
              </a:ext>
            </a:extLst>
          </p:cNvPr>
          <p:cNvGraphicFramePr>
            <a:graphicFrameLocks noGrp="1"/>
          </p:cNvGraphicFramePr>
          <p:nvPr>
            <p:extLst>
              <p:ext uri="{D42A27DB-BD31-4B8C-83A1-F6EECF244321}">
                <p14:modId xmlns:p14="http://schemas.microsoft.com/office/powerpoint/2010/main" val="3673610865"/>
              </p:ext>
            </p:extLst>
          </p:nvPr>
        </p:nvGraphicFramePr>
        <p:xfrm>
          <a:off x="130969" y="6482291"/>
          <a:ext cx="11930063" cy="370840"/>
        </p:xfrm>
        <a:graphic>
          <a:graphicData uri="http://schemas.openxmlformats.org/drawingml/2006/table">
            <a:tbl>
              <a:tblPr firstRow="1" bandRow="1">
                <a:tableStyleId>{5C22544A-7EE6-4342-B048-85BDC9FD1C3A}</a:tableStyleId>
              </a:tblPr>
              <a:tblGrid>
                <a:gridCol w="10994928">
                  <a:extLst>
                    <a:ext uri="{9D8B030D-6E8A-4147-A177-3AD203B41FA5}">
                      <a16:colId xmlns:a16="http://schemas.microsoft.com/office/drawing/2014/main" val="1547589924"/>
                    </a:ext>
                  </a:extLst>
                </a:gridCol>
                <a:gridCol w="935135">
                  <a:extLst>
                    <a:ext uri="{9D8B030D-6E8A-4147-A177-3AD203B41FA5}">
                      <a16:colId xmlns:a16="http://schemas.microsoft.com/office/drawing/2014/main" val="3562895224"/>
                    </a:ext>
                  </a:extLst>
                </a:gridCol>
              </a:tblGrid>
              <a:tr h="370840">
                <a:tc>
                  <a:txBody>
                    <a:bodyPr/>
                    <a:lstStyle/>
                    <a:p>
                      <a:pPr algn="l"/>
                      <a:r>
                        <a:rPr lang="en-US" altLang="zh-TW" sz="1600" dirty="0">
                          <a:solidFill>
                            <a:schemeClr val="bg1">
                              <a:lumMod val="85000"/>
                            </a:schemeClr>
                          </a:solidFill>
                          <a:latin typeface="+mn-lt"/>
                        </a:rPr>
                        <a:t>Situation Analysis</a:t>
                      </a:r>
                      <a:r>
                        <a:rPr lang="zh-TW" altLang="en-US" sz="1600" dirty="0">
                          <a:solidFill>
                            <a:schemeClr val="bg1">
                              <a:lumMod val="85000"/>
                            </a:schemeClr>
                          </a:solidFill>
                          <a:latin typeface="+mn-lt"/>
                        </a:rPr>
                        <a:t> </a:t>
                      </a:r>
                      <a:r>
                        <a:rPr lang="en-US" altLang="zh-TW" sz="1600" dirty="0">
                          <a:solidFill>
                            <a:schemeClr val="bg1">
                              <a:lumMod val="85000"/>
                            </a:schemeClr>
                          </a:solidFill>
                          <a:latin typeface="+mn-lt"/>
                        </a:rPr>
                        <a:t>|</a:t>
                      </a:r>
                      <a:r>
                        <a:rPr lang="zh-TW" altLang="en-US" sz="1600" dirty="0">
                          <a:solidFill>
                            <a:schemeClr val="bg1">
                              <a:lumMod val="85000"/>
                            </a:schemeClr>
                          </a:solidFill>
                          <a:latin typeface="+mn-lt"/>
                        </a:rPr>
                        <a:t> </a:t>
                      </a:r>
                      <a:r>
                        <a:rPr lang="en-US" altLang="zh-TW" sz="1600" dirty="0">
                          <a:solidFill>
                            <a:srgbClr val="A43725"/>
                          </a:solidFill>
                          <a:latin typeface="+mn-lt"/>
                        </a:rPr>
                        <a:t>Technological Synergy </a:t>
                      </a:r>
                      <a:r>
                        <a:rPr lang="en-US" altLang="zh-TW" sz="1600" dirty="0">
                          <a:solidFill>
                            <a:schemeClr val="bg1">
                              <a:lumMod val="85000"/>
                            </a:schemeClr>
                          </a:solidFill>
                          <a:latin typeface="+mn-lt"/>
                        </a:rPr>
                        <a:t>|</a:t>
                      </a:r>
                      <a:r>
                        <a:rPr lang="zh-TW" altLang="en-US" sz="1600" dirty="0">
                          <a:solidFill>
                            <a:schemeClr val="bg1">
                              <a:lumMod val="85000"/>
                            </a:schemeClr>
                          </a:solidFill>
                          <a:latin typeface="+mn-lt"/>
                        </a:rPr>
                        <a:t> </a:t>
                      </a:r>
                      <a:r>
                        <a:rPr lang="en-US" altLang="zh-TW" sz="1600" dirty="0">
                          <a:solidFill>
                            <a:schemeClr val="bg1">
                              <a:lumMod val="85000"/>
                            </a:schemeClr>
                          </a:solidFill>
                          <a:latin typeface="+mn-lt"/>
                        </a:rPr>
                        <a:t>Operational Synergy |</a:t>
                      </a:r>
                      <a:r>
                        <a:rPr lang="zh-TW" altLang="en-US" sz="1600" dirty="0">
                          <a:solidFill>
                            <a:schemeClr val="bg1">
                              <a:lumMod val="85000"/>
                            </a:schemeClr>
                          </a:solidFill>
                          <a:latin typeface="+mn-lt"/>
                        </a:rPr>
                        <a:t> </a:t>
                      </a:r>
                      <a:r>
                        <a:rPr lang="en-US" altLang="zh-TW" sz="1600" dirty="0">
                          <a:solidFill>
                            <a:schemeClr val="bg1">
                              <a:lumMod val="85000"/>
                            </a:schemeClr>
                          </a:solidFill>
                          <a:latin typeface="+mn-lt"/>
                        </a:rPr>
                        <a:t>Implementation and Benefits</a:t>
                      </a:r>
                      <a:endParaRPr lang="zh-TW" altLang="en-US" sz="1600" dirty="0">
                        <a:solidFill>
                          <a:schemeClr val="bg1">
                            <a:lumMod val="85000"/>
                          </a:schemeClr>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altLang="zh-TW" sz="1600" dirty="0">
                          <a:solidFill>
                            <a:srgbClr val="A43725"/>
                          </a:solidFill>
                          <a:latin typeface="+mn-lt"/>
                        </a:rPr>
                        <a:t>Page 04</a:t>
                      </a:r>
                      <a:endParaRPr lang="zh-TW" altLang="en-US" sz="1600" dirty="0">
                        <a:solidFill>
                          <a:srgbClr val="A43725"/>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7840695"/>
                  </a:ext>
                </a:extLst>
              </a:tr>
            </a:tbl>
          </a:graphicData>
        </a:graphic>
      </p:graphicFrame>
      <p:cxnSp>
        <p:nvCxnSpPr>
          <p:cNvPr id="3" name="Straight Connector 2">
            <a:extLst>
              <a:ext uri="{FF2B5EF4-FFF2-40B4-BE49-F238E27FC236}">
                <a16:creationId xmlns:a16="http://schemas.microsoft.com/office/drawing/2014/main" id="{CE25E008-8E04-4A4E-A50B-BB062A1C51B9}"/>
              </a:ext>
            </a:extLst>
          </p:cNvPr>
          <p:cNvCxnSpPr>
            <a:cxnSpLocks/>
          </p:cNvCxnSpPr>
          <p:nvPr/>
        </p:nvCxnSpPr>
        <p:spPr>
          <a:xfrm>
            <a:off x="0" y="6463241"/>
            <a:ext cx="12204000" cy="0"/>
          </a:xfrm>
          <a:prstGeom prst="line">
            <a:avLst/>
          </a:prstGeom>
          <a:ln w="9525">
            <a:solidFill>
              <a:srgbClr val="990000"/>
            </a:solidFill>
          </a:ln>
          <a:effectLst/>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D83169C-8C10-4350-A15E-3B5CB4912A0E}"/>
              </a:ext>
            </a:extLst>
          </p:cNvPr>
          <p:cNvGrpSpPr/>
          <p:nvPr/>
        </p:nvGrpSpPr>
        <p:grpSpPr>
          <a:xfrm>
            <a:off x="9874849" y="87287"/>
            <a:ext cx="2230065" cy="576000"/>
            <a:chOff x="9552360" y="268262"/>
            <a:chExt cx="2230065" cy="576000"/>
          </a:xfrm>
        </p:grpSpPr>
        <p:pic>
          <p:nvPicPr>
            <p:cNvPr id="5" name="Graphic 4">
              <a:extLst>
                <a:ext uri="{FF2B5EF4-FFF2-40B4-BE49-F238E27FC236}">
                  <a16:creationId xmlns:a16="http://schemas.microsoft.com/office/drawing/2014/main" id="{4921D831-C599-45EC-9453-C53FE15E8146}"/>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2802" r="12644" b="9600"/>
            <a:stretch/>
          </p:blipFill>
          <p:spPr>
            <a:xfrm rot="-180000">
              <a:off x="9552360" y="268262"/>
              <a:ext cx="504637" cy="576000"/>
            </a:xfrm>
            <a:prstGeom prst="rect">
              <a:avLst/>
            </a:prstGeom>
          </p:spPr>
        </p:pic>
        <p:sp>
          <p:nvSpPr>
            <p:cNvPr id="7" name="TextBox 6">
              <a:extLst>
                <a:ext uri="{FF2B5EF4-FFF2-40B4-BE49-F238E27FC236}">
                  <a16:creationId xmlns:a16="http://schemas.microsoft.com/office/drawing/2014/main" id="{607B1CFA-65AC-4312-863E-6543406F315E}"/>
                </a:ext>
              </a:extLst>
            </p:cNvPr>
            <p:cNvSpPr txBox="1"/>
            <p:nvPr/>
          </p:nvSpPr>
          <p:spPr>
            <a:xfrm>
              <a:off x="10071723" y="349795"/>
              <a:ext cx="1710702" cy="412934"/>
            </a:xfrm>
            <a:prstGeom prst="rect">
              <a:avLst/>
            </a:prstGeom>
            <a:noFill/>
          </p:spPr>
          <p:txBody>
            <a:bodyPr wrap="square" rtlCol="0" anchor="b">
              <a:spAutoFit/>
            </a:bodyPr>
            <a:lstStyle/>
            <a:p>
              <a:pPr>
                <a:lnSpc>
                  <a:spcPts val="2500"/>
                </a:lnSpc>
              </a:pPr>
              <a:r>
                <a:rPr lang="en-US" altLang="zh-TW" sz="2400" b="1" dirty="0">
                  <a:solidFill>
                    <a:srgbClr val="A43725"/>
                  </a:solidFill>
                  <a:cs typeface="Arial" panose="020B0604020202020204" pitchFamily="34" charset="0"/>
                </a:rPr>
                <a:t>ELITE BANK</a:t>
              </a:r>
              <a:endParaRPr lang="zh-TW" altLang="en-US" sz="2400" b="1" dirty="0">
                <a:solidFill>
                  <a:srgbClr val="A43725"/>
                </a:solidFill>
                <a:cs typeface="Arial" panose="020B0604020202020204" pitchFamily="34" charset="0"/>
              </a:endParaRPr>
            </a:p>
          </p:txBody>
        </p:sp>
      </p:grpSp>
      <p:cxnSp>
        <p:nvCxnSpPr>
          <p:cNvPr id="9" name="Straight Connector 8">
            <a:extLst>
              <a:ext uri="{FF2B5EF4-FFF2-40B4-BE49-F238E27FC236}">
                <a16:creationId xmlns:a16="http://schemas.microsoft.com/office/drawing/2014/main" id="{D132EE42-51B7-4259-A415-A888CB573514}"/>
              </a:ext>
            </a:extLst>
          </p:cNvPr>
          <p:cNvCxnSpPr>
            <a:cxnSpLocks/>
          </p:cNvCxnSpPr>
          <p:nvPr/>
        </p:nvCxnSpPr>
        <p:spPr>
          <a:xfrm>
            <a:off x="-12000" y="748241"/>
            <a:ext cx="12204000" cy="0"/>
          </a:xfrm>
          <a:prstGeom prst="line">
            <a:avLst/>
          </a:prstGeom>
          <a:ln w="9525">
            <a:solidFill>
              <a:srgbClr val="990000"/>
            </a:solidFill>
          </a:ln>
          <a:effectLst/>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2A463884-BEA3-4A2D-B7CA-84B46E5E4281}"/>
              </a:ext>
            </a:extLst>
          </p:cNvPr>
          <p:cNvSpPr txBox="1">
            <a:spLocks/>
          </p:cNvSpPr>
          <p:nvPr/>
        </p:nvSpPr>
        <p:spPr>
          <a:xfrm>
            <a:off x="280127" y="52497"/>
            <a:ext cx="10080625" cy="644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0"/>
              </a:spcAft>
            </a:pPr>
            <a:r>
              <a:rPr lang="en-US" altLang="zh-TW" sz="2400" b="1" dirty="0">
                <a:solidFill>
                  <a:srgbClr val="585148"/>
                </a:solidFill>
                <a:latin typeface="+mn-lt"/>
              </a:rPr>
              <a:t>[1] </a:t>
            </a:r>
            <a:r>
              <a:rPr lang="en-US" altLang="zh-TW" sz="2400" b="1" dirty="0">
                <a:latin typeface="+mn-lt"/>
              </a:rPr>
              <a:t>Multisource Reference Checking and Alert System</a:t>
            </a:r>
            <a:endParaRPr lang="zh-TW" altLang="zh-TW" sz="2400" b="1" kern="100" dirty="0">
              <a:solidFill>
                <a:srgbClr val="585148"/>
              </a:solidFill>
              <a:latin typeface="+mn-lt"/>
            </a:endParaRPr>
          </a:p>
        </p:txBody>
      </p:sp>
      <p:sp>
        <p:nvSpPr>
          <p:cNvPr id="4" name="Rectangle 3">
            <a:extLst>
              <a:ext uri="{FF2B5EF4-FFF2-40B4-BE49-F238E27FC236}">
                <a16:creationId xmlns:a16="http://schemas.microsoft.com/office/drawing/2014/main" id="{C604DDE0-E1B3-4271-ACA4-E2E8BCC15B86}"/>
              </a:ext>
            </a:extLst>
          </p:cNvPr>
          <p:cNvSpPr/>
          <p:nvPr/>
        </p:nvSpPr>
        <p:spPr>
          <a:xfrm>
            <a:off x="280125" y="6196972"/>
            <a:ext cx="11645640" cy="246221"/>
          </a:xfrm>
          <a:prstGeom prst="rect">
            <a:avLst/>
          </a:prstGeom>
        </p:spPr>
        <p:txBody>
          <a:bodyPr wrap="square" anchor="ctr">
            <a:spAutoFit/>
          </a:bodyPr>
          <a:lstStyle/>
          <a:p>
            <a:r>
              <a:rPr lang="en-US" altLang="zh-TW" sz="1000" b="1" dirty="0">
                <a:solidFill>
                  <a:srgbClr val="585148"/>
                </a:solidFill>
              </a:rPr>
              <a:t>Source: </a:t>
            </a:r>
            <a:r>
              <a:rPr lang="en-US" altLang="zh-TW" sz="1000" dirty="0" err="1"/>
              <a:t>Societe</a:t>
            </a:r>
            <a:r>
              <a:rPr lang="en-US" altLang="zh-TW" sz="1000" dirty="0"/>
              <a:t> </a:t>
            </a:r>
            <a:r>
              <a:rPr lang="en-US" altLang="zh-TW" sz="1000" dirty="0" err="1"/>
              <a:t>Generale</a:t>
            </a:r>
            <a:r>
              <a:rPr lang="en-US" altLang="zh-TW" sz="1000" dirty="0"/>
              <a:t> Group Analysis, Financial Times, Forbes, Harvard Business Review, </a:t>
            </a:r>
            <a:r>
              <a:rPr lang="en-US" altLang="zh-TW" sz="1000" dirty="0" err="1"/>
              <a:t>HKEx</a:t>
            </a:r>
            <a:r>
              <a:rPr lang="en-US" altLang="zh-TW" sz="1000" dirty="0"/>
              <a:t>, HKMA </a:t>
            </a:r>
            <a:endParaRPr lang="en-US" altLang="zh-TW" sz="1000" b="1" dirty="0">
              <a:solidFill>
                <a:srgbClr val="585148"/>
              </a:solidFill>
              <a:cs typeface="Arial" panose="020B0604020202020204" pitchFamily="34" charset="0"/>
            </a:endParaRPr>
          </a:p>
        </p:txBody>
      </p:sp>
      <p:sp>
        <p:nvSpPr>
          <p:cNvPr id="53" name="Rectangle 52">
            <a:extLst>
              <a:ext uri="{FF2B5EF4-FFF2-40B4-BE49-F238E27FC236}">
                <a16:creationId xmlns:a16="http://schemas.microsoft.com/office/drawing/2014/main" id="{DE749FA4-F5F1-42DF-8806-CDDC924596DB}"/>
              </a:ext>
            </a:extLst>
          </p:cNvPr>
          <p:cNvSpPr/>
          <p:nvPr/>
        </p:nvSpPr>
        <p:spPr>
          <a:xfrm>
            <a:off x="130969" y="84524"/>
            <a:ext cx="149158" cy="580473"/>
          </a:xfrm>
          <a:prstGeom prst="rect">
            <a:avLst/>
          </a:prstGeom>
          <a:solidFill>
            <a:srgbClr val="E7E7E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rgbClr val="E71D1C"/>
              </a:solidFill>
              <a:latin typeface="+mj-lt"/>
            </a:endParaRPr>
          </a:p>
        </p:txBody>
      </p:sp>
      <p:grpSp>
        <p:nvGrpSpPr>
          <p:cNvPr id="88" name="Group 87">
            <a:extLst>
              <a:ext uri="{FF2B5EF4-FFF2-40B4-BE49-F238E27FC236}">
                <a16:creationId xmlns:a16="http://schemas.microsoft.com/office/drawing/2014/main" id="{CDE0AA44-46BA-4666-B08B-186E439EA4BA}"/>
              </a:ext>
            </a:extLst>
          </p:cNvPr>
          <p:cNvGrpSpPr/>
          <p:nvPr/>
        </p:nvGrpSpPr>
        <p:grpSpPr>
          <a:xfrm>
            <a:off x="280124" y="920974"/>
            <a:ext cx="11664815" cy="2212335"/>
            <a:chOff x="260949" y="3950974"/>
            <a:chExt cx="11664815" cy="2212335"/>
          </a:xfrm>
        </p:grpSpPr>
        <p:sp>
          <p:nvSpPr>
            <p:cNvPr id="89" name="Rectangle 88">
              <a:extLst>
                <a:ext uri="{FF2B5EF4-FFF2-40B4-BE49-F238E27FC236}">
                  <a16:creationId xmlns:a16="http://schemas.microsoft.com/office/drawing/2014/main" id="{AB702B4C-9F08-4464-A3F8-612258F903E2}"/>
                </a:ext>
              </a:extLst>
            </p:cNvPr>
            <p:cNvSpPr/>
            <p:nvPr/>
          </p:nvSpPr>
          <p:spPr>
            <a:xfrm rot="5400000">
              <a:off x="5162282" y="-600172"/>
              <a:ext cx="1862149" cy="11664814"/>
            </a:xfrm>
            <a:prstGeom prst="rect">
              <a:avLst/>
            </a:prstGeom>
            <a:solidFill>
              <a:srgbClr val="F7F7F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rgbClr val="F0F0F0"/>
                </a:solidFill>
                <a:latin typeface="+mj-lt"/>
              </a:endParaRPr>
            </a:p>
          </p:txBody>
        </p:sp>
        <p:sp>
          <p:nvSpPr>
            <p:cNvPr id="90" name="Rectangle 89">
              <a:extLst>
                <a:ext uri="{FF2B5EF4-FFF2-40B4-BE49-F238E27FC236}">
                  <a16:creationId xmlns:a16="http://schemas.microsoft.com/office/drawing/2014/main" id="{6602C531-6827-4BFD-BAE4-4B7078F46858}"/>
                </a:ext>
              </a:extLst>
            </p:cNvPr>
            <p:cNvSpPr/>
            <p:nvPr/>
          </p:nvSpPr>
          <p:spPr>
            <a:xfrm>
              <a:off x="260949" y="3950974"/>
              <a:ext cx="11664815" cy="350185"/>
            </a:xfrm>
            <a:prstGeom prst="rect">
              <a:avLst/>
            </a:prstGeom>
            <a:solidFill>
              <a:srgbClr val="E8C76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b="1" dirty="0">
                  <a:solidFill>
                    <a:srgbClr val="585148"/>
                  </a:solidFill>
                </a:rPr>
                <a:t>Purpose and Rationale</a:t>
              </a:r>
            </a:p>
          </p:txBody>
        </p:sp>
      </p:grpSp>
      <p:pic>
        <p:nvPicPr>
          <p:cNvPr id="92" name="Picture 91">
            <a:extLst>
              <a:ext uri="{FF2B5EF4-FFF2-40B4-BE49-F238E27FC236}">
                <a16:creationId xmlns:a16="http://schemas.microsoft.com/office/drawing/2014/main" id="{9076EBDF-F54A-40DF-8EDC-3C799D50E69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084" r="3893" b="2888"/>
          <a:stretch/>
        </p:blipFill>
        <p:spPr>
          <a:xfrm>
            <a:off x="5545265" y="1304299"/>
            <a:ext cx="6178864" cy="1786607"/>
          </a:xfrm>
          <a:prstGeom prst="rect">
            <a:avLst/>
          </a:prstGeom>
        </p:spPr>
      </p:pic>
      <p:sp>
        <p:nvSpPr>
          <p:cNvPr id="13" name="Rectangle 12">
            <a:extLst>
              <a:ext uri="{FF2B5EF4-FFF2-40B4-BE49-F238E27FC236}">
                <a16:creationId xmlns:a16="http://schemas.microsoft.com/office/drawing/2014/main" id="{CA486038-4227-4270-96B1-AD5F51BD6B19}"/>
              </a:ext>
            </a:extLst>
          </p:cNvPr>
          <p:cNvSpPr/>
          <p:nvPr/>
        </p:nvSpPr>
        <p:spPr>
          <a:xfrm>
            <a:off x="432383" y="1403588"/>
            <a:ext cx="4841272" cy="1815882"/>
          </a:xfrm>
          <a:prstGeom prst="rect">
            <a:avLst/>
          </a:prstGeom>
        </p:spPr>
        <p:txBody>
          <a:bodyPr wrap="square">
            <a:spAutoFit/>
          </a:bodyPr>
          <a:lstStyle/>
          <a:p>
            <a:pPr algn="just"/>
            <a:r>
              <a:rPr lang="en-US" altLang="zh-TW" sz="1400" dirty="0">
                <a:latin typeface="Calibri" panose="020F0502020204030204" pitchFamily="34" charset="0"/>
                <a:cs typeface="Times New Roman" panose="02020603050405020304" pitchFamily="18" charset="0"/>
              </a:rPr>
              <a:t>Price discrepancy risk is not mitigated if Elite Bank continues to lean on single data source for compiling daily profit and loss. To capture a more accurate market price, it is advisable to have at least one more market data source for comparison purpose. </a:t>
            </a:r>
          </a:p>
          <a:p>
            <a:pPr algn="just"/>
            <a:endParaRPr lang="en-US" altLang="zh-TW" sz="1400" dirty="0">
              <a:latin typeface="Calibri" panose="020F0502020204030204" pitchFamily="34" charset="0"/>
              <a:cs typeface="Times New Roman" panose="02020603050405020304" pitchFamily="18" charset="0"/>
            </a:endParaRPr>
          </a:p>
          <a:p>
            <a:pPr algn="just"/>
            <a:r>
              <a:rPr lang="en-US" altLang="zh-TW" sz="1400" dirty="0">
                <a:latin typeface="Calibri" panose="020F0502020204030204" pitchFamily="34" charset="0"/>
                <a:cs typeface="Times New Roman" panose="02020603050405020304" pitchFamily="18" charset="0"/>
              </a:rPr>
              <a:t>Cross-checking is therefore necessary to confirm the data accuracy, especially during the market-close period.</a:t>
            </a:r>
            <a:endParaRPr lang="zh-TW" altLang="en-US" sz="1400" dirty="0"/>
          </a:p>
        </p:txBody>
      </p:sp>
      <p:grpSp>
        <p:nvGrpSpPr>
          <p:cNvPr id="15" name="Group 14">
            <a:extLst>
              <a:ext uri="{FF2B5EF4-FFF2-40B4-BE49-F238E27FC236}">
                <a16:creationId xmlns:a16="http://schemas.microsoft.com/office/drawing/2014/main" id="{DC062955-CF71-49A5-81CE-C3184E434D63}"/>
              </a:ext>
            </a:extLst>
          </p:cNvPr>
          <p:cNvGrpSpPr/>
          <p:nvPr/>
        </p:nvGrpSpPr>
        <p:grpSpPr>
          <a:xfrm>
            <a:off x="584028" y="4061884"/>
            <a:ext cx="5062005" cy="1060830"/>
            <a:chOff x="674701" y="3969620"/>
            <a:chExt cx="5062005" cy="1060830"/>
          </a:xfrm>
        </p:grpSpPr>
        <p:pic>
          <p:nvPicPr>
            <p:cNvPr id="81" name="Picture 2" descr="bloomberg的圖片搜尋結果">
              <a:extLst>
                <a:ext uri="{FF2B5EF4-FFF2-40B4-BE49-F238E27FC236}">
                  <a16:creationId xmlns:a16="http://schemas.microsoft.com/office/drawing/2014/main" id="{26E6C074-C24B-449F-9D59-DD9B673958E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3167"/>
            <a:stretch/>
          </p:blipFill>
          <p:spPr bwMode="auto">
            <a:xfrm>
              <a:off x="674701" y="3978168"/>
              <a:ext cx="1118298" cy="432000"/>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4" descr="reuters的圖片搜尋結果">
              <a:extLst>
                <a:ext uri="{FF2B5EF4-FFF2-40B4-BE49-F238E27FC236}">
                  <a16:creationId xmlns:a16="http://schemas.microsoft.com/office/drawing/2014/main" id="{0889B6CD-DE7D-4C8A-8829-F894A20AB25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608" t="22379" r="8282" b="22347"/>
            <a:stretch/>
          </p:blipFill>
          <p:spPr bwMode="auto">
            <a:xfrm>
              <a:off x="2101729" y="3971001"/>
              <a:ext cx="1464668" cy="432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actset的圖片搜尋結果">
              <a:extLst>
                <a:ext uri="{FF2B5EF4-FFF2-40B4-BE49-F238E27FC236}">
                  <a16:creationId xmlns:a16="http://schemas.microsoft.com/office/drawing/2014/main" id="{CC9A9B2F-D2EE-42F1-B9FF-CE837C9C459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75127" y="3969620"/>
              <a:ext cx="1810779" cy="432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相關圖片">
              <a:extLst>
                <a:ext uri="{FF2B5EF4-FFF2-40B4-BE49-F238E27FC236}">
                  <a16:creationId xmlns:a16="http://schemas.microsoft.com/office/drawing/2014/main" id="{C494CB99-A801-474B-BCAF-957B026B71D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2962" t="31549" r="6800" b="33694"/>
            <a:stretch/>
          </p:blipFill>
          <p:spPr bwMode="auto">
            <a:xfrm>
              <a:off x="3913640" y="4669930"/>
              <a:ext cx="1823066" cy="3066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apital iq的圖片搜尋結果">
              <a:extLst>
                <a:ext uri="{FF2B5EF4-FFF2-40B4-BE49-F238E27FC236}">
                  <a16:creationId xmlns:a16="http://schemas.microsoft.com/office/drawing/2014/main" id="{12C295FA-200C-46AE-AC72-1F0738A38ED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11979" b="22927"/>
            <a:stretch/>
          </p:blipFill>
          <p:spPr bwMode="auto">
            <a:xfrm>
              <a:off x="674701" y="4597335"/>
              <a:ext cx="1550342" cy="432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asdaq的圖片搜尋結果">
              <a:extLst>
                <a:ext uri="{FF2B5EF4-FFF2-40B4-BE49-F238E27FC236}">
                  <a16:creationId xmlns:a16="http://schemas.microsoft.com/office/drawing/2014/main" id="{554C539B-4F1A-4AB7-95C8-E026AD12B42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23386" b="23984"/>
            <a:stretch/>
          </p:blipFill>
          <p:spPr bwMode="auto">
            <a:xfrm>
              <a:off x="2420110" y="4615857"/>
              <a:ext cx="1318399" cy="414593"/>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ectangle 16">
            <a:extLst>
              <a:ext uri="{FF2B5EF4-FFF2-40B4-BE49-F238E27FC236}">
                <a16:creationId xmlns:a16="http://schemas.microsoft.com/office/drawing/2014/main" id="{B0C5A8CF-D0AE-4076-8AC0-BC9FE7793397}"/>
              </a:ext>
            </a:extLst>
          </p:cNvPr>
          <p:cNvSpPr/>
          <p:nvPr/>
        </p:nvSpPr>
        <p:spPr>
          <a:xfrm>
            <a:off x="574196" y="5381644"/>
            <a:ext cx="4971069" cy="523220"/>
          </a:xfrm>
          <a:prstGeom prst="rect">
            <a:avLst/>
          </a:prstGeom>
        </p:spPr>
        <p:txBody>
          <a:bodyPr wrap="square">
            <a:spAutoFit/>
          </a:bodyPr>
          <a:lstStyle/>
          <a:p>
            <a:pPr algn="ctr"/>
            <a:r>
              <a:rPr lang="en-US" altLang="zh-TW" sz="1400" dirty="0">
                <a:latin typeface="Calibri" panose="020F0502020204030204" pitchFamily="34" charset="0"/>
                <a:cs typeface="Times New Roman" panose="02020603050405020304" pitchFamily="18" charset="0"/>
              </a:rPr>
              <a:t>Whenever there is a price discrepancy among databases, the alert system will be triggered and corrective actions must be taken.</a:t>
            </a:r>
            <a:endParaRPr lang="zh-TW" altLang="en-US" sz="1400" dirty="0"/>
          </a:p>
        </p:txBody>
      </p:sp>
      <p:pic>
        <p:nvPicPr>
          <p:cNvPr id="1036" name="Picture 12" descr="knight capital的圖片搜尋結果">
            <a:extLst>
              <a:ext uri="{FF2B5EF4-FFF2-40B4-BE49-F238E27FC236}">
                <a16:creationId xmlns:a16="http://schemas.microsoft.com/office/drawing/2014/main" id="{38881113-0542-454B-9150-D3909B4BE053}"/>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0294" r="35467"/>
          <a:stretch/>
        </p:blipFill>
        <p:spPr bwMode="auto">
          <a:xfrm>
            <a:off x="10275333" y="3756233"/>
            <a:ext cx="1650429" cy="2406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3722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ntr" presetSubtype="0" fill="hold" nodeType="withEffect">
                                  <p:stCondLst>
                                    <p:cond delay="0"/>
                                  </p:stCondLst>
                                  <p:childTnLst>
                                    <p:set>
                                      <p:cBhvr>
                                        <p:cTn id="9" dur="1" fill="hold">
                                          <p:stCondLst>
                                            <p:cond delay="0"/>
                                          </p:stCondLst>
                                        </p:cTn>
                                        <p:tgtEl>
                                          <p:spTgt spid="92"/>
                                        </p:tgtEl>
                                        <p:attrNameLst>
                                          <p:attrName>style.visibility</p:attrName>
                                        </p:attrNameLst>
                                      </p:cBhvr>
                                      <p:to>
                                        <p:strVal val="visible"/>
                                      </p:to>
                                    </p:set>
                                    <p:animEffect transition="in" filter="fade">
                                      <p:cBhvr>
                                        <p:cTn id="10" dur="500"/>
                                        <p:tgtEl>
                                          <p:spTgt spid="9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5"/>
                                        </p:tgtEl>
                                        <p:attrNameLst>
                                          <p:attrName>style.visibility</p:attrName>
                                        </p:attrNameLst>
                                      </p:cBhvr>
                                      <p:to>
                                        <p:strVal val="visible"/>
                                      </p:to>
                                    </p:set>
                                    <p:animEffect transition="in" filter="fade">
                                      <p:cBhvr>
                                        <p:cTn id="18" dur="500"/>
                                        <p:tgtEl>
                                          <p:spTgt spid="6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fade">
                                      <p:cBhvr>
                                        <p:cTn id="21" dur="500"/>
                                        <p:tgtEl>
                                          <p:spTgt spid="67"/>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fade">
                                      <p:cBhvr>
                                        <p:cTn id="32" dur="500"/>
                                        <p:tgtEl>
                                          <p:spTgt spid="74"/>
                                        </p:tgtEl>
                                      </p:cBhvr>
                                    </p:animEffect>
                                  </p:childTnLst>
                                </p:cTn>
                              </p:par>
                              <p:par>
                                <p:cTn id="33" presetID="10" presetClass="entr" presetSubtype="0" fill="hold" nodeType="withEffect">
                                  <p:stCondLst>
                                    <p:cond delay="0"/>
                                  </p:stCondLst>
                                  <p:childTnLst>
                                    <p:set>
                                      <p:cBhvr>
                                        <p:cTn id="34" dur="1" fill="hold">
                                          <p:stCondLst>
                                            <p:cond delay="0"/>
                                          </p:stCondLst>
                                        </p:cTn>
                                        <p:tgtEl>
                                          <p:spTgt spid="1034"/>
                                        </p:tgtEl>
                                        <p:attrNameLst>
                                          <p:attrName>style.visibility</p:attrName>
                                        </p:attrNameLst>
                                      </p:cBhvr>
                                      <p:to>
                                        <p:strVal val="visible"/>
                                      </p:to>
                                    </p:set>
                                    <p:animEffect transition="in" filter="fade">
                                      <p:cBhvr>
                                        <p:cTn id="35" dur="500"/>
                                        <p:tgtEl>
                                          <p:spTgt spid="10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6"/>
                                        </p:tgtEl>
                                        <p:attrNameLst>
                                          <p:attrName>style.visibility</p:attrName>
                                        </p:attrNameLst>
                                      </p:cBhvr>
                                      <p:to>
                                        <p:strVal val="visible"/>
                                      </p:to>
                                    </p:set>
                                    <p:animEffect transition="in" filter="fade">
                                      <p:cBhvr>
                                        <p:cTn id="38" dur="500"/>
                                        <p:tgtEl>
                                          <p:spTgt spid="6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0"/>
                                        </p:tgtEl>
                                        <p:attrNameLst>
                                          <p:attrName>style.visibility</p:attrName>
                                        </p:attrNameLst>
                                      </p:cBhvr>
                                      <p:to>
                                        <p:strVal val="visible"/>
                                      </p:to>
                                    </p:set>
                                    <p:animEffect transition="in" filter="fade">
                                      <p:cBhvr>
                                        <p:cTn id="41" dur="500"/>
                                        <p:tgtEl>
                                          <p:spTgt spid="8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6"/>
                                        </p:tgtEl>
                                        <p:attrNameLst>
                                          <p:attrName>style.visibility</p:attrName>
                                        </p:attrNameLst>
                                      </p:cBhvr>
                                      <p:to>
                                        <p:strVal val="visible"/>
                                      </p:to>
                                    </p:set>
                                    <p:animEffect transition="in" filter="fade">
                                      <p:cBhvr>
                                        <p:cTn id="44" dur="500"/>
                                        <p:tgtEl>
                                          <p:spTgt spid="76"/>
                                        </p:tgtEl>
                                      </p:cBhvr>
                                    </p:animEffect>
                                  </p:childTnLst>
                                </p:cTn>
                              </p:par>
                              <p:par>
                                <p:cTn id="45" presetID="10" presetClass="entr" presetSubtype="0" fill="hold" nodeType="withEffect">
                                  <p:stCondLst>
                                    <p:cond delay="0"/>
                                  </p:stCondLst>
                                  <p:childTnLst>
                                    <p:set>
                                      <p:cBhvr>
                                        <p:cTn id="46" dur="1" fill="hold">
                                          <p:stCondLst>
                                            <p:cond delay="0"/>
                                          </p:stCondLst>
                                        </p:cTn>
                                        <p:tgtEl>
                                          <p:spTgt spid="77"/>
                                        </p:tgtEl>
                                        <p:attrNameLst>
                                          <p:attrName>style.visibility</p:attrName>
                                        </p:attrNameLst>
                                      </p:cBhvr>
                                      <p:to>
                                        <p:strVal val="visible"/>
                                      </p:to>
                                    </p:set>
                                    <p:animEffect transition="in" filter="fade">
                                      <p:cBhvr>
                                        <p:cTn id="47" dur="500"/>
                                        <p:tgtEl>
                                          <p:spTgt spid="77"/>
                                        </p:tgtEl>
                                      </p:cBhvr>
                                    </p:animEffect>
                                  </p:childTnLst>
                                </p:cTn>
                              </p:par>
                              <p:par>
                                <p:cTn id="48" presetID="10" presetClass="entr" presetSubtype="0" fill="hold" nodeType="withEffect">
                                  <p:stCondLst>
                                    <p:cond delay="0"/>
                                  </p:stCondLst>
                                  <p:childTnLst>
                                    <p:set>
                                      <p:cBhvr>
                                        <p:cTn id="49" dur="1" fill="hold">
                                          <p:stCondLst>
                                            <p:cond delay="0"/>
                                          </p:stCondLst>
                                        </p:cTn>
                                        <p:tgtEl>
                                          <p:spTgt spid="1036"/>
                                        </p:tgtEl>
                                        <p:attrNameLst>
                                          <p:attrName>style.visibility</p:attrName>
                                        </p:attrNameLst>
                                      </p:cBhvr>
                                      <p:to>
                                        <p:strVal val="visible"/>
                                      </p:to>
                                    </p:set>
                                    <p:animEffect transition="in" filter="fade">
                                      <p:cBhvr>
                                        <p:cTn id="50" dur="500"/>
                                        <p:tgtEl>
                                          <p:spTgt spid="1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65" grpId="0" animBg="1"/>
      <p:bldP spid="66" grpId="0" animBg="1"/>
      <p:bldP spid="67" grpId="0" animBg="1"/>
      <p:bldP spid="80" grpId="0"/>
      <p:bldP spid="76" grpId="0"/>
      <p:bldP spid="13"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E034876-D9E7-4F90-B16A-A3BE9A091957}"/>
              </a:ext>
            </a:extLst>
          </p:cNvPr>
          <p:cNvSpPr/>
          <p:nvPr/>
        </p:nvSpPr>
        <p:spPr>
          <a:xfrm rot="5400000">
            <a:off x="666791" y="880161"/>
            <a:ext cx="4896482" cy="5669812"/>
          </a:xfrm>
          <a:prstGeom prst="rect">
            <a:avLst/>
          </a:prstGeom>
          <a:solidFill>
            <a:srgbClr val="F7F7F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rgbClr val="F0F0F0"/>
              </a:solidFill>
              <a:latin typeface="+mj-lt"/>
            </a:endParaRPr>
          </a:p>
        </p:txBody>
      </p:sp>
      <p:sp>
        <p:nvSpPr>
          <p:cNvPr id="16" name="Rectangle 15">
            <a:extLst>
              <a:ext uri="{FF2B5EF4-FFF2-40B4-BE49-F238E27FC236}">
                <a16:creationId xmlns:a16="http://schemas.microsoft.com/office/drawing/2014/main" id="{AA18BB7E-7295-423D-9C2A-351DD522B6FC}"/>
              </a:ext>
            </a:extLst>
          </p:cNvPr>
          <p:cNvSpPr/>
          <p:nvPr/>
        </p:nvSpPr>
        <p:spPr>
          <a:xfrm>
            <a:off x="6242060" y="914729"/>
            <a:ext cx="5683704" cy="350185"/>
          </a:xfrm>
          <a:prstGeom prst="rect">
            <a:avLst/>
          </a:prstGeom>
          <a:solidFill>
            <a:srgbClr val="E8C76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b="1" dirty="0">
                <a:solidFill>
                  <a:srgbClr val="585148"/>
                </a:solidFill>
              </a:rPr>
              <a:t>Simulation and Asymptotic Results</a:t>
            </a:r>
          </a:p>
        </p:txBody>
      </p:sp>
      <p:graphicFrame>
        <p:nvGraphicFramePr>
          <p:cNvPr id="2" name="Table 1">
            <a:extLst>
              <a:ext uri="{FF2B5EF4-FFF2-40B4-BE49-F238E27FC236}">
                <a16:creationId xmlns:a16="http://schemas.microsoft.com/office/drawing/2014/main" id="{731CC9B8-D9D2-4AC4-971B-06C56C1911B3}"/>
              </a:ext>
            </a:extLst>
          </p:cNvPr>
          <p:cNvGraphicFramePr>
            <a:graphicFrameLocks noGrp="1"/>
          </p:cNvGraphicFramePr>
          <p:nvPr>
            <p:extLst>
              <p:ext uri="{D42A27DB-BD31-4B8C-83A1-F6EECF244321}">
                <p14:modId xmlns:p14="http://schemas.microsoft.com/office/powerpoint/2010/main" val="2704954034"/>
              </p:ext>
            </p:extLst>
          </p:nvPr>
        </p:nvGraphicFramePr>
        <p:xfrm>
          <a:off x="130969" y="6482291"/>
          <a:ext cx="11930063" cy="370840"/>
        </p:xfrm>
        <a:graphic>
          <a:graphicData uri="http://schemas.openxmlformats.org/drawingml/2006/table">
            <a:tbl>
              <a:tblPr firstRow="1" bandRow="1">
                <a:tableStyleId>{5C22544A-7EE6-4342-B048-85BDC9FD1C3A}</a:tableStyleId>
              </a:tblPr>
              <a:tblGrid>
                <a:gridCol w="10994928">
                  <a:extLst>
                    <a:ext uri="{9D8B030D-6E8A-4147-A177-3AD203B41FA5}">
                      <a16:colId xmlns:a16="http://schemas.microsoft.com/office/drawing/2014/main" val="1547589924"/>
                    </a:ext>
                  </a:extLst>
                </a:gridCol>
                <a:gridCol w="935135">
                  <a:extLst>
                    <a:ext uri="{9D8B030D-6E8A-4147-A177-3AD203B41FA5}">
                      <a16:colId xmlns:a16="http://schemas.microsoft.com/office/drawing/2014/main" val="3562895224"/>
                    </a:ext>
                  </a:extLst>
                </a:gridCol>
              </a:tblGrid>
              <a:tr h="370840">
                <a:tc>
                  <a:txBody>
                    <a:bodyPr/>
                    <a:lstStyle/>
                    <a:p>
                      <a:pPr algn="l"/>
                      <a:r>
                        <a:rPr lang="en-US" altLang="zh-TW" sz="1600" dirty="0">
                          <a:solidFill>
                            <a:schemeClr val="bg1">
                              <a:lumMod val="85000"/>
                            </a:schemeClr>
                          </a:solidFill>
                          <a:latin typeface="+mn-lt"/>
                        </a:rPr>
                        <a:t>Situation Analysis</a:t>
                      </a:r>
                      <a:r>
                        <a:rPr lang="zh-TW" altLang="en-US" sz="1600" dirty="0">
                          <a:solidFill>
                            <a:schemeClr val="bg1">
                              <a:lumMod val="85000"/>
                            </a:schemeClr>
                          </a:solidFill>
                          <a:latin typeface="+mn-lt"/>
                        </a:rPr>
                        <a:t> </a:t>
                      </a:r>
                      <a:r>
                        <a:rPr lang="en-US" altLang="zh-TW" sz="1600" dirty="0">
                          <a:solidFill>
                            <a:schemeClr val="bg1">
                              <a:lumMod val="85000"/>
                            </a:schemeClr>
                          </a:solidFill>
                          <a:latin typeface="+mn-lt"/>
                        </a:rPr>
                        <a:t>|</a:t>
                      </a:r>
                      <a:r>
                        <a:rPr lang="zh-TW" altLang="en-US" sz="1600" dirty="0">
                          <a:solidFill>
                            <a:schemeClr val="bg1">
                              <a:lumMod val="85000"/>
                            </a:schemeClr>
                          </a:solidFill>
                          <a:latin typeface="+mn-lt"/>
                        </a:rPr>
                        <a:t> </a:t>
                      </a:r>
                      <a:r>
                        <a:rPr lang="en-US" altLang="zh-TW" sz="1600" dirty="0">
                          <a:solidFill>
                            <a:srgbClr val="A43725"/>
                          </a:solidFill>
                          <a:latin typeface="+mn-lt"/>
                        </a:rPr>
                        <a:t>Technological Synergy </a:t>
                      </a:r>
                      <a:r>
                        <a:rPr lang="en-US" altLang="zh-TW" sz="1600" dirty="0">
                          <a:solidFill>
                            <a:schemeClr val="bg1">
                              <a:lumMod val="85000"/>
                            </a:schemeClr>
                          </a:solidFill>
                          <a:latin typeface="+mn-lt"/>
                        </a:rPr>
                        <a:t>|</a:t>
                      </a:r>
                      <a:r>
                        <a:rPr lang="zh-TW" altLang="en-US" sz="1600" dirty="0">
                          <a:solidFill>
                            <a:schemeClr val="bg1">
                              <a:lumMod val="85000"/>
                            </a:schemeClr>
                          </a:solidFill>
                          <a:latin typeface="+mn-lt"/>
                        </a:rPr>
                        <a:t> </a:t>
                      </a:r>
                      <a:r>
                        <a:rPr lang="en-US" altLang="zh-TW" sz="1600" dirty="0">
                          <a:solidFill>
                            <a:schemeClr val="bg1">
                              <a:lumMod val="85000"/>
                            </a:schemeClr>
                          </a:solidFill>
                          <a:latin typeface="+mn-lt"/>
                        </a:rPr>
                        <a:t>Operational Synergy |</a:t>
                      </a:r>
                      <a:r>
                        <a:rPr lang="zh-TW" altLang="en-US" sz="1600" dirty="0">
                          <a:solidFill>
                            <a:schemeClr val="bg1">
                              <a:lumMod val="85000"/>
                            </a:schemeClr>
                          </a:solidFill>
                          <a:latin typeface="+mn-lt"/>
                        </a:rPr>
                        <a:t> </a:t>
                      </a:r>
                      <a:r>
                        <a:rPr lang="en-US" altLang="zh-TW" sz="1600" dirty="0">
                          <a:solidFill>
                            <a:schemeClr val="bg1">
                              <a:lumMod val="85000"/>
                            </a:schemeClr>
                          </a:solidFill>
                          <a:latin typeface="+mn-lt"/>
                        </a:rPr>
                        <a:t>Implementation and Benefits</a:t>
                      </a:r>
                      <a:endParaRPr lang="zh-TW" altLang="en-US" sz="1600" dirty="0">
                        <a:solidFill>
                          <a:schemeClr val="bg1">
                            <a:lumMod val="85000"/>
                          </a:schemeClr>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altLang="zh-TW" sz="1600" dirty="0">
                          <a:solidFill>
                            <a:srgbClr val="A43725"/>
                          </a:solidFill>
                          <a:latin typeface="+mn-lt"/>
                        </a:rPr>
                        <a:t>Page 05</a:t>
                      </a:r>
                      <a:endParaRPr lang="zh-TW" altLang="en-US" sz="1600" dirty="0">
                        <a:solidFill>
                          <a:srgbClr val="A43725"/>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7840695"/>
                  </a:ext>
                </a:extLst>
              </a:tr>
            </a:tbl>
          </a:graphicData>
        </a:graphic>
      </p:graphicFrame>
      <p:cxnSp>
        <p:nvCxnSpPr>
          <p:cNvPr id="3" name="Straight Connector 2">
            <a:extLst>
              <a:ext uri="{FF2B5EF4-FFF2-40B4-BE49-F238E27FC236}">
                <a16:creationId xmlns:a16="http://schemas.microsoft.com/office/drawing/2014/main" id="{CE25E008-8E04-4A4E-A50B-BB062A1C51B9}"/>
              </a:ext>
            </a:extLst>
          </p:cNvPr>
          <p:cNvCxnSpPr>
            <a:cxnSpLocks/>
          </p:cNvCxnSpPr>
          <p:nvPr/>
        </p:nvCxnSpPr>
        <p:spPr>
          <a:xfrm>
            <a:off x="0" y="6463241"/>
            <a:ext cx="12204000" cy="0"/>
          </a:xfrm>
          <a:prstGeom prst="line">
            <a:avLst/>
          </a:prstGeom>
          <a:ln w="9525">
            <a:solidFill>
              <a:srgbClr val="990000"/>
            </a:solidFill>
          </a:ln>
          <a:effectLst/>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D83169C-8C10-4350-A15E-3B5CB4912A0E}"/>
              </a:ext>
            </a:extLst>
          </p:cNvPr>
          <p:cNvGrpSpPr/>
          <p:nvPr/>
        </p:nvGrpSpPr>
        <p:grpSpPr>
          <a:xfrm>
            <a:off x="9874849" y="87287"/>
            <a:ext cx="2230065" cy="576000"/>
            <a:chOff x="9552360" y="268262"/>
            <a:chExt cx="2230065" cy="576000"/>
          </a:xfrm>
        </p:grpSpPr>
        <p:pic>
          <p:nvPicPr>
            <p:cNvPr id="5" name="Graphic 4">
              <a:extLst>
                <a:ext uri="{FF2B5EF4-FFF2-40B4-BE49-F238E27FC236}">
                  <a16:creationId xmlns:a16="http://schemas.microsoft.com/office/drawing/2014/main" id="{4921D831-C599-45EC-9453-C53FE15E8146}"/>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2802" r="12644" b="9600"/>
            <a:stretch/>
          </p:blipFill>
          <p:spPr>
            <a:xfrm rot="-180000">
              <a:off x="9552360" y="268262"/>
              <a:ext cx="504637" cy="576000"/>
            </a:xfrm>
            <a:prstGeom prst="rect">
              <a:avLst/>
            </a:prstGeom>
          </p:spPr>
        </p:pic>
        <p:sp>
          <p:nvSpPr>
            <p:cNvPr id="7" name="TextBox 6">
              <a:extLst>
                <a:ext uri="{FF2B5EF4-FFF2-40B4-BE49-F238E27FC236}">
                  <a16:creationId xmlns:a16="http://schemas.microsoft.com/office/drawing/2014/main" id="{607B1CFA-65AC-4312-863E-6543406F315E}"/>
                </a:ext>
              </a:extLst>
            </p:cNvPr>
            <p:cNvSpPr txBox="1"/>
            <p:nvPr/>
          </p:nvSpPr>
          <p:spPr>
            <a:xfrm>
              <a:off x="10071723" y="349795"/>
              <a:ext cx="1710702" cy="412934"/>
            </a:xfrm>
            <a:prstGeom prst="rect">
              <a:avLst/>
            </a:prstGeom>
            <a:noFill/>
          </p:spPr>
          <p:txBody>
            <a:bodyPr wrap="square" rtlCol="0" anchor="b">
              <a:spAutoFit/>
            </a:bodyPr>
            <a:lstStyle/>
            <a:p>
              <a:pPr>
                <a:lnSpc>
                  <a:spcPts val="2500"/>
                </a:lnSpc>
              </a:pPr>
              <a:r>
                <a:rPr lang="en-US" altLang="zh-TW" sz="2400" b="1" dirty="0">
                  <a:solidFill>
                    <a:srgbClr val="A43725"/>
                  </a:solidFill>
                  <a:cs typeface="Arial" panose="020B0604020202020204" pitchFamily="34" charset="0"/>
                </a:rPr>
                <a:t>ELITE BANK</a:t>
              </a:r>
              <a:endParaRPr lang="zh-TW" altLang="en-US" sz="2400" b="1" dirty="0">
                <a:solidFill>
                  <a:srgbClr val="A43725"/>
                </a:solidFill>
                <a:cs typeface="Arial" panose="020B0604020202020204" pitchFamily="34" charset="0"/>
              </a:endParaRPr>
            </a:p>
          </p:txBody>
        </p:sp>
      </p:grpSp>
      <p:cxnSp>
        <p:nvCxnSpPr>
          <p:cNvPr id="9" name="Straight Connector 8">
            <a:extLst>
              <a:ext uri="{FF2B5EF4-FFF2-40B4-BE49-F238E27FC236}">
                <a16:creationId xmlns:a16="http://schemas.microsoft.com/office/drawing/2014/main" id="{D132EE42-51B7-4259-A415-A888CB573514}"/>
              </a:ext>
            </a:extLst>
          </p:cNvPr>
          <p:cNvCxnSpPr>
            <a:cxnSpLocks/>
          </p:cNvCxnSpPr>
          <p:nvPr/>
        </p:nvCxnSpPr>
        <p:spPr>
          <a:xfrm>
            <a:off x="-12000" y="748241"/>
            <a:ext cx="12204000" cy="0"/>
          </a:xfrm>
          <a:prstGeom prst="line">
            <a:avLst/>
          </a:prstGeom>
          <a:ln w="9525">
            <a:solidFill>
              <a:srgbClr val="990000"/>
            </a:solidFill>
          </a:ln>
          <a:effectLst/>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C227BE5-D5BD-4A69-961D-A7732FD93500}"/>
              </a:ext>
            </a:extLst>
          </p:cNvPr>
          <p:cNvSpPr/>
          <p:nvPr/>
        </p:nvSpPr>
        <p:spPr>
          <a:xfrm>
            <a:off x="130969" y="84524"/>
            <a:ext cx="149158" cy="580473"/>
          </a:xfrm>
          <a:prstGeom prst="rect">
            <a:avLst/>
          </a:prstGeom>
          <a:solidFill>
            <a:srgbClr val="E7E7E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rgbClr val="E71D1C"/>
              </a:solidFill>
              <a:latin typeface="+mj-lt"/>
            </a:endParaRPr>
          </a:p>
        </p:txBody>
      </p:sp>
      <p:sp>
        <p:nvSpPr>
          <p:cNvPr id="12" name="Title 1">
            <a:extLst>
              <a:ext uri="{FF2B5EF4-FFF2-40B4-BE49-F238E27FC236}">
                <a16:creationId xmlns:a16="http://schemas.microsoft.com/office/drawing/2014/main" id="{2A463884-BEA3-4A2D-B7CA-84B46E5E4281}"/>
              </a:ext>
            </a:extLst>
          </p:cNvPr>
          <p:cNvSpPr txBox="1">
            <a:spLocks/>
          </p:cNvSpPr>
          <p:nvPr/>
        </p:nvSpPr>
        <p:spPr>
          <a:xfrm>
            <a:off x="280127" y="52497"/>
            <a:ext cx="10080625" cy="644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0"/>
              </a:spcAft>
            </a:pPr>
            <a:r>
              <a:rPr lang="en-US" altLang="zh-TW" sz="2400" b="1" dirty="0">
                <a:solidFill>
                  <a:srgbClr val="585148"/>
                </a:solidFill>
                <a:latin typeface="+mn-lt"/>
              </a:rPr>
              <a:t>[1.1] EM Algorithm for Estimation of Missing Entries and Trends </a:t>
            </a:r>
            <a:endParaRPr lang="zh-TW" altLang="zh-TW" sz="2400" b="1" kern="100" dirty="0">
              <a:solidFill>
                <a:srgbClr val="585148"/>
              </a:solidFill>
              <a:latin typeface="+mn-lt"/>
            </a:endParaRPr>
          </a:p>
        </p:txBody>
      </p:sp>
      <p:sp>
        <p:nvSpPr>
          <p:cNvPr id="4" name="Rectangle 3">
            <a:extLst>
              <a:ext uri="{FF2B5EF4-FFF2-40B4-BE49-F238E27FC236}">
                <a16:creationId xmlns:a16="http://schemas.microsoft.com/office/drawing/2014/main" id="{C604DDE0-E1B3-4271-ACA4-E2E8BCC15B86}"/>
              </a:ext>
            </a:extLst>
          </p:cNvPr>
          <p:cNvSpPr/>
          <p:nvPr/>
        </p:nvSpPr>
        <p:spPr>
          <a:xfrm>
            <a:off x="280125" y="6196972"/>
            <a:ext cx="11645640" cy="246221"/>
          </a:xfrm>
          <a:prstGeom prst="rect">
            <a:avLst/>
          </a:prstGeom>
        </p:spPr>
        <p:txBody>
          <a:bodyPr wrap="square" anchor="ctr">
            <a:spAutoFit/>
          </a:bodyPr>
          <a:lstStyle/>
          <a:p>
            <a:r>
              <a:rPr lang="en-US" altLang="zh-TW" sz="1000" b="1" dirty="0">
                <a:solidFill>
                  <a:srgbClr val="585148"/>
                </a:solidFill>
              </a:rPr>
              <a:t>Source: </a:t>
            </a:r>
            <a:r>
              <a:rPr lang="en-US" altLang="zh-TW" sz="1000" dirty="0" err="1">
                <a:solidFill>
                  <a:srgbClr val="585148"/>
                </a:solidFill>
              </a:rPr>
              <a:t>Doz</a:t>
            </a:r>
            <a:r>
              <a:rPr lang="en-US" altLang="zh-TW" sz="1000" dirty="0">
                <a:solidFill>
                  <a:srgbClr val="585148"/>
                </a:solidFill>
              </a:rPr>
              <a:t>, C., </a:t>
            </a:r>
            <a:r>
              <a:rPr lang="en-US" altLang="zh-TW" sz="1000" dirty="0" err="1">
                <a:solidFill>
                  <a:srgbClr val="585148"/>
                </a:solidFill>
              </a:rPr>
              <a:t>Giannone</a:t>
            </a:r>
            <a:r>
              <a:rPr lang="en-US" altLang="zh-TW" sz="1000" dirty="0">
                <a:solidFill>
                  <a:srgbClr val="585148"/>
                </a:solidFill>
              </a:rPr>
              <a:t>, D., &amp; Reichlin, L. (2012). A quasi–maximum likelihood approach for large, approximate dynamic factor models</a:t>
            </a:r>
            <a:endParaRPr lang="en-US" altLang="zh-TW" sz="1000" b="1" dirty="0">
              <a:solidFill>
                <a:srgbClr val="585148"/>
              </a:solidFill>
              <a:cs typeface="Arial" panose="020B0604020202020204" pitchFamily="34" charset="0"/>
            </a:endParaRPr>
          </a:p>
        </p:txBody>
      </p:sp>
      <p:sp>
        <p:nvSpPr>
          <p:cNvPr id="59" name="Rectangle 58">
            <a:extLst>
              <a:ext uri="{FF2B5EF4-FFF2-40B4-BE49-F238E27FC236}">
                <a16:creationId xmlns:a16="http://schemas.microsoft.com/office/drawing/2014/main" id="{B3CB0D04-9EC8-43E2-AFEE-ACFF616E9E2E}"/>
              </a:ext>
            </a:extLst>
          </p:cNvPr>
          <p:cNvSpPr/>
          <p:nvPr/>
        </p:nvSpPr>
        <p:spPr>
          <a:xfrm>
            <a:off x="280126" y="914729"/>
            <a:ext cx="5669812" cy="350185"/>
          </a:xfrm>
          <a:prstGeom prst="rect">
            <a:avLst/>
          </a:prstGeom>
          <a:solidFill>
            <a:srgbClr val="E8C76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b="1" dirty="0">
                <a:solidFill>
                  <a:srgbClr val="585148"/>
                </a:solidFill>
              </a:rPr>
              <a:t>The Stochastic Expectation-Maximization (EM) Algorithm</a:t>
            </a:r>
          </a:p>
        </p:txBody>
      </p:sp>
      <p:sp>
        <p:nvSpPr>
          <p:cNvPr id="60" name="Rectangle 59">
            <a:extLst>
              <a:ext uri="{FF2B5EF4-FFF2-40B4-BE49-F238E27FC236}">
                <a16:creationId xmlns:a16="http://schemas.microsoft.com/office/drawing/2014/main" id="{3C1034D9-8C30-4475-ADA9-4BC5AF9CEBEB}"/>
              </a:ext>
            </a:extLst>
          </p:cNvPr>
          <p:cNvSpPr/>
          <p:nvPr/>
        </p:nvSpPr>
        <p:spPr>
          <a:xfrm rot="5400000">
            <a:off x="6635671" y="873215"/>
            <a:ext cx="4896482" cy="5683704"/>
          </a:xfrm>
          <a:prstGeom prst="rect">
            <a:avLst/>
          </a:prstGeom>
          <a:solidFill>
            <a:srgbClr val="F7F7F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rgbClr val="F0F0F0"/>
              </a:solidFill>
              <a:latin typeface="+mj-lt"/>
            </a:endParaRPr>
          </a:p>
        </p:txBody>
      </p:sp>
      <p:sp>
        <p:nvSpPr>
          <p:cNvPr id="6" name="Rectangle 5">
            <a:extLst>
              <a:ext uri="{FF2B5EF4-FFF2-40B4-BE49-F238E27FC236}">
                <a16:creationId xmlns:a16="http://schemas.microsoft.com/office/drawing/2014/main" id="{4994A957-1A4B-41D9-88FF-D2204DE144E1}"/>
              </a:ext>
            </a:extLst>
          </p:cNvPr>
          <p:cNvSpPr/>
          <p:nvPr/>
        </p:nvSpPr>
        <p:spPr>
          <a:xfrm>
            <a:off x="454382" y="1559348"/>
            <a:ext cx="5321300" cy="4311437"/>
          </a:xfrm>
          <a:prstGeom prst="rect">
            <a:avLst/>
          </a:prstGeom>
        </p:spPr>
        <p:txBody>
          <a:bodyPr wrap="square">
            <a:spAutoFit/>
          </a:bodyPr>
          <a:lstStyle/>
          <a:p>
            <a:pPr algn="just"/>
            <a:r>
              <a:rPr lang="en-US" altLang="zh-HK" sz="1400" dirty="0"/>
              <a:t>Expectation-Maximization (EM) algorithm is a general, iterative algorithm for parameter estimation by maximum likelihood when random variables involved in a time series are not served (i.e. missing stock prices in certain time stamps). Missing data points can be estimated through multiple layers of simulations, the trendline of a certain stock can therefore be generalized.</a:t>
            </a:r>
          </a:p>
          <a:p>
            <a:endParaRPr lang="en-US" altLang="zh-HK" sz="2400" b="1" dirty="0">
              <a:solidFill>
                <a:srgbClr val="C00000"/>
              </a:solidFill>
            </a:endParaRPr>
          </a:p>
          <a:p>
            <a:r>
              <a:rPr lang="en-US" altLang="zh-HK" sz="1600" b="1" dirty="0"/>
              <a:t>Simplified Data Log-Likelihood (Rubin 1976):</a:t>
            </a:r>
          </a:p>
          <a:p>
            <a:endParaRPr lang="en-US" altLang="zh-HK" sz="1600" b="1" dirty="0"/>
          </a:p>
          <a:p>
            <a:pPr algn="ctr"/>
            <a:r>
              <a:rPr lang="en-US" altLang="zh-HK" i="1" dirty="0">
                <a:solidFill>
                  <a:schemeClr val="accent4">
                    <a:lumMod val="50000"/>
                  </a:schemeClr>
                </a:solidFill>
              </a:rPr>
              <a:t>F</a:t>
            </a:r>
            <a:r>
              <a:rPr lang="en-US" altLang="zh-HK" dirty="0">
                <a:solidFill>
                  <a:schemeClr val="accent4">
                    <a:lumMod val="50000"/>
                  </a:schemeClr>
                </a:solidFill>
              </a:rPr>
              <a:t>(</a:t>
            </a:r>
            <a:r>
              <a:rPr lang="el-GR" altLang="zh-HK" dirty="0">
                <a:solidFill>
                  <a:schemeClr val="accent4">
                    <a:lumMod val="50000"/>
                  </a:schemeClr>
                </a:solidFill>
              </a:rPr>
              <a:t>θ</a:t>
            </a:r>
            <a:r>
              <a:rPr lang="en-US" altLang="zh-HK" dirty="0">
                <a:solidFill>
                  <a:schemeClr val="accent4">
                    <a:lumMod val="50000"/>
                  </a:schemeClr>
                </a:solidFill>
              </a:rPr>
              <a:t>|Y </a:t>
            </a:r>
            <a:r>
              <a:rPr lang="en-US" altLang="zh-HK" sz="1300" dirty="0">
                <a:solidFill>
                  <a:schemeClr val="accent4">
                    <a:lumMod val="50000"/>
                  </a:schemeClr>
                </a:solidFill>
              </a:rPr>
              <a:t>observation</a:t>
            </a:r>
            <a:r>
              <a:rPr lang="en-US" altLang="zh-HK" dirty="0">
                <a:solidFill>
                  <a:schemeClr val="accent4">
                    <a:lumMod val="50000"/>
                  </a:schemeClr>
                </a:solidFill>
              </a:rPr>
              <a:t>)</a:t>
            </a:r>
            <a:r>
              <a:rPr lang="en-US" altLang="zh-HK" b="1" dirty="0">
                <a:solidFill>
                  <a:schemeClr val="accent4">
                    <a:lumMod val="50000"/>
                  </a:schemeClr>
                </a:solidFill>
              </a:rPr>
              <a:t> </a:t>
            </a:r>
            <a:r>
              <a:rPr lang="en-US" altLang="zh-HK" dirty="0">
                <a:solidFill>
                  <a:schemeClr val="accent4">
                    <a:lumMod val="50000"/>
                  </a:schemeClr>
                </a:solidFill>
              </a:rPr>
              <a:t>= </a:t>
            </a:r>
            <a:r>
              <a:rPr lang="en-US" altLang="zh-HK" i="1" dirty="0">
                <a:solidFill>
                  <a:schemeClr val="accent4">
                    <a:lumMod val="50000"/>
                  </a:schemeClr>
                </a:solidFill>
              </a:rPr>
              <a:t>f</a:t>
            </a:r>
            <a:r>
              <a:rPr lang="en-US" altLang="zh-HK" sz="1200" dirty="0">
                <a:solidFill>
                  <a:schemeClr val="accent4">
                    <a:lumMod val="50000"/>
                  </a:schemeClr>
                </a:solidFill>
              </a:rPr>
              <a:t>1 </a:t>
            </a:r>
            <a:r>
              <a:rPr lang="en-US" altLang="zh-HK" dirty="0">
                <a:solidFill>
                  <a:schemeClr val="accent4">
                    <a:lumMod val="50000"/>
                  </a:schemeClr>
                </a:solidFill>
              </a:rPr>
              <a:t>(</a:t>
            </a:r>
            <a:r>
              <a:rPr lang="el-GR" altLang="zh-HK" dirty="0">
                <a:solidFill>
                  <a:schemeClr val="accent4">
                    <a:lumMod val="50000"/>
                  </a:schemeClr>
                </a:solidFill>
              </a:rPr>
              <a:t>θ</a:t>
            </a:r>
            <a:r>
              <a:rPr lang="en-US" altLang="zh-HK" dirty="0">
                <a:solidFill>
                  <a:schemeClr val="accent4">
                    <a:lumMod val="50000"/>
                  </a:schemeClr>
                </a:solidFill>
              </a:rPr>
              <a:t>|Y) –</a:t>
            </a:r>
          </a:p>
          <a:p>
            <a:pPr algn="ctr">
              <a:lnSpc>
                <a:spcPts val="500"/>
              </a:lnSpc>
            </a:pPr>
            <a:r>
              <a:rPr lang="en-US" altLang="zh-HK" dirty="0">
                <a:solidFill>
                  <a:schemeClr val="accent4">
                    <a:lumMod val="50000"/>
                  </a:schemeClr>
                </a:solidFill>
              </a:rPr>
              <a:t> </a:t>
            </a:r>
          </a:p>
          <a:p>
            <a:pPr algn="ctr"/>
            <a:r>
              <a:rPr lang="en-US" altLang="zh-HK" dirty="0">
                <a:solidFill>
                  <a:schemeClr val="accent4">
                    <a:lumMod val="50000"/>
                  </a:schemeClr>
                </a:solidFill>
              </a:rPr>
              <a:t>Log [ </a:t>
            </a:r>
            <a:r>
              <a:rPr lang="en-US" altLang="zh-HK" i="1" dirty="0">
                <a:solidFill>
                  <a:schemeClr val="accent4">
                    <a:lumMod val="50000"/>
                  </a:schemeClr>
                </a:solidFill>
              </a:rPr>
              <a:t>f</a:t>
            </a:r>
            <a:r>
              <a:rPr lang="en-US" altLang="zh-HK" sz="1200" dirty="0">
                <a:solidFill>
                  <a:schemeClr val="accent4">
                    <a:lumMod val="50000"/>
                  </a:schemeClr>
                </a:solidFill>
              </a:rPr>
              <a:t>2 </a:t>
            </a:r>
            <a:r>
              <a:rPr lang="en-US" altLang="zh-HK" dirty="0">
                <a:solidFill>
                  <a:schemeClr val="accent4">
                    <a:lumMod val="50000"/>
                  </a:schemeClr>
                </a:solidFill>
              </a:rPr>
              <a:t>(Y </a:t>
            </a:r>
            <a:r>
              <a:rPr lang="en-US" altLang="zh-HK" sz="1300" dirty="0">
                <a:solidFill>
                  <a:schemeClr val="accent4">
                    <a:lumMod val="50000"/>
                  </a:schemeClr>
                </a:solidFill>
              </a:rPr>
              <a:t>missing </a:t>
            </a:r>
            <a:r>
              <a:rPr lang="en-US" altLang="zh-HK" dirty="0">
                <a:solidFill>
                  <a:schemeClr val="accent4">
                    <a:lumMod val="50000"/>
                  </a:schemeClr>
                </a:solidFill>
              </a:rPr>
              <a:t>|Y </a:t>
            </a:r>
            <a:r>
              <a:rPr lang="en-US" altLang="zh-HK" sz="1300" dirty="0">
                <a:solidFill>
                  <a:schemeClr val="accent4">
                    <a:lumMod val="50000"/>
                  </a:schemeClr>
                </a:solidFill>
              </a:rPr>
              <a:t>observation</a:t>
            </a:r>
            <a:r>
              <a:rPr lang="en-US" altLang="zh-HK" dirty="0">
                <a:solidFill>
                  <a:schemeClr val="accent4">
                    <a:lumMod val="50000"/>
                  </a:schemeClr>
                </a:solidFill>
              </a:rPr>
              <a:t> ;</a:t>
            </a:r>
            <a:r>
              <a:rPr lang="el-GR" altLang="zh-HK" dirty="0">
                <a:solidFill>
                  <a:schemeClr val="accent4">
                    <a:lumMod val="50000"/>
                  </a:schemeClr>
                </a:solidFill>
              </a:rPr>
              <a:t>θ</a:t>
            </a:r>
            <a:r>
              <a:rPr lang="en-US" altLang="zh-HK" dirty="0">
                <a:solidFill>
                  <a:schemeClr val="accent4">
                    <a:lumMod val="50000"/>
                  </a:schemeClr>
                </a:solidFill>
              </a:rPr>
              <a:t>) ]</a:t>
            </a:r>
            <a:endParaRPr lang="en-US" altLang="zh-HK" b="1" dirty="0">
              <a:solidFill>
                <a:schemeClr val="accent4">
                  <a:lumMod val="50000"/>
                </a:schemeClr>
              </a:solidFill>
            </a:endParaRPr>
          </a:p>
          <a:p>
            <a:endParaRPr lang="en-US" altLang="zh-HK" sz="2400" b="1" dirty="0">
              <a:solidFill>
                <a:srgbClr val="C00000"/>
              </a:solidFill>
            </a:endParaRPr>
          </a:p>
          <a:p>
            <a:pPr algn="just"/>
            <a:r>
              <a:rPr lang="en-US" altLang="zh-HK" sz="1400" dirty="0"/>
              <a:t>Elite bank recognizes the quotes provided by exchanges should be the most reliable data. However, the deployment of EM algorithmic machine learning system can be utilized as preliminary parameters for alert trigger, in accordance with the mean squared errors of deviant data points. </a:t>
            </a:r>
          </a:p>
        </p:txBody>
      </p:sp>
      <p:sp>
        <p:nvSpPr>
          <p:cNvPr id="25" name="Rectangle: Rounded Corners 24">
            <a:extLst>
              <a:ext uri="{FF2B5EF4-FFF2-40B4-BE49-F238E27FC236}">
                <a16:creationId xmlns:a16="http://schemas.microsoft.com/office/drawing/2014/main" id="{41CCE464-4ED6-4BBF-BAF0-5B53D3950FDC}"/>
              </a:ext>
            </a:extLst>
          </p:cNvPr>
          <p:cNvSpPr/>
          <p:nvPr/>
        </p:nvSpPr>
        <p:spPr>
          <a:xfrm>
            <a:off x="1491818" y="3644900"/>
            <a:ext cx="3246428" cy="781366"/>
          </a:xfrm>
          <a:prstGeom prst="roundRect">
            <a:avLst/>
          </a:prstGeom>
          <a:noFill/>
          <a:ln w="38100">
            <a:solidFill>
              <a:srgbClr val="DBDC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26" name="Picture 25">
            <a:extLst>
              <a:ext uri="{FF2B5EF4-FFF2-40B4-BE49-F238E27FC236}">
                <a16:creationId xmlns:a16="http://schemas.microsoft.com/office/drawing/2014/main" id="{D7A67B67-D5F5-48EA-9996-B3316CCE6E8C}"/>
              </a:ext>
            </a:extLst>
          </p:cNvPr>
          <p:cNvPicPr/>
          <p:nvPr/>
        </p:nvPicPr>
        <p:blipFill>
          <a:blip r:embed="rId4">
            <a:extLst>
              <a:ext uri="{28A0092B-C50C-407E-A947-70E740481C1C}">
                <a14:useLocalDpi xmlns:a14="http://schemas.microsoft.com/office/drawing/2010/main" val="0"/>
              </a:ext>
            </a:extLst>
          </a:blip>
          <a:stretch>
            <a:fillRect/>
          </a:stretch>
        </p:blipFill>
        <p:spPr>
          <a:xfrm>
            <a:off x="7204420" y="1541969"/>
            <a:ext cx="3758984" cy="2132233"/>
          </a:xfrm>
          <a:prstGeom prst="rect">
            <a:avLst/>
          </a:prstGeom>
        </p:spPr>
      </p:pic>
      <p:sp>
        <p:nvSpPr>
          <p:cNvPr id="11" name="Rectangle 10">
            <a:extLst>
              <a:ext uri="{FF2B5EF4-FFF2-40B4-BE49-F238E27FC236}">
                <a16:creationId xmlns:a16="http://schemas.microsoft.com/office/drawing/2014/main" id="{C9D7E348-46F0-4887-8543-97BEBD3438A4}"/>
              </a:ext>
            </a:extLst>
          </p:cNvPr>
          <p:cNvSpPr/>
          <p:nvPr/>
        </p:nvSpPr>
        <p:spPr>
          <a:xfrm>
            <a:off x="6477000" y="3678104"/>
            <a:ext cx="5194300" cy="954107"/>
          </a:xfrm>
          <a:prstGeom prst="rect">
            <a:avLst/>
          </a:prstGeom>
        </p:spPr>
        <p:txBody>
          <a:bodyPr wrap="square">
            <a:spAutoFit/>
          </a:bodyPr>
          <a:lstStyle/>
          <a:p>
            <a:pPr algn="just"/>
            <a:r>
              <a:rPr lang="en-US" altLang="zh-TW" sz="1400" dirty="0">
                <a:latin typeface="Calibri" panose="020F0502020204030204" pitchFamily="34" charset="0"/>
                <a:cs typeface="Times New Roman" panose="02020603050405020304" pitchFamily="18" charset="0"/>
              </a:rPr>
              <a:t>Suppose the red dot indicates a missing data point, whereas the blue squares are subsets of the time series plot. The value of red dot is computed by simulating the expected value through observing the whole dataset. </a:t>
            </a:r>
            <a:endParaRPr lang="zh-TW" altLang="en-US" sz="1400" dirty="0"/>
          </a:p>
        </p:txBody>
      </p:sp>
      <p:grpSp>
        <p:nvGrpSpPr>
          <p:cNvPr id="13" name="Group 12">
            <a:extLst>
              <a:ext uri="{FF2B5EF4-FFF2-40B4-BE49-F238E27FC236}">
                <a16:creationId xmlns:a16="http://schemas.microsoft.com/office/drawing/2014/main" id="{8C04CB96-7491-4485-BF0B-80B3632B08B1}"/>
              </a:ext>
            </a:extLst>
          </p:cNvPr>
          <p:cNvGrpSpPr/>
          <p:nvPr/>
        </p:nvGrpSpPr>
        <p:grpSpPr>
          <a:xfrm>
            <a:off x="6988381" y="4814896"/>
            <a:ext cx="4171538" cy="1177488"/>
            <a:chOff x="6718666" y="4866028"/>
            <a:chExt cx="4171538" cy="1177488"/>
          </a:xfrm>
        </p:grpSpPr>
        <p:grpSp>
          <p:nvGrpSpPr>
            <p:cNvPr id="27" name="Group 26">
              <a:extLst>
                <a:ext uri="{FF2B5EF4-FFF2-40B4-BE49-F238E27FC236}">
                  <a16:creationId xmlns:a16="http://schemas.microsoft.com/office/drawing/2014/main" id="{7459B6B3-0E2F-484D-8B12-D5DE2737C64F}"/>
                </a:ext>
              </a:extLst>
            </p:cNvPr>
            <p:cNvGrpSpPr/>
            <p:nvPr/>
          </p:nvGrpSpPr>
          <p:grpSpPr>
            <a:xfrm>
              <a:off x="6718666" y="4866028"/>
              <a:ext cx="1898230" cy="1173627"/>
              <a:chOff x="7078110" y="4505381"/>
              <a:chExt cx="1898230" cy="1173627"/>
            </a:xfrm>
          </p:grpSpPr>
          <p:sp>
            <p:nvSpPr>
              <p:cNvPr id="30" name="圆角矩形 19">
                <a:extLst>
                  <a:ext uri="{FF2B5EF4-FFF2-40B4-BE49-F238E27FC236}">
                    <a16:creationId xmlns:a16="http://schemas.microsoft.com/office/drawing/2014/main" id="{438793B6-2B15-488F-8B37-A7E3D6C1F72F}"/>
                  </a:ext>
                </a:extLst>
              </p:cNvPr>
              <p:cNvSpPr>
                <a:spLocks noChangeAspect="1" noChangeArrowheads="1"/>
              </p:cNvSpPr>
              <p:nvPr/>
            </p:nvSpPr>
            <p:spPr bwMode="auto">
              <a:xfrm>
                <a:off x="7739859" y="4505381"/>
                <a:ext cx="576000" cy="576000"/>
              </a:xfrm>
              <a:prstGeom prst="roundRect">
                <a:avLst>
                  <a:gd name="adj" fmla="val 30000"/>
                </a:avLst>
              </a:prstGeom>
              <a:solidFill>
                <a:srgbClr val="E8C767"/>
              </a:solidFill>
              <a:ln>
                <a:noFill/>
              </a:ln>
              <a:effectLst>
                <a:outerShdw blurRad="50800" dist="38100" dir="2700000" algn="tl" rotWithShape="0">
                  <a:prstClr val="black">
                    <a:alpha val="40000"/>
                  </a:prstClr>
                </a:outerShdw>
              </a:effectLst>
            </p:spPr>
            <p:txBody>
              <a:bodyPr anchor="ct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微软雅黑"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微软雅黑"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微软雅黑"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9" name="Rectangle 28">
                <a:extLst>
                  <a:ext uri="{FF2B5EF4-FFF2-40B4-BE49-F238E27FC236}">
                    <a16:creationId xmlns:a16="http://schemas.microsoft.com/office/drawing/2014/main" id="{334352BE-D752-4265-BD23-8CEEA8C5FF03}"/>
                  </a:ext>
                </a:extLst>
              </p:cNvPr>
              <p:cNvSpPr/>
              <p:nvPr/>
            </p:nvSpPr>
            <p:spPr>
              <a:xfrm>
                <a:off x="7078110" y="5094233"/>
                <a:ext cx="1898230" cy="584775"/>
              </a:xfrm>
              <a:prstGeom prst="rect">
                <a:avLst/>
              </a:prstGeom>
            </p:spPr>
            <p:txBody>
              <a:bodyPr wrap="square">
                <a:spAutoFit/>
              </a:bodyPr>
              <a:lstStyle/>
              <a:p>
                <a:pPr algn="ctr">
                  <a:spcBef>
                    <a:spcPct val="0"/>
                  </a:spcBef>
                </a:pPr>
                <a:r>
                  <a:rPr lang="en-US" altLang="zh-CN" sz="1600" b="1" dirty="0">
                    <a:solidFill>
                      <a:srgbClr val="A43725"/>
                    </a:solidFill>
                    <a:ea typeface="Microsoft JhengHei" panose="020B0604030504040204" pitchFamily="34" charset="-120"/>
                  </a:rPr>
                  <a:t>Generalization of Missing Entries</a:t>
                </a:r>
              </a:p>
            </p:txBody>
          </p:sp>
        </p:grpSp>
        <p:grpSp>
          <p:nvGrpSpPr>
            <p:cNvPr id="38" name="Group 37">
              <a:extLst>
                <a:ext uri="{FF2B5EF4-FFF2-40B4-BE49-F238E27FC236}">
                  <a16:creationId xmlns:a16="http://schemas.microsoft.com/office/drawing/2014/main" id="{8FA7B6A0-FCAD-4B59-A7E8-E79F6D31DCCC}"/>
                </a:ext>
              </a:extLst>
            </p:cNvPr>
            <p:cNvGrpSpPr/>
            <p:nvPr/>
          </p:nvGrpSpPr>
          <p:grpSpPr>
            <a:xfrm>
              <a:off x="8991974" y="4869889"/>
              <a:ext cx="1898230" cy="1173627"/>
              <a:chOff x="7078110" y="4505381"/>
              <a:chExt cx="1898230" cy="1173627"/>
            </a:xfrm>
          </p:grpSpPr>
          <p:sp>
            <p:nvSpPr>
              <p:cNvPr id="41" name="圆角矩形 19">
                <a:extLst>
                  <a:ext uri="{FF2B5EF4-FFF2-40B4-BE49-F238E27FC236}">
                    <a16:creationId xmlns:a16="http://schemas.microsoft.com/office/drawing/2014/main" id="{8571C01E-A1A1-44DF-96B9-9ECA2DE99F87}"/>
                  </a:ext>
                </a:extLst>
              </p:cNvPr>
              <p:cNvSpPr>
                <a:spLocks noChangeAspect="1" noChangeArrowheads="1"/>
              </p:cNvSpPr>
              <p:nvPr/>
            </p:nvSpPr>
            <p:spPr bwMode="auto">
              <a:xfrm>
                <a:off x="7739859" y="4505381"/>
                <a:ext cx="576000" cy="576000"/>
              </a:xfrm>
              <a:prstGeom prst="roundRect">
                <a:avLst>
                  <a:gd name="adj" fmla="val 30000"/>
                </a:avLst>
              </a:prstGeom>
              <a:solidFill>
                <a:srgbClr val="E8C767"/>
              </a:solidFill>
              <a:ln>
                <a:noFill/>
              </a:ln>
              <a:effectLst>
                <a:outerShdw blurRad="50800" dist="38100" dir="2700000" algn="tl" rotWithShape="0">
                  <a:prstClr val="black">
                    <a:alpha val="40000"/>
                  </a:prstClr>
                </a:outerShdw>
              </a:effectLst>
            </p:spPr>
            <p:txBody>
              <a:bodyPr anchor="ct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微软雅黑"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微软雅黑"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微软雅黑"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0" name="Rectangle 39">
                <a:extLst>
                  <a:ext uri="{FF2B5EF4-FFF2-40B4-BE49-F238E27FC236}">
                    <a16:creationId xmlns:a16="http://schemas.microsoft.com/office/drawing/2014/main" id="{9210714E-2471-4003-9DD7-957D2F6BA006}"/>
                  </a:ext>
                </a:extLst>
              </p:cNvPr>
              <p:cNvSpPr/>
              <p:nvPr/>
            </p:nvSpPr>
            <p:spPr>
              <a:xfrm>
                <a:off x="7078110" y="5094233"/>
                <a:ext cx="1898230" cy="584775"/>
              </a:xfrm>
              <a:prstGeom prst="rect">
                <a:avLst/>
              </a:prstGeom>
            </p:spPr>
            <p:txBody>
              <a:bodyPr wrap="square">
                <a:spAutoFit/>
              </a:bodyPr>
              <a:lstStyle/>
              <a:p>
                <a:pPr algn="ctr">
                  <a:spcBef>
                    <a:spcPct val="0"/>
                  </a:spcBef>
                </a:pPr>
                <a:r>
                  <a:rPr lang="en-US" altLang="zh-CN" sz="1600" b="1" dirty="0">
                    <a:solidFill>
                      <a:srgbClr val="A43725"/>
                    </a:solidFill>
                    <a:ea typeface="Microsoft JhengHei" panose="020B0604030504040204" pitchFamily="34" charset="-120"/>
                  </a:rPr>
                  <a:t>Real-Time Trendline</a:t>
                </a:r>
              </a:p>
              <a:p>
                <a:pPr algn="ctr">
                  <a:spcBef>
                    <a:spcPct val="0"/>
                  </a:spcBef>
                </a:pPr>
                <a:r>
                  <a:rPr lang="en-US" altLang="zh-CN" sz="1600" b="1" dirty="0">
                    <a:solidFill>
                      <a:srgbClr val="A43725"/>
                    </a:solidFill>
                    <a:ea typeface="Microsoft JhengHei" panose="020B0604030504040204" pitchFamily="34" charset="-120"/>
                  </a:rPr>
                  <a:t>Smoothing</a:t>
                </a:r>
              </a:p>
            </p:txBody>
          </p:sp>
        </p:grpSp>
      </p:grpSp>
      <p:pic>
        <p:nvPicPr>
          <p:cNvPr id="2050" name="Picture 2" descr="相關圖片">
            <a:extLst>
              <a:ext uri="{FF2B5EF4-FFF2-40B4-BE49-F238E27FC236}">
                <a16:creationId xmlns:a16="http://schemas.microsoft.com/office/drawing/2014/main" id="{C3AC1F34-7588-4400-B178-54F99BE67B50}"/>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t="11658" b="17172"/>
          <a:stretch/>
        </p:blipFill>
        <p:spPr bwMode="auto">
          <a:xfrm>
            <a:off x="10005142" y="4958477"/>
            <a:ext cx="411323" cy="29273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2" name="Picture 4" descr="pencil symbol的圖片搜尋結果">
            <a:extLst>
              <a:ext uri="{FF2B5EF4-FFF2-40B4-BE49-F238E27FC236}">
                <a16:creationId xmlns:a16="http://schemas.microsoft.com/office/drawing/2014/main" id="{6B9826C5-F895-44C1-A032-77DDF616D52B}"/>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775496" y="4940896"/>
            <a:ext cx="324000" cy="324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2741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fade">
                                      <p:cBhvr>
                                        <p:cTn id="24" dur="500"/>
                                        <p:tgtEl>
                                          <p:spTgt spid="60"/>
                                        </p:tgtEl>
                                      </p:cBhvr>
                                    </p:animEffect>
                                  </p:childTnLst>
                                </p:cTn>
                              </p:par>
                              <p:par>
                                <p:cTn id="25" presetID="10"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nodeType="withEffect">
                                  <p:stCondLst>
                                    <p:cond delay="0"/>
                                  </p:stCondLst>
                                  <p:childTnLst>
                                    <p:set>
                                      <p:cBhvr>
                                        <p:cTn id="35" dur="1" fill="hold">
                                          <p:stCondLst>
                                            <p:cond delay="0"/>
                                          </p:stCondLst>
                                        </p:cTn>
                                        <p:tgtEl>
                                          <p:spTgt spid="2050"/>
                                        </p:tgtEl>
                                        <p:attrNameLst>
                                          <p:attrName>style.visibility</p:attrName>
                                        </p:attrNameLst>
                                      </p:cBhvr>
                                      <p:to>
                                        <p:strVal val="visible"/>
                                      </p:to>
                                    </p:set>
                                    <p:animEffect transition="in" filter="fade">
                                      <p:cBhvr>
                                        <p:cTn id="36" dur="500"/>
                                        <p:tgtEl>
                                          <p:spTgt spid="2050"/>
                                        </p:tgtEl>
                                      </p:cBhvr>
                                    </p:animEffect>
                                  </p:childTnLst>
                                </p:cTn>
                              </p:par>
                              <p:par>
                                <p:cTn id="37" presetID="10" presetClass="entr" presetSubtype="0" fill="hold" nodeType="withEffect">
                                  <p:stCondLst>
                                    <p:cond delay="0"/>
                                  </p:stCondLst>
                                  <p:childTnLst>
                                    <p:set>
                                      <p:cBhvr>
                                        <p:cTn id="38" dur="1" fill="hold">
                                          <p:stCondLst>
                                            <p:cond delay="0"/>
                                          </p:stCondLst>
                                        </p:cTn>
                                        <p:tgtEl>
                                          <p:spTgt spid="2052"/>
                                        </p:tgtEl>
                                        <p:attrNameLst>
                                          <p:attrName>style.visibility</p:attrName>
                                        </p:attrNameLst>
                                      </p:cBhvr>
                                      <p:to>
                                        <p:strVal val="visible"/>
                                      </p:to>
                                    </p:set>
                                    <p:animEffect transition="in" filter="fade">
                                      <p:cBhvr>
                                        <p:cTn id="39"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59" grpId="0" animBg="1"/>
      <p:bldP spid="60" grpId="0" animBg="1"/>
      <p:bldP spid="6" grpId="0"/>
      <p:bldP spid="25" grpId="0" animBg="1"/>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E034876-D9E7-4F90-B16A-A3BE9A091957}"/>
              </a:ext>
            </a:extLst>
          </p:cNvPr>
          <p:cNvSpPr/>
          <p:nvPr/>
        </p:nvSpPr>
        <p:spPr>
          <a:xfrm rot="5400000">
            <a:off x="3654704" y="-2107752"/>
            <a:ext cx="4896482" cy="11645638"/>
          </a:xfrm>
          <a:prstGeom prst="rect">
            <a:avLst/>
          </a:prstGeom>
          <a:solidFill>
            <a:srgbClr val="F7F7F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rgbClr val="F0F0F0"/>
              </a:solidFill>
              <a:latin typeface="+mj-lt"/>
            </a:endParaRPr>
          </a:p>
        </p:txBody>
      </p:sp>
      <p:pic>
        <p:nvPicPr>
          <p:cNvPr id="17" name="Picture 16">
            <a:extLst>
              <a:ext uri="{FF2B5EF4-FFF2-40B4-BE49-F238E27FC236}">
                <a16:creationId xmlns:a16="http://schemas.microsoft.com/office/drawing/2014/main" id="{80BAAA4A-793C-4B7C-8C77-1DA38C102983}"/>
              </a:ext>
            </a:extLst>
          </p:cNvPr>
          <p:cNvPicPr>
            <a:picLocks noChangeAspect="1"/>
          </p:cNvPicPr>
          <p:nvPr/>
        </p:nvPicPr>
        <p:blipFill rotWithShape="1">
          <a:blip r:embed="rId2"/>
          <a:srcRect t="22056" r="19287" b="41905"/>
          <a:stretch/>
        </p:blipFill>
        <p:spPr>
          <a:xfrm>
            <a:off x="280125" y="914854"/>
            <a:ext cx="11645639" cy="2924939"/>
          </a:xfrm>
          <a:prstGeom prst="rect">
            <a:avLst/>
          </a:prstGeom>
        </p:spPr>
      </p:pic>
      <p:graphicFrame>
        <p:nvGraphicFramePr>
          <p:cNvPr id="2" name="Table 1">
            <a:extLst>
              <a:ext uri="{FF2B5EF4-FFF2-40B4-BE49-F238E27FC236}">
                <a16:creationId xmlns:a16="http://schemas.microsoft.com/office/drawing/2014/main" id="{731CC9B8-D9D2-4AC4-971B-06C56C1911B3}"/>
              </a:ext>
            </a:extLst>
          </p:cNvPr>
          <p:cNvGraphicFramePr>
            <a:graphicFrameLocks noGrp="1"/>
          </p:cNvGraphicFramePr>
          <p:nvPr>
            <p:extLst>
              <p:ext uri="{D42A27DB-BD31-4B8C-83A1-F6EECF244321}">
                <p14:modId xmlns:p14="http://schemas.microsoft.com/office/powerpoint/2010/main" val="4217881633"/>
              </p:ext>
            </p:extLst>
          </p:nvPr>
        </p:nvGraphicFramePr>
        <p:xfrm>
          <a:off x="130969" y="6482291"/>
          <a:ext cx="11930063" cy="370840"/>
        </p:xfrm>
        <a:graphic>
          <a:graphicData uri="http://schemas.openxmlformats.org/drawingml/2006/table">
            <a:tbl>
              <a:tblPr firstRow="1" bandRow="1">
                <a:tableStyleId>{5C22544A-7EE6-4342-B048-85BDC9FD1C3A}</a:tableStyleId>
              </a:tblPr>
              <a:tblGrid>
                <a:gridCol w="10994928">
                  <a:extLst>
                    <a:ext uri="{9D8B030D-6E8A-4147-A177-3AD203B41FA5}">
                      <a16:colId xmlns:a16="http://schemas.microsoft.com/office/drawing/2014/main" val="1547589924"/>
                    </a:ext>
                  </a:extLst>
                </a:gridCol>
                <a:gridCol w="935135">
                  <a:extLst>
                    <a:ext uri="{9D8B030D-6E8A-4147-A177-3AD203B41FA5}">
                      <a16:colId xmlns:a16="http://schemas.microsoft.com/office/drawing/2014/main" val="3562895224"/>
                    </a:ext>
                  </a:extLst>
                </a:gridCol>
              </a:tblGrid>
              <a:tr h="370840">
                <a:tc>
                  <a:txBody>
                    <a:bodyPr/>
                    <a:lstStyle/>
                    <a:p>
                      <a:pPr algn="l"/>
                      <a:r>
                        <a:rPr lang="en-US" altLang="zh-TW" sz="1600" dirty="0">
                          <a:solidFill>
                            <a:schemeClr val="bg1">
                              <a:lumMod val="85000"/>
                            </a:schemeClr>
                          </a:solidFill>
                          <a:latin typeface="+mn-lt"/>
                        </a:rPr>
                        <a:t>Situation Analysis</a:t>
                      </a:r>
                      <a:r>
                        <a:rPr lang="zh-TW" altLang="en-US" sz="1600" dirty="0">
                          <a:solidFill>
                            <a:schemeClr val="bg1">
                              <a:lumMod val="85000"/>
                            </a:schemeClr>
                          </a:solidFill>
                          <a:latin typeface="+mn-lt"/>
                        </a:rPr>
                        <a:t> </a:t>
                      </a:r>
                      <a:r>
                        <a:rPr lang="en-US" altLang="zh-TW" sz="1600" dirty="0">
                          <a:solidFill>
                            <a:schemeClr val="bg1">
                              <a:lumMod val="85000"/>
                            </a:schemeClr>
                          </a:solidFill>
                          <a:latin typeface="+mn-lt"/>
                        </a:rPr>
                        <a:t>|</a:t>
                      </a:r>
                      <a:r>
                        <a:rPr lang="zh-TW" altLang="en-US" sz="1600" dirty="0">
                          <a:solidFill>
                            <a:schemeClr val="bg1">
                              <a:lumMod val="85000"/>
                            </a:schemeClr>
                          </a:solidFill>
                          <a:latin typeface="+mn-lt"/>
                        </a:rPr>
                        <a:t> </a:t>
                      </a:r>
                      <a:r>
                        <a:rPr lang="en-US" altLang="zh-TW" sz="1600" dirty="0">
                          <a:solidFill>
                            <a:srgbClr val="A43725"/>
                          </a:solidFill>
                          <a:latin typeface="+mn-lt"/>
                        </a:rPr>
                        <a:t>Technological Synergy </a:t>
                      </a:r>
                      <a:r>
                        <a:rPr lang="en-US" altLang="zh-TW" sz="1600" dirty="0">
                          <a:solidFill>
                            <a:schemeClr val="bg1">
                              <a:lumMod val="85000"/>
                            </a:schemeClr>
                          </a:solidFill>
                          <a:latin typeface="+mn-lt"/>
                        </a:rPr>
                        <a:t>|</a:t>
                      </a:r>
                      <a:r>
                        <a:rPr lang="zh-TW" altLang="en-US" sz="1600" dirty="0">
                          <a:solidFill>
                            <a:schemeClr val="bg1">
                              <a:lumMod val="85000"/>
                            </a:schemeClr>
                          </a:solidFill>
                          <a:latin typeface="+mn-lt"/>
                        </a:rPr>
                        <a:t> </a:t>
                      </a:r>
                      <a:r>
                        <a:rPr lang="en-US" altLang="zh-TW" sz="1600" dirty="0">
                          <a:solidFill>
                            <a:schemeClr val="bg1">
                              <a:lumMod val="85000"/>
                            </a:schemeClr>
                          </a:solidFill>
                          <a:latin typeface="+mn-lt"/>
                        </a:rPr>
                        <a:t>Operational Synergy |</a:t>
                      </a:r>
                      <a:r>
                        <a:rPr lang="zh-TW" altLang="en-US" sz="1600" dirty="0">
                          <a:solidFill>
                            <a:schemeClr val="bg1">
                              <a:lumMod val="85000"/>
                            </a:schemeClr>
                          </a:solidFill>
                          <a:latin typeface="+mn-lt"/>
                        </a:rPr>
                        <a:t> </a:t>
                      </a:r>
                      <a:r>
                        <a:rPr lang="en-US" altLang="zh-TW" sz="1600" dirty="0">
                          <a:solidFill>
                            <a:schemeClr val="bg1">
                              <a:lumMod val="85000"/>
                            </a:schemeClr>
                          </a:solidFill>
                          <a:latin typeface="+mn-lt"/>
                        </a:rPr>
                        <a:t>Implementation and Benefits</a:t>
                      </a:r>
                      <a:endParaRPr lang="zh-TW" altLang="en-US" sz="1600" dirty="0">
                        <a:solidFill>
                          <a:schemeClr val="bg1">
                            <a:lumMod val="85000"/>
                          </a:schemeClr>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altLang="zh-TW" sz="1600" dirty="0">
                          <a:solidFill>
                            <a:srgbClr val="A43725"/>
                          </a:solidFill>
                          <a:latin typeface="+mn-lt"/>
                        </a:rPr>
                        <a:t>Page 06</a:t>
                      </a:r>
                      <a:endParaRPr lang="zh-TW" altLang="en-US" sz="1600" dirty="0">
                        <a:solidFill>
                          <a:srgbClr val="A43725"/>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7840695"/>
                  </a:ext>
                </a:extLst>
              </a:tr>
            </a:tbl>
          </a:graphicData>
        </a:graphic>
      </p:graphicFrame>
      <p:cxnSp>
        <p:nvCxnSpPr>
          <p:cNvPr id="3" name="Straight Connector 2">
            <a:extLst>
              <a:ext uri="{FF2B5EF4-FFF2-40B4-BE49-F238E27FC236}">
                <a16:creationId xmlns:a16="http://schemas.microsoft.com/office/drawing/2014/main" id="{CE25E008-8E04-4A4E-A50B-BB062A1C51B9}"/>
              </a:ext>
            </a:extLst>
          </p:cNvPr>
          <p:cNvCxnSpPr>
            <a:cxnSpLocks/>
          </p:cNvCxnSpPr>
          <p:nvPr/>
        </p:nvCxnSpPr>
        <p:spPr>
          <a:xfrm>
            <a:off x="0" y="6463241"/>
            <a:ext cx="12204000" cy="0"/>
          </a:xfrm>
          <a:prstGeom prst="line">
            <a:avLst/>
          </a:prstGeom>
          <a:ln w="9525">
            <a:solidFill>
              <a:srgbClr val="990000"/>
            </a:solidFill>
          </a:ln>
          <a:effectLst/>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D83169C-8C10-4350-A15E-3B5CB4912A0E}"/>
              </a:ext>
            </a:extLst>
          </p:cNvPr>
          <p:cNvGrpSpPr/>
          <p:nvPr/>
        </p:nvGrpSpPr>
        <p:grpSpPr>
          <a:xfrm>
            <a:off x="9874849" y="87287"/>
            <a:ext cx="2230065" cy="576000"/>
            <a:chOff x="9552360" y="268262"/>
            <a:chExt cx="2230065" cy="576000"/>
          </a:xfrm>
        </p:grpSpPr>
        <p:pic>
          <p:nvPicPr>
            <p:cNvPr id="5" name="Graphic 4">
              <a:extLst>
                <a:ext uri="{FF2B5EF4-FFF2-40B4-BE49-F238E27FC236}">
                  <a16:creationId xmlns:a16="http://schemas.microsoft.com/office/drawing/2014/main" id="{4921D831-C599-45EC-9453-C53FE15E8146}"/>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2802" r="12644" b="9600"/>
            <a:stretch/>
          </p:blipFill>
          <p:spPr>
            <a:xfrm rot="-180000">
              <a:off x="9552360" y="268262"/>
              <a:ext cx="504637" cy="576000"/>
            </a:xfrm>
            <a:prstGeom prst="rect">
              <a:avLst/>
            </a:prstGeom>
          </p:spPr>
        </p:pic>
        <p:sp>
          <p:nvSpPr>
            <p:cNvPr id="7" name="TextBox 6">
              <a:extLst>
                <a:ext uri="{FF2B5EF4-FFF2-40B4-BE49-F238E27FC236}">
                  <a16:creationId xmlns:a16="http://schemas.microsoft.com/office/drawing/2014/main" id="{607B1CFA-65AC-4312-863E-6543406F315E}"/>
                </a:ext>
              </a:extLst>
            </p:cNvPr>
            <p:cNvSpPr txBox="1"/>
            <p:nvPr/>
          </p:nvSpPr>
          <p:spPr>
            <a:xfrm>
              <a:off x="10071723" y="349795"/>
              <a:ext cx="1710702" cy="412934"/>
            </a:xfrm>
            <a:prstGeom prst="rect">
              <a:avLst/>
            </a:prstGeom>
            <a:noFill/>
          </p:spPr>
          <p:txBody>
            <a:bodyPr wrap="square" rtlCol="0" anchor="b">
              <a:spAutoFit/>
            </a:bodyPr>
            <a:lstStyle/>
            <a:p>
              <a:pPr>
                <a:lnSpc>
                  <a:spcPts val="2500"/>
                </a:lnSpc>
              </a:pPr>
              <a:r>
                <a:rPr lang="en-US" altLang="zh-TW" sz="2400" b="1" dirty="0">
                  <a:solidFill>
                    <a:srgbClr val="A43725"/>
                  </a:solidFill>
                  <a:cs typeface="Arial" panose="020B0604020202020204" pitchFamily="34" charset="0"/>
                </a:rPr>
                <a:t>ELITE BANK</a:t>
              </a:r>
              <a:endParaRPr lang="zh-TW" altLang="en-US" sz="2400" b="1" dirty="0">
                <a:solidFill>
                  <a:srgbClr val="A43725"/>
                </a:solidFill>
                <a:cs typeface="Arial" panose="020B0604020202020204" pitchFamily="34" charset="0"/>
              </a:endParaRPr>
            </a:p>
          </p:txBody>
        </p:sp>
      </p:grpSp>
      <p:cxnSp>
        <p:nvCxnSpPr>
          <p:cNvPr id="9" name="Straight Connector 8">
            <a:extLst>
              <a:ext uri="{FF2B5EF4-FFF2-40B4-BE49-F238E27FC236}">
                <a16:creationId xmlns:a16="http://schemas.microsoft.com/office/drawing/2014/main" id="{D132EE42-51B7-4259-A415-A888CB573514}"/>
              </a:ext>
            </a:extLst>
          </p:cNvPr>
          <p:cNvCxnSpPr>
            <a:cxnSpLocks/>
          </p:cNvCxnSpPr>
          <p:nvPr/>
        </p:nvCxnSpPr>
        <p:spPr>
          <a:xfrm>
            <a:off x="-12000" y="748241"/>
            <a:ext cx="12204000" cy="0"/>
          </a:xfrm>
          <a:prstGeom prst="line">
            <a:avLst/>
          </a:prstGeom>
          <a:ln w="9525">
            <a:solidFill>
              <a:srgbClr val="990000"/>
            </a:solidFill>
          </a:ln>
          <a:effectLst/>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C227BE5-D5BD-4A69-961D-A7732FD93500}"/>
              </a:ext>
            </a:extLst>
          </p:cNvPr>
          <p:cNvSpPr/>
          <p:nvPr/>
        </p:nvSpPr>
        <p:spPr>
          <a:xfrm>
            <a:off x="130969" y="84524"/>
            <a:ext cx="149158" cy="580473"/>
          </a:xfrm>
          <a:prstGeom prst="rect">
            <a:avLst/>
          </a:prstGeom>
          <a:solidFill>
            <a:srgbClr val="E7E7E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rgbClr val="E71D1C"/>
              </a:solidFill>
              <a:latin typeface="+mj-lt"/>
            </a:endParaRPr>
          </a:p>
        </p:txBody>
      </p:sp>
      <p:sp>
        <p:nvSpPr>
          <p:cNvPr id="12" name="Title 1">
            <a:extLst>
              <a:ext uri="{FF2B5EF4-FFF2-40B4-BE49-F238E27FC236}">
                <a16:creationId xmlns:a16="http://schemas.microsoft.com/office/drawing/2014/main" id="{2A463884-BEA3-4A2D-B7CA-84B46E5E4281}"/>
              </a:ext>
            </a:extLst>
          </p:cNvPr>
          <p:cNvSpPr txBox="1">
            <a:spLocks/>
          </p:cNvSpPr>
          <p:nvPr/>
        </p:nvSpPr>
        <p:spPr>
          <a:xfrm>
            <a:off x="280127" y="52497"/>
            <a:ext cx="10080625" cy="644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0"/>
              </a:spcAft>
            </a:pPr>
            <a:r>
              <a:rPr lang="en-US" altLang="zh-TW" sz="2400" b="1" dirty="0">
                <a:solidFill>
                  <a:srgbClr val="585148"/>
                </a:solidFill>
                <a:latin typeface="+mn-lt"/>
              </a:rPr>
              <a:t>[Prototype Demonstration 1.1]: EM Algorithm</a:t>
            </a:r>
            <a:endParaRPr lang="zh-TW" altLang="zh-TW" sz="2400" b="1" kern="100" dirty="0">
              <a:solidFill>
                <a:srgbClr val="585148"/>
              </a:solidFill>
              <a:latin typeface="+mn-lt"/>
            </a:endParaRPr>
          </a:p>
        </p:txBody>
      </p:sp>
      <p:sp>
        <p:nvSpPr>
          <p:cNvPr id="4" name="Rectangle 3">
            <a:extLst>
              <a:ext uri="{FF2B5EF4-FFF2-40B4-BE49-F238E27FC236}">
                <a16:creationId xmlns:a16="http://schemas.microsoft.com/office/drawing/2014/main" id="{C604DDE0-E1B3-4271-ACA4-E2E8BCC15B86}"/>
              </a:ext>
            </a:extLst>
          </p:cNvPr>
          <p:cNvSpPr/>
          <p:nvPr/>
        </p:nvSpPr>
        <p:spPr>
          <a:xfrm>
            <a:off x="280125" y="6196972"/>
            <a:ext cx="11645640" cy="246221"/>
          </a:xfrm>
          <a:prstGeom prst="rect">
            <a:avLst/>
          </a:prstGeom>
        </p:spPr>
        <p:txBody>
          <a:bodyPr wrap="square" anchor="ctr">
            <a:spAutoFit/>
          </a:bodyPr>
          <a:lstStyle/>
          <a:p>
            <a:r>
              <a:rPr lang="en-US" altLang="zh-TW" sz="1000" b="1" dirty="0">
                <a:solidFill>
                  <a:srgbClr val="585148"/>
                </a:solidFill>
              </a:rPr>
              <a:t>Source: </a:t>
            </a:r>
            <a:r>
              <a:rPr lang="en-US" altLang="zh-TW" sz="1000" dirty="0">
                <a:solidFill>
                  <a:srgbClr val="585148"/>
                </a:solidFill>
              </a:rPr>
              <a:t>G. Andrew Karolyi. (2015). Cracking the Emerging Markets Enigma.</a:t>
            </a:r>
            <a:endParaRPr lang="zh-TW" altLang="zh-TW" sz="1000" dirty="0">
              <a:solidFill>
                <a:srgbClr val="585148"/>
              </a:solidFill>
            </a:endParaRPr>
          </a:p>
        </p:txBody>
      </p:sp>
      <p:graphicFrame>
        <p:nvGraphicFramePr>
          <p:cNvPr id="35" name="Chart 34">
            <a:extLst>
              <a:ext uri="{FF2B5EF4-FFF2-40B4-BE49-F238E27FC236}">
                <a16:creationId xmlns:a16="http://schemas.microsoft.com/office/drawing/2014/main" id="{C1F1B20C-3850-4A61-8D4C-0D88CFAEB201}"/>
              </a:ext>
            </a:extLst>
          </p:cNvPr>
          <p:cNvGraphicFramePr>
            <a:graphicFrameLocks/>
          </p:cNvGraphicFramePr>
          <p:nvPr>
            <p:extLst>
              <p:ext uri="{D42A27DB-BD31-4B8C-83A1-F6EECF244321}">
                <p14:modId xmlns:p14="http://schemas.microsoft.com/office/powerpoint/2010/main" val="3391745198"/>
              </p:ext>
            </p:extLst>
          </p:nvPr>
        </p:nvGraphicFramePr>
        <p:xfrm>
          <a:off x="4299857" y="3951975"/>
          <a:ext cx="7450184" cy="211259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8" name="Table 17">
            <a:extLst>
              <a:ext uri="{FF2B5EF4-FFF2-40B4-BE49-F238E27FC236}">
                <a16:creationId xmlns:a16="http://schemas.microsoft.com/office/drawing/2014/main" id="{39619519-5EC8-4522-8246-1C94BAB422E6}"/>
              </a:ext>
            </a:extLst>
          </p:cNvPr>
          <p:cNvGraphicFramePr>
            <a:graphicFrameLocks noGrp="1"/>
          </p:cNvGraphicFramePr>
          <p:nvPr>
            <p:extLst>
              <p:ext uri="{D42A27DB-BD31-4B8C-83A1-F6EECF244321}">
                <p14:modId xmlns:p14="http://schemas.microsoft.com/office/powerpoint/2010/main" val="3165854109"/>
              </p:ext>
            </p:extLst>
          </p:nvPr>
        </p:nvGraphicFramePr>
        <p:xfrm>
          <a:off x="743313" y="4296890"/>
          <a:ext cx="3245757" cy="1531620"/>
        </p:xfrm>
        <a:graphic>
          <a:graphicData uri="http://schemas.openxmlformats.org/drawingml/2006/table">
            <a:tbl>
              <a:tblPr>
                <a:tableStyleId>{5C22544A-7EE6-4342-B048-85BDC9FD1C3A}</a:tableStyleId>
              </a:tblPr>
              <a:tblGrid>
                <a:gridCol w="763925">
                  <a:extLst>
                    <a:ext uri="{9D8B030D-6E8A-4147-A177-3AD203B41FA5}">
                      <a16:colId xmlns:a16="http://schemas.microsoft.com/office/drawing/2014/main" val="868384014"/>
                    </a:ext>
                  </a:extLst>
                </a:gridCol>
                <a:gridCol w="2481832">
                  <a:extLst>
                    <a:ext uri="{9D8B030D-6E8A-4147-A177-3AD203B41FA5}">
                      <a16:colId xmlns:a16="http://schemas.microsoft.com/office/drawing/2014/main" val="4198362641"/>
                    </a:ext>
                  </a:extLst>
                </a:gridCol>
              </a:tblGrid>
              <a:tr h="198120">
                <a:tc>
                  <a:txBody>
                    <a:bodyPr/>
                    <a:lstStyle/>
                    <a:p>
                      <a:pPr algn="l" fontAlgn="b"/>
                      <a:r>
                        <a:rPr lang="zh-TW" altLang="en-US" sz="1400" u="none" strike="noStrike" dirty="0">
                          <a:effectLst/>
                        </a:rPr>
                        <a:t>　</a:t>
                      </a:r>
                      <a:endParaRPr lang="zh-TW" alt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620" marR="7620" marT="762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00"/>
                    </a:solidFill>
                  </a:tcPr>
                </a:tc>
                <a:tc>
                  <a:txBody>
                    <a:bodyPr/>
                    <a:lstStyle/>
                    <a:p>
                      <a:pPr algn="l" fontAlgn="b"/>
                      <a:r>
                        <a:rPr lang="en-US" sz="1400" u="none" strike="noStrike" dirty="0">
                          <a:effectLst/>
                        </a:rPr>
                        <a:t> =Missing Value</a:t>
                      </a:r>
                      <a:endParaRPr 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620" marR="7620" marT="762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3788664"/>
                  </a:ext>
                </a:extLst>
              </a:tr>
              <a:tr h="190500">
                <a:tc>
                  <a:txBody>
                    <a:bodyPr/>
                    <a:lstStyle/>
                    <a:p>
                      <a:pPr algn="l" fontAlgn="b"/>
                      <a:endParaRPr lang="zh-TW" altLang="en-US" sz="1400" b="0" i="0" u="none" strike="noStrike">
                        <a:solidFill>
                          <a:srgbClr val="000000"/>
                        </a:solidFill>
                        <a:effectLst/>
                        <a:latin typeface="新細明體" panose="02020500000000000000" pitchFamily="18" charset="-120"/>
                        <a:ea typeface="新細明體" panose="02020500000000000000" pitchFamily="18" charset="-120"/>
                      </a:endParaRPr>
                    </a:p>
                  </a:txBody>
                  <a:tcPr marL="7620" marR="7620" marT="762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zh-TW" alt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620" marR="7620" marT="762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15543862"/>
                  </a:ext>
                </a:extLst>
              </a:tr>
              <a:tr h="190500">
                <a:tc>
                  <a:txBody>
                    <a:bodyPr/>
                    <a:lstStyle/>
                    <a:p>
                      <a:pPr algn="l" fontAlgn="b"/>
                      <a:r>
                        <a:rPr lang="zh-TW" altLang="en-US" sz="1400" u="none" strike="noStrike" dirty="0">
                          <a:effectLst/>
                        </a:rPr>
                        <a:t>　</a:t>
                      </a:r>
                      <a:endParaRPr lang="zh-TW" alt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620" marR="7620" marT="762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0CECE"/>
                    </a:solidFill>
                  </a:tcPr>
                </a:tc>
                <a:tc>
                  <a:txBody>
                    <a:bodyPr/>
                    <a:lstStyle/>
                    <a:p>
                      <a:pPr algn="l" fontAlgn="b"/>
                      <a:r>
                        <a:rPr lang="en-US" sz="1400" u="none" strike="noStrike" dirty="0">
                          <a:effectLst/>
                        </a:rPr>
                        <a:t> = Estimated Value Using   Maximum Likelihood Simulation</a:t>
                      </a:r>
                      <a:endParaRPr 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620" marR="7620" marT="762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51466018"/>
                  </a:ext>
                </a:extLst>
              </a:tr>
              <a:tr h="190500">
                <a:tc>
                  <a:txBody>
                    <a:bodyPr/>
                    <a:lstStyle/>
                    <a:p>
                      <a:pPr algn="l" fontAlgn="b"/>
                      <a:endParaRPr lang="zh-TW" alt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620" marR="7620" marT="762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zh-TW" alt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620" marR="7620" marT="762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03716680"/>
                  </a:ext>
                </a:extLst>
              </a:tr>
              <a:tr h="190500">
                <a:tc>
                  <a:txBody>
                    <a:bodyPr/>
                    <a:lstStyle/>
                    <a:p>
                      <a:pPr algn="l" fontAlgn="b"/>
                      <a:r>
                        <a:rPr lang="zh-TW" altLang="en-US" sz="1400" u="none" strike="noStrike" dirty="0">
                          <a:effectLst/>
                        </a:rPr>
                        <a:t>　</a:t>
                      </a:r>
                      <a:endParaRPr lang="zh-TW" alt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620" marR="7620" marT="762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2D050"/>
                    </a:solidFill>
                  </a:tcPr>
                </a:tc>
                <a:tc>
                  <a:txBody>
                    <a:bodyPr/>
                    <a:lstStyle/>
                    <a:p>
                      <a:pPr algn="l" fontAlgn="b"/>
                      <a:r>
                        <a:rPr lang="en-US" sz="1400" u="none" strike="noStrike" dirty="0">
                          <a:effectLst/>
                        </a:rPr>
                        <a:t> = Real Minute Quote from Bloomberg</a:t>
                      </a:r>
                      <a:endParaRPr 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7620" marR="7620" marT="762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19174309"/>
                  </a:ext>
                </a:extLst>
              </a:tr>
            </a:tbl>
          </a:graphicData>
        </a:graphic>
      </p:graphicFrame>
    </p:spTree>
    <p:extLst>
      <p:ext uri="{BB962C8B-B14F-4D97-AF65-F5344CB8AC3E}">
        <p14:creationId xmlns:p14="http://schemas.microsoft.com/office/powerpoint/2010/main" val="382228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E034876-D9E7-4F90-B16A-A3BE9A091957}"/>
              </a:ext>
            </a:extLst>
          </p:cNvPr>
          <p:cNvSpPr/>
          <p:nvPr/>
        </p:nvSpPr>
        <p:spPr>
          <a:xfrm rot="5400000">
            <a:off x="1912450" y="-365497"/>
            <a:ext cx="2405164" cy="5669812"/>
          </a:xfrm>
          <a:prstGeom prst="rect">
            <a:avLst/>
          </a:prstGeom>
          <a:solidFill>
            <a:srgbClr val="F7F7F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rgbClr val="F0F0F0"/>
              </a:solidFill>
              <a:latin typeface="+mj-lt"/>
            </a:endParaRPr>
          </a:p>
        </p:txBody>
      </p:sp>
      <p:sp>
        <p:nvSpPr>
          <p:cNvPr id="16" name="Rectangle 15">
            <a:extLst>
              <a:ext uri="{FF2B5EF4-FFF2-40B4-BE49-F238E27FC236}">
                <a16:creationId xmlns:a16="http://schemas.microsoft.com/office/drawing/2014/main" id="{AA18BB7E-7295-423D-9C2A-351DD522B6FC}"/>
              </a:ext>
            </a:extLst>
          </p:cNvPr>
          <p:cNvSpPr/>
          <p:nvPr/>
        </p:nvSpPr>
        <p:spPr>
          <a:xfrm>
            <a:off x="6242060" y="914729"/>
            <a:ext cx="5683704" cy="350185"/>
          </a:xfrm>
          <a:prstGeom prst="rect">
            <a:avLst/>
          </a:prstGeom>
          <a:solidFill>
            <a:srgbClr val="E8C76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b="1" dirty="0">
                <a:solidFill>
                  <a:srgbClr val="585148"/>
                </a:solidFill>
              </a:rPr>
              <a:t>New York Times Industrial News</a:t>
            </a:r>
          </a:p>
        </p:txBody>
      </p:sp>
      <p:graphicFrame>
        <p:nvGraphicFramePr>
          <p:cNvPr id="2" name="Table 1">
            <a:extLst>
              <a:ext uri="{FF2B5EF4-FFF2-40B4-BE49-F238E27FC236}">
                <a16:creationId xmlns:a16="http://schemas.microsoft.com/office/drawing/2014/main" id="{731CC9B8-D9D2-4AC4-971B-06C56C1911B3}"/>
              </a:ext>
            </a:extLst>
          </p:cNvPr>
          <p:cNvGraphicFramePr>
            <a:graphicFrameLocks noGrp="1"/>
          </p:cNvGraphicFramePr>
          <p:nvPr>
            <p:extLst>
              <p:ext uri="{D42A27DB-BD31-4B8C-83A1-F6EECF244321}">
                <p14:modId xmlns:p14="http://schemas.microsoft.com/office/powerpoint/2010/main" val="3973518439"/>
              </p:ext>
            </p:extLst>
          </p:nvPr>
        </p:nvGraphicFramePr>
        <p:xfrm>
          <a:off x="130969" y="6482291"/>
          <a:ext cx="11930063" cy="370840"/>
        </p:xfrm>
        <a:graphic>
          <a:graphicData uri="http://schemas.openxmlformats.org/drawingml/2006/table">
            <a:tbl>
              <a:tblPr firstRow="1" bandRow="1">
                <a:tableStyleId>{5C22544A-7EE6-4342-B048-85BDC9FD1C3A}</a:tableStyleId>
              </a:tblPr>
              <a:tblGrid>
                <a:gridCol w="10994928">
                  <a:extLst>
                    <a:ext uri="{9D8B030D-6E8A-4147-A177-3AD203B41FA5}">
                      <a16:colId xmlns:a16="http://schemas.microsoft.com/office/drawing/2014/main" val="1547589924"/>
                    </a:ext>
                  </a:extLst>
                </a:gridCol>
                <a:gridCol w="935135">
                  <a:extLst>
                    <a:ext uri="{9D8B030D-6E8A-4147-A177-3AD203B41FA5}">
                      <a16:colId xmlns:a16="http://schemas.microsoft.com/office/drawing/2014/main" val="3562895224"/>
                    </a:ext>
                  </a:extLst>
                </a:gridCol>
              </a:tblGrid>
              <a:tr h="370840">
                <a:tc>
                  <a:txBody>
                    <a:bodyPr/>
                    <a:lstStyle/>
                    <a:p>
                      <a:pPr algn="l"/>
                      <a:r>
                        <a:rPr lang="en-US" altLang="zh-TW" sz="1600" dirty="0">
                          <a:solidFill>
                            <a:schemeClr val="bg1">
                              <a:lumMod val="85000"/>
                            </a:schemeClr>
                          </a:solidFill>
                          <a:latin typeface="+mn-lt"/>
                        </a:rPr>
                        <a:t>Situation Analysis</a:t>
                      </a:r>
                      <a:r>
                        <a:rPr lang="zh-TW" altLang="en-US" sz="1600" dirty="0">
                          <a:solidFill>
                            <a:schemeClr val="bg1">
                              <a:lumMod val="85000"/>
                            </a:schemeClr>
                          </a:solidFill>
                          <a:latin typeface="+mn-lt"/>
                        </a:rPr>
                        <a:t> </a:t>
                      </a:r>
                      <a:r>
                        <a:rPr lang="en-US" altLang="zh-TW" sz="1600" dirty="0">
                          <a:solidFill>
                            <a:schemeClr val="bg1">
                              <a:lumMod val="85000"/>
                            </a:schemeClr>
                          </a:solidFill>
                          <a:latin typeface="+mn-lt"/>
                        </a:rPr>
                        <a:t>|</a:t>
                      </a:r>
                      <a:r>
                        <a:rPr lang="zh-TW" altLang="en-US" sz="1600" dirty="0">
                          <a:solidFill>
                            <a:schemeClr val="bg1">
                              <a:lumMod val="85000"/>
                            </a:schemeClr>
                          </a:solidFill>
                          <a:latin typeface="+mn-lt"/>
                        </a:rPr>
                        <a:t> </a:t>
                      </a:r>
                      <a:r>
                        <a:rPr lang="en-US" altLang="zh-TW" sz="1600" dirty="0">
                          <a:solidFill>
                            <a:srgbClr val="A43725"/>
                          </a:solidFill>
                          <a:latin typeface="+mn-lt"/>
                        </a:rPr>
                        <a:t>Technological Synergy </a:t>
                      </a:r>
                      <a:r>
                        <a:rPr lang="en-US" altLang="zh-TW" sz="1600" dirty="0">
                          <a:solidFill>
                            <a:schemeClr val="bg1">
                              <a:lumMod val="85000"/>
                            </a:schemeClr>
                          </a:solidFill>
                          <a:latin typeface="+mn-lt"/>
                        </a:rPr>
                        <a:t>|</a:t>
                      </a:r>
                      <a:r>
                        <a:rPr lang="zh-TW" altLang="en-US" sz="1600" dirty="0">
                          <a:solidFill>
                            <a:schemeClr val="bg1">
                              <a:lumMod val="85000"/>
                            </a:schemeClr>
                          </a:solidFill>
                          <a:latin typeface="+mn-lt"/>
                        </a:rPr>
                        <a:t> </a:t>
                      </a:r>
                      <a:r>
                        <a:rPr lang="en-US" altLang="zh-TW" sz="1600" dirty="0">
                          <a:solidFill>
                            <a:schemeClr val="bg1">
                              <a:lumMod val="85000"/>
                            </a:schemeClr>
                          </a:solidFill>
                          <a:latin typeface="+mn-lt"/>
                        </a:rPr>
                        <a:t>Operational Synergy |</a:t>
                      </a:r>
                      <a:r>
                        <a:rPr lang="zh-TW" altLang="en-US" sz="1600" dirty="0">
                          <a:solidFill>
                            <a:schemeClr val="bg1">
                              <a:lumMod val="85000"/>
                            </a:schemeClr>
                          </a:solidFill>
                          <a:latin typeface="+mn-lt"/>
                        </a:rPr>
                        <a:t> </a:t>
                      </a:r>
                      <a:r>
                        <a:rPr lang="en-US" altLang="zh-TW" sz="1600" dirty="0">
                          <a:solidFill>
                            <a:schemeClr val="bg1">
                              <a:lumMod val="85000"/>
                            </a:schemeClr>
                          </a:solidFill>
                          <a:latin typeface="+mn-lt"/>
                        </a:rPr>
                        <a:t>Implementation and Benefits</a:t>
                      </a:r>
                      <a:endParaRPr lang="zh-TW" altLang="en-US" sz="1600" dirty="0">
                        <a:solidFill>
                          <a:schemeClr val="bg1">
                            <a:lumMod val="85000"/>
                          </a:schemeClr>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altLang="zh-TW" sz="1600" dirty="0">
                          <a:solidFill>
                            <a:srgbClr val="A43725"/>
                          </a:solidFill>
                          <a:latin typeface="+mn-lt"/>
                        </a:rPr>
                        <a:t>Page 07</a:t>
                      </a:r>
                      <a:endParaRPr lang="zh-TW" altLang="en-US" sz="1600" dirty="0">
                        <a:solidFill>
                          <a:srgbClr val="A43725"/>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7840695"/>
                  </a:ext>
                </a:extLst>
              </a:tr>
            </a:tbl>
          </a:graphicData>
        </a:graphic>
      </p:graphicFrame>
      <p:cxnSp>
        <p:nvCxnSpPr>
          <p:cNvPr id="3" name="Straight Connector 2">
            <a:extLst>
              <a:ext uri="{FF2B5EF4-FFF2-40B4-BE49-F238E27FC236}">
                <a16:creationId xmlns:a16="http://schemas.microsoft.com/office/drawing/2014/main" id="{CE25E008-8E04-4A4E-A50B-BB062A1C51B9}"/>
              </a:ext>
            </a:extLst>
          </p:cNvPr>
          <p:cNvCxnSpPr>
            <a:cxnSpLocks/>
          </p:cNvCxnSpPr>
          <p:nvPr/>
        </p:nvCxnSpPr>
        <p:spPr>
          <a:xfrm>
            <a:off x="0" y="6463241"/>
            <a:ext cx="12204000" cy="0"/>
          </a:xfrm>
          <a:prstGeom prst="line">
            <a:avLst/>
          </a:prstGeom>
          <a:ln w="9525">
            <a:solidFill>
              <a:srgbClr val="990000"/>
            </a:solidFill>
          </a:ln>
          <a:effectLst/>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D83169C-8C10-4350-A15E-3B5CB4912A0E}"/>
              </a:ext>
            </a:extLst>
          </p:cNvPr>
          <p:cNvGrpSpPr/>
          <p:nvPr/>
        </p:nvGrpSpPr>
        <p:grpSpPr>
          <a:xfrm>
            <a:off x="9874849" y="87287"/>
            <a:ext cx="2230065" cy="576000"/>
            <a:chOff x="9552360" y="268262"/>
            <a:chExt cx="2230065" cy="576000"/>
          </a:xfrm>
        </p:grpSpPr>
        <p:pic>
          <p:nvPicPr>
            <p:cNvPr id="5" name="Graphic 4">
              <a:extLst>
                <a:ext uri="{FF2B5EF4-FFF2-40B4-BE49-F238E27FC236}">
                  <a16:creationId xmlns:a16="http://schemas.microsoft.com/office/drawing/2014/main" id="{4921D831-C599-45EC-9453-C53FE15E8146}"/>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2802" r="12644" b="9600"/>
            <a:stretch/>
          </p:blipFill>
          <p:spPr>
            <a:xfrm rot="-180000">
              <a:off x="9552360" y="268262"/>
              <a:ext cx="504637" cy="576000"/>
            </a:xfrm>
            <a:prstGeom prst="rect">
              <a:avLst/>
            </a:prstGeom>
          </p:spPr>
        </p:pic>
        <p:sp>
          <p:nvSpPr>
            <p:cNvPr id="7" name="TextBox 6">
              <a:extLst>
                <a:ext uri="{FF2B5EF4-FFF2-40B4-BE49-F238E27FC236}">
                  <a16:creationId xmlns:a16="http://schemas.microsoft.com/office/drawing/2014/main" id="{607B1CFA-65AC-4312-863E-6543406F315E}"/>
                </a:ext>
              </a:extLst>
            </p:cNvPr>
            <p:cNvSpPr txBox="1"/>
            <p:nvPr/>
          </p:nvSpPr>
          <p:spPr>
            <a:xfrm>
              <a:off x="10071723" y="349795"/>
              <a:ext cx="1710702" cy="412934"/>
            </a:xfrm>
            <a:prstGeom prst="rect">
              <a:avLst/>
            </a:prstGeom>
            <a:noFill/>
          </p:spPr>
          <p:txBody>
            <a:bodyPr wrap="square" rtlCol="0" anchor="b">
              <a:spAutoFit/>
            </a:bodyPr>
            <a:lstStyle/>
            <a:p>
              <a:pPr>
                <a:lnSpc>
                  <a:spcPts val="2500"/>
                </a:lnSpc>
              </a:pPr>
              <a:r>
                <a:rPr lang="en-US" altLang="zh-TW" sz="2400" b="1" dirty="0">
                  <a:solidFill>
                    <a:srgbClr val="A43725"/>
                  </a:solidFill>
                  <a:cs typeface="Arial" panose="020B0604020202020204" pitchFamily="34" charset="0"/>
                </a:rPr>
                <a:t>ELITE BANK</a:t>
              </a:r>
              <a:endParaRPr lang="zh-TW" altLang="en-US" sz="2400" b="1" dirty="0">
                <a:solidFill>
                  <a:srgbClr val="A43725"/>
                </a:solidFill>
                <a:cs typeface="Arial" panose="020B0604020202020204" pitchFamily="34" charset="0"/>
              </a:endParaRPr>
            </a:p>
          </p:txBody>
        </p:sp>
      </p:grpSp>
      <p:cxnSp>
        <p:nvCxnSpPr>
          <p:cNvPr id="9" name="Straight Connector 8">
            <a:extLst>
              <a:ext uri="{FF2B5EF4-FFF2-40B4-BE49-F238E27FC236}">
                <a16:creationId xmlns:a16="http://schemas.microsoft.com/office/drawing/2014/main" id="{D132EE42-51B7-4259-A415-A888CB573514}"/>
              </a:ext>
            </a:extLst>
          </p:cNvPr>
          <p:cNvCxnSpPr>
            <a:cxnSpLocks/>
          </p:cNvCxnSpPr>
          <p:nvPr/>
        </p:nvCxnSpPr>
        <p:spPr>
          <a:xfrm>
            <a:off x="-12000" y="748241"/>
            <a:ext cx="12204000" cy="0"/>
          </a:xfrm>
          <a:prstGeom prst="line">
            <a:avLst/>
          </a:prstGeom>
          <a:ln w="9525">
            <a:solidFill>
              <a:srgbClr val="990000"/>
            </a:solidFill>
          </a:ln>
          <a:effectLst/>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2A463884-BEA3-4A2D-B7CA-84B46E5E4281}"/>
              </a:ext>
            </a:extLst>
          </p:cNvPr>
          <p:cNvSpPr txBox="1">
            <a:spLocks/>
          </p:cNvSpPr>
          <p:nvPr/>
        </p:nvSpPr>
        <p:spPr>
          <a:xfrm>
            <a:off x="280127" y="52497"/>
            <a:ext cx="10080625" cy="644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0"/>
              </a:spcAft>
            </a:pPr>
            <a:r>
              <a:rPr lang="en-US" altLang="zh-TW" sz="2400" b="1" dirty="0">
                <a:solidFill>
                  <a:srgbClr val="585148"/>
                </a:solidFill>
                <a:latin typeface="+mn-lt"/>
              </a:rPr>
              <a:t>[1.2] System Linkage with Exchange</a:t>
            </a:r>
            <a:endParaRPr lang="zh-TW" altLang="zh-TW" sz="2400" b="1" kern="100" dirty="0">
              <a:solidFill>
                <a:srgbClr val="585148"/>
              </a:solidFill>
              <a:latin typeface="+mn-lt"/>
            </a:endParaRPr>
          </a:p>
        </p:txBody>
      </p:sp>
      <p:sp>
        <p:nvSpPr>
          <p:cNvPr id="4" name="Rectangle 3">
            <a:extLst>
              <a:ext uri="{FF2B5EF4-FFF2-40B4-BE49-F238E27FC236}">
                <a16:creationId xmlns:a16="http://schemas.microsoft.com/office/drawing/2014/main" id="{C604DDE0-E1B3-4271-ACA4-E2E8BCC15B86}"/>
              </a:ext>
            </a:extLst>
          </p:cNvPr>
          <p:cNvSpPr/>
          <p:nvPr/>
        </p:nvSpPr>
        <p:spPr>
          <a:xfrm>
            <a:off x="280125" y="6196972"/>
            <a:ext cx="11645640" cy="246221"/>
          </a:xfrm>
          <a:prstGeom prst="rect">
            <a:avLst/>
          </a:prstGeom>
        </p:spPr>
        <p:txBody>
          <a:bodyPr wrap="square" anchor="ctr">
            <a:spAutoFit/>
          </a:bodyPr>
          <a:lstStyle/>
          <a:p>
            <a:r>
              <a:rPr lang="en-US" altLang="zh-TW" sz="1000" b="1" dirty="0">
                <a:solidFill>
                  <a:srgbClr val="585148"/>
                </a:solidFill>
              </a:rPr>
              <a:t>Source: </a:t>
            </a:r>
            <a:r>
              <a:rPr lang="en-US" altLang="zh-TW" sz="1000" dirty="0" err="1"/>
              <a:t>HKEx</a:t>
            </a:r>
            <a:r>
              <a:rPr lang="en-US" altLang="zh-TW" sz="1000" dirty="0"/>
              <a:t>. (2017). </a:t>
            </a:r>
            <a:r>
              <a:rPr lang="en-US" altLang="zh-TW" sz="1000" dirty="0" err="1"/>
              <a:t>HKEx</a:t>
            </a:r>
            <a:r>
              <a:rPr lang="en-US" altLang="zh-TW" sz="1000" dirty="0"/>
              <a:t> Market Data Services: Real-time Securities Market Data, Bank of America Merrill Lynch</a:t>
            </a:r>
            <a:endParaRPr lang="en-US" altLang="zh-TW" sz="1000" b="1" dirty="0">
              <a:solidFill>
                <a:srgbClr val="585148"/>
              </a:solidFill>
              <a:cs typeface="Arial" panose="020B0604020202020204" pitchFamily="34" charset="0"/>
            </a:endParaRPr>
          </a:p>
        </p:txBody>
      </p:sp>
      <p:sp>
        <p:nvSpPr>
          <p:cNvPr id="59" name="Rectangle 58">
            <a:extLst>
              <a:ext uri="{FF2B5EF4-FFF2-40B4-BE49-F238E27FC236}">
                <a16:creationId xmlns:a16="http://schemas.microsoft.com/office/drawing/2014/main" id="{B3CB0D04-9EC8-43E2-AFEE-ACFF616E9E2E}"/>
              </a:ext>
            </a:extLst>
          </p:cNvPr>
          <p:cNvSpPr/>
          <p:nvPr/>
        </p:nvSpPr>
        <p:spPr>
          <a:xfrm>
            <a:off x="280126" y="914729"/>
            <a:ext cx="5669812" cy="350185"/>
          </a:xfrm>
          <a:prstGeom prst="rect">
            <a:avLst/>
          </a:prstGeom>
          <a:solidFill>
            <a:srgbClr val="E8C76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b="1" dirty="0">
                <a:solidFill>
                  <a:srgbClr val="585148"/>
                </a:solidFill>
              </a:rPr>
              <a:t>Exchange Linkage as the Second Line of Defense</a:t>
            </a:r>
          </a:p>
        </p:txBody>
      </p:sp>
      <p:sp>
        <p:nvSpPr>
          <p:cNvPr id="60" name="Rectangle 59">
            <a:extLst>
              <a:ext uri="{FF2B5EF4-FFF2-40B4-BE49-F238E27FC236}">
                <a16:creationId xmlns:a16="http://schemas.microsoft.com/office/drawing/2014/main" id="{3C1034D9-8C30-4475-ADA9-4BC5AF9CEBEB}"/>
              </a:ext>
            </a:extLst>
          </p:cNvPr>
          <p:cNvSpPr/>
          <p:nvPr/>
        </p:nvSpPr>
        <p:spPr>
          <a:xfrm rot="5400000">
            <a:off x="5171869" y="-590586"/>
            <a:ext cx="1862149" cy="11645640"/>
          </a:xfrm>
          <a:prstGeom prst="rect">
            <a:avLst/>
          </a:prstGeom>
          <a:solidFill>
            <a:srgbClr val="F7F7F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rgbClr val="F0F0F0"/>
              </a:solidFill>
              <a:latin typeface="+mj-lt"/>
            </a:endParaRPr>
          </a:p>
        </p:txBody>
      </p:sp>
      <p:sp>
        <p:nvSpPr>
          <p:cNvPr id="6" name="Rectangle 5">
            <a:extLst>
              <a:ext uri="{FF2B5EF4-FFF2-40B4-BE49-F238E27FC236}">
                <a16:creationId xmlns:a16="http://schemas.microsoft.com/office/drawing/2014/main" id="{3EC9F41C-4D68-4A8D-B405-B3694720976E}"/>
              </a:ext>
            </a:extLst>
          </p:cNvPr>
          <p:cNvSpPr/>
          <p:nvPr/>
        </p:nvSpPr>
        <p:spPr>
          <a:xfrm>
            <a:off x="432384" y="1528236"/>
            <a:ext cx="2779334" cy="1815882"/>
          </a:xfrm>
          <a:prstGeom prst="rect">
            <a:avLst/>
          </a:prstGeom>
        </p:spPr>
        <p:txBody>
          <a:bodyPr wrap="square" anchor="ctr">
            <a:spAutoFit/>
          </a:bodyPr>
          <a:lstStyle/>
          <a:p>
            <a:pPr algn="just"/>
            <a:r>
              <a:rPr lang="en-US" altLang="zh-TW" sz="1400" dirty="0">
                <a:solidFill>
                  <a:srgbClr val="000000"/>
                </a:solidFill>
                <a:latin typeface="Calibri" panose="020F0502020204030204" pitchFamily="34" charset="0"/>
              </a:rPr>
              <a:t>In case the emergency alert is triggered due to the inconsistency of market data from Bloomberg and Reuters, data from the exchange determines the closing price of the securities. For securities traded on the exchange, data from the exchange must be reliable. </a:t>
            </a:r>
            <a:endParaRPr lang="zh-TW" altLang="en-US" sz="1400" dirty="0"/>
          </a:p>
        </p:txBody>
      </p:sp>
      <p:grpSp>
        <p:nvGrpSpPr>
          <p:cNvPr id="30" name="Group 29">
            <a:extLst>
              <a:ext uri="{FF2B5EF4-FFF2-40B4-BE49-F238E27FC236}">
                <a16:creationId xmlns:a16="http://schemas.microsoft.com/office/drawing/2014/main" id="{935141E8-DDD4-4FE9-B51D-0A7B9C8E7660}"/>
              </a:ext>
            </a:extLst>
          </p:cNvPr>
          <p:cNvGrpSpPr/>
          <p:nvPr/>
        </p:nvGrpSpPr>
        <p:grpSpPr>
          <a:xfrm>
            <a:off x="3355812" y="1517121"/>
            <a:ext cx="2405452" cy="1900525"/>
            <a:chOff x="3366698" y="1517121"/>
            <a:chExt cx="2405452" cy="1900525"/>
          </a:xfrm>
        </p:grpSpPr>
        <p:pic>
          <p:nvPicPr>
            <p:cNvPr id="6146" name="Picture 2" descr="bloomberg的圖片搜尋結果">
              <a:extLst>
                <a:ext uri="{FF2B5EF4-FFF2-40B4-BE49-F238E27FC236}">
                  <a16:creationId xmlns:a16="http://schemas.microsoft.com/office/drawing/2014/main" id="{5011CEF8-F9FE-46A9-8F58-7613A4A42C0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3167"/>
            <a:stretch/>
          </p:blipFill>
          <p:spPr bwMode="auto">
            <a:xfrm>
              <a:off x="3366698" y="1517223"/>
              <a:ext cx="978909" cy="37815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reuters的圖片搜尋結果">
              <a:extLst>
                <a:ext uri="{FF2B5EF4-FFF2-40B4-BE49-F238E27FC236}">
                  <a16:creationId xmlns:a16="http://schemas.microsoft.com/office/drawing/2014/main" id="{F915C006-0DF2-4642-B99E-C513765D210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608" t="22379" r="8282" b="22347"/>
            <a:stretch/>
          </p:blipFill>
          <p:spPr bwMode="auto">
            <a:xfrm>
              <a:off x="4489701" y="1517121"/>
              <a:ext cx="1282449" cy="378255"/>
            </a:xfrm>
            <a:prstGeom prst="rect">
              <a:avLst/>
            </a:prstGeom>
            <a:noFill/>
            <a:extLst>
              <a:ext uri="{909E8E84-426E-40DD-AFC4-6F175D3DCCD1}">
                <a14:hiddenFill xmlns:a14="http://schemas.microsoft.com/office/drawing/2010/main">
                  <a:solidFill>
                    <a:srgbClr val="FFFFFF"/>
                  </a:solidFill>
                </a14:hiddenFill>
              </a:ext>
            </a:extLst>
          </p:spPr>
        </p:pic>
        <p:sp>
          <p:nvSpPr>
            <p:cNvPr id="20" name="Right Bracket 19">
              <a:extLst>
                <a:ext uri="{FF2B5EF4-FFF2-40B4-BE49-F238E27FC236}">
                  <a16:creationId xmlns:a16="http://schemas.microsoft.com/office/drawing/2014/main" id="{17F03B2A-1AFC-4E0E-8D93-49A4E6A328AF}"/>
                </a:ext>
              </a:extLst>
            </p:cNvPr>
            <p:cNvSpPr/>
            <p:nvPr/>
          </p:nvSpPr>
          <p:spPr>
            <a:xfrm rot="5400000">
              <a:off x="4400915" y="1322211"/>
              <a:ext cx="140253" cy="1286583"/>
            </a:xfrm>
            <a:prstGeom prst="rightBracket">
              <a:avLst/>
            </a:prstGeom>
            <a:ln w="28575">
              <a:solidFill>
                <a:srgbClr val="AEB0B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1" name="Rectangle 20">
              <a:extLst>
                <a:ext uri="{FF2B5EF4-FFF2-40B4-BE49-F238E27FC236}">
                  <a16:creationId xmlns:a16="http://schemas.microsoft.com/office/drawing/2014/main" id="{536D0811-5A20-4A7B-9329-2D24E40A39F3}"/>
                </a:ext>
              </a:extLst>
            </p:cNvPr>
            <p:cNvSpPr/>
            <p:nvPr/>
          </p:nvSpPr>
          <p:spPr>
            <a:xfrm>
              <a:off x="3810271" y="2047146"/>
              <a:ext cx="1332994" cy="338554"/>
            </a:xfrm>
            <a:prstGeom prst="rect">
              <a:avLst/>
            </a:prstGeom>
          </p:spPr>
          <p:txBody>
            <a:bodyPr wrap="none">
              <a:spAutoFit/>
            </a:bodyPr>
            <a:lstStyle/>
            <a:p>
              <a:r>
                <a:rPr lang="en-US" altLang="zh-TW" sz="1600" b="1" dirty="0">
                  <a:solidFill>
                    <a:schemeClr val="accent4">
                      <a:lumMod val="75000"/>
                    </a:schemeClr>
                  </a:solidFill>
                  <a:latin typeface="Calibri" panose="020F0502020204030204" pitchFamily="34" charset="0"/>
                </a:rPr>
                <a:t>Inconsistency</a:t>
              </a:r>
              <a:endParaRPr lang="zh-TW" altLang="en-US" sz="1600" b="1" dirty="0">
                <a:solidFill>
                  <a:schemeClr val="accent4">
                    <a:lumMod val="75000"/>
                  </a:schemeClr>
                </a:solidFill>
              </a:endParaRPr>
            </a:p>
          </p:txBody>
        </p:sp>
        <p:cxnSp>
          <p:nvCxnSpPr>
            <p:cNvPr id="28" name="Straight Connector 27">
              <a:extLst>
                <a:ext uri="{FF2B5EF4-FFF2-40B4-BE49-F238E27FC236}">
                  <a16:creationId xmlns:a16="http://schemas.microsoft.com/office/drawing/2014/main" id="{2DEEECD3-36F5-4132-AFEA-B4BA1416F74E}"/>
                </a:ext>
              </a:extLst>
            </p:cNvPr>
            <p:cNvCxnSpPr>
              <a:cxnSpLocks/>
            </p:cNvCxnSpPr>
            <p:nvPr/>
          </p:nvCxnSpPr>
          <p:spPr>
            <a:xfrm>
              <a:off x="4457168" y="2372000"/>
              <a:ext cx="0" cy="252000"/>
            </a:xfrm>
            <a:prstGeom prst="line">
              <a:avLst/>
            </a:prstGeom>
            <a:ln w="28575">
              <a:solidFill>
                <a:srgbClr val="AEB0B3"/>
              </a:solidFill>
            </a:ln>
          </p:spPr>
          <p:style>
            <a:lnRef idx="1">
              <a:schemeClr val="accent1"/>
            </a:lnRef>
            <a:fillRef idx="0">
              <a:schemeClr val="accent1"/>
            </a:fillRef>
            <a:effectRef idx="0">
              <a:schemeClr val="accent1"/>
            </a:effectRef>
            <a:fontRef idx="minor">
              <a:schemeClr val="tx1"/>
            </a:fontRef>
          </p:style>
        </p:cxnSp>
        <p:pic>
          <p:nvPicPr>
            <p:cNvPr id="6150" name="Picture 6" descr="hkex的圖片搜尋結果">
              <a:extLst>
                <a:ext uri="{FF2B5EF4-FFF2-40B4-BE49-F238E27FC236}">
                  <a16:creationId xmlns:a16="http://schemas.microsoft.com/office/drawing/2014/main" id="{E304F361-A08A-47B5-8CBA-09E4F3AEB95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43300"/>
            <a:stretch/>
          </p:blipFill>
          <p:spPr bwMode="auto">
            <a:xfrm>
              <a:off x="3788791" y="2718994"/>
              <a:ext cx="1336754" cy="366334"/>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E39F5F35-E555-449A-A72C-851D764FE747}"/>
                </a:ext>
              </a:extLst>
            </p:cNvPr>
            <p:cNvSpPr/>
            <p:nvPr/>
          </p:nvSpPr>
          <p:spPr>
            <a:xfrm>
              <a:off x="3366698" y="3079092"/>
              <a:ext cx="2164054" cy="338554"/>
            </a:xfrm>
            <a:prstGeom prst="rect">
              <a:avLst/>
            </a:prstGeom>
          </p:spPr>
          <p:txBody>
            <a:bodyPr wrap="none">
              <a:spAutoFit/>
            </a:bodyPr>
            <a:lstStyle/>
            <a:p>
              <a:r>
                <a:rPr lang="en-US" altLang="zh-TW" sz="1600" b="1" dirty="0">
                  <a:solidFill>
                    <a:schemeClr val="accent4">
                      <a:lumMod val="75000"/>
                    </a:schemeClr>
                  </a:solidFill>
                  <a:latin typeface="Calibri" panose="020F0502020204030204" pitchFamily="34" charset="0"/>
                </a:rPr>
                <a:t>Data Integrity Checking</a:t>
              </a:r>
              <a:endParaRPr lang="zh-TW" altLang="en-US" sz="1600" b="1" dirty="0">
                <a:solidFill>
                  <a:schemeClr val="accent4">
                    <a:lumMod val="75000"/>
                  </a:schemeClr>
                </a:solidFill>
              </a:endParaRPr>
            </a:p>
          </p:txBody>
        </p:sp>
      </p:grpSp>
      <p:sp>
        <p:nvSpPr>
          <p:cNvPr id="38" name="Rectangle 37">
            <a:extLst>
              <a:ext uri="{FF2B5EF4-FFF2-40B4-BE49-F238E27FC236}">
                <a16:creationId xmlns:a16="http://schemas.microsoft.com/office/drawing/2014/main" id="{83F0935A-6778-4E08-B4E8-B099047E566C}"/>
              </a:ext>
            </a:extLst>
          </p:cNvPr>
          <p:cNvSpPr/>
          <p:nvPr/>
        </p:nvSpPr>
        <p:spPr>
          <a:xfrm>
            <a:off x="280124" y="3950974"/>
            <a:ext cx="11645639" cy="350185"/>
          </a:xfrm>
          <a:prstGeom prst="rect">
            <a:avLst/>
          </a:prstGeom>
          <a:solidFill>
            <a:srgbClr val="E8C76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b="1" dirty="0">
                <a:solidFill>
                  <a:srgbClr val="585148"/>
                </a:solidFill>
              </a:rPr>
              <a:t>Essential Stock information Available at Exchange Houses </a:t>
            </a:r>
          </a:p>
        </p:txBody>
      </p:sp>
      <p:sp>
        <p:nvSpPr>
          <p:cNvPr id="39" name="Rectangle 38">
            <a:extLst>
              <a:ext uri="{FF2B5EF4-FFF2-40B4-BE49-F238E27FC236}">
                <a16:creationId xmlns:a16="http://schemas.microsoft.com/office/drawing/2014/main" id="{E6F2738D-3F8B-4AA1-A327-5088E4001CB9}"/>
              </a:ext>
            </a:extLst>
          </p:cNvPr>
          <p:cNvSpPr/>
          <p:nvPr/>
        </p:nvSpPr>
        <p:spPr>
          <a:xfrm rot="5400000">
            <a:off x="7872836" y="-381507"/>
            <a:ext cx="2422151" cy="5683704"/>
          </a:xfrm>
          <a:prstGeom prst="rect">
            <a:avLst/>
          </a:prstGeom>
          <a:solidFill>
            <a:srgbClr val="F7F7F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rgbClr val="F0F0F0"/>
              </a:solidFill>
              <a:latin typeface="+mj-lt"/>
            </a:endParaRPr>
          </a:p>
        </p:txBody>
      </p:sp>
      <p:grpSp>
        <p:nvGrpSpPr>
          <p:cNvPr id="34" name="Group 33">
            <a:extLst>
              <a:ext uri="{FF2B5EF4-FFF2-40B4-BE49-F238E27FC236}">
                <a16:creationId xmlns:a16="http://schemas.microsoft.com/office/drawing/2014/main" id="{70B207FA-F746-4714-859E-4A9A3E0F592D}"/>
              </a:ext>
            </a:extLst>
          </p:cNvPr>
          <p:cNvGrpSpPr/>
          <p:nvPr/>
        </p:nvGrpSpPr>
        <p:grpSpPr>
          <a:xfrm>
            <a:off x="6464965" y="1403296"/>
            <a:ext cx="3572223" cy="612000"/>
            <a:chOff x="6424524" y="1514852"/>
            <a:chExt cx="3572223" cy="612000"/>
          </a:xfrm>
        </p:grpSpPr>
        <p:pic>
          <p:nvPicPr>
            <p:cNvPr id="41" name="Picture 24" descr="new york times square logo的圖片搜尋結果">
              <a:extLst>
                <a:ext uri="{FF2B5EF4-FFF2-40B4-BE49-F238E27FC236}">
                  <a16:creationId xmlns:a16="http://schemas.microsoft.com/office/drawing/2014/main" id="{7FBC8A96-5A96-4181-895A-74087766C13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24524" y="1514852"/>
              <a:ext cx="612000" cy="612000"/>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7483BD04-A58E-474C-B7D2-BB90FA30CC85}"/>
                </a:ext>
              </a:extLst>
            </p:cNvPr>
            <p:cNvSpPr/>
            <p:nvPr/>
          </p:nvSpPr>
          <p:spPr>
            <a:xfrm>
              <a:off x="7187780" y="1514852"/>
              <a:ext cx="2808967" cy="584775"/>
            </a:xfrm>
            <a:prstGeom prst="rect">
              <a:avLst/>
            </a:prstGeom>
          </p:spPr>
          <p:txBody>
            <a:bodyPr wrap="square" anchor="ctr">
              <a:spAutoFit/>
            </a:bodyPr>
            <a:lstStyle/>
            <a:p>
              <a:r>
                <a:rPr lang="en-US" altLang="zh-HK" sz="1600" b="1" dirty="0"/>
                <a:t>Monday’s Plunge in the Yuan Freaked Out China Watchers</a:t>
              </a:r>
            </a:p>
          </p:txBody>
        </p:sp>
      </p:grpSp>
      <p:sp>
        <p:nvSpPr>
          <p:cNvPr id="35" name="Rectangle 34">
            <a:extLst>
              <a:ext uri="{FF2B5EF4-FFF2-40B4-BE49-F238E27FC236}">
                <a16:creationId xmlns:a16="http://schemas.microsoft.com/office/drawing/2014/main" id="{F171A1B8-F758-4109-84F5-91C195BA3828}"/>
              </a:ext>
            </a:extLst>
          </p:cNvPr>
          <p:cNvSpPr/>
          <p:nvPr/>
        </p:nvSpPr>
        <p:spPr>
          <a:xfrm>
            <a:off x="6358537" y="2212751"/>
            <a:ext cx="3811200" cy="1384995"/>
          </a:xfrm>
          <a:prstGeom prst="rect">
            <a:avLst/>
          </a:prstGeom>
        </p:spPr>
        <p:txBody>
          <a:bodyPr wrap="square">
            <a:spAutoFit/>
          </a:bodyPr>
          <a:lstStyle/>
          <a:p>
            <a:pPr algn="just"/>
            <a:r>
              <a:rPr lang="en-US" altLang="zh-HK" sz="1400" dirty="0">
                <a:solidFill>
                  <a:srgbClr val="585148"/>
                </a:solidFill>
              </a:rPr>
              <a:t>In December 2016, professional traders using Bloomberg terminals observed the yuan spot prices from a dozen banks all hovering around the actual price of 6.86/$1. Then there was ICAP’s ask price at 7.48 to $1. Reasons for capturing erroneous yuan exchange rate were still unclear.</a:t>
            </a:r>
            <a:endParaRPr lang="zh-HK" altLang="en-US" sz="1400" dirty="0">
              <a:solidFill>
                <a:srgbClr val="585148"/>
              </a:solidFill>
            </a:endParaRPr>
          </a:p>
        </p:txBody>
      </p:sp>
      <p:cxnSp>
        <p:nvCxnSpPr>
          <p:cNvPr id="45" name="Straight Connector 44">
            <a:extLst>
              <a:ext uri="{FF2B5EF4-FFF2-40B4-BE49-F238E27FC236}">
                <a16:creationId xmlns:a16="http://schemas.microsoft.com/office/drawing/2014/main" id="{F46EB075-3AEA-4866-AC40-43B89893030A}"/>
              </a:ext>
            </a:extLst>
          </p:cNvPr>
          <p:cNvCxnSpPr>
            <a:cxnSpLocks/>
          </p:cNvCxnSpPr>
          <p:nvPr/>
        </p:nvCxnSpPr>
        <p:spPr>
          <a:xfrm>
            <a:off x="6242059" y="2153678"/>
            <a:ext cx="4680000" cy="0"/>
          </a:xfrm>
          <a:prstGeom prst="line">
            <a:avLst/>
          </a:prstGeom>
          <a:ln w="9525">
            <a:solidFill>
              <a:srgbClr val="990000"/>
            </a:solidFill>
          </a:ln>
          <a:effectLst/>
        </p:spPr>
        <p:style>
          <a:lnRef idx="1">
            <a:schemeClr val="accent1"/>
          </a:lnRef>
          <a:fillRef idx="0">
            <a:schemeClr val="accent1"/>
          </a:fillRef>
          <a:effectRef idx="0">
            <a:schemeClr val="accent1"/>
          </a:effectRef>
          <a:fontRef idx="minor">
            <a:schemeClr val="tx1"/>
          </a:fontRef>
        </p:style>
      </p:cxnSp>
      <p:pic>
        <p:nvPicPr>
          <p:cNvPr id="40" name="Picture 39" descr="A picture containing person, indoor, man&#10;&#10;Description generated with very high confidence">
            <a:extLst>
              <a:ext uri="{FF2B5EF4-FFF2-40B4-BE49-F238E27FC236}">
                <a16:creationId xmlns:a16="http://schemas.microsoft.com/office/drawing/2014/main" id="{4647E7B9-0B98-48DE-9091-BFB62EC13EC6}"/>
              </a:ext>
            </a:extLst>
          </p:cNvPr>
          <p:cNvPicPr>
            <a:picLocks noChangeAspect="1"/>
          </p:cNvPicPr>
          <p:nvPr/>
        </p:nvPicPr>
        <p:blipFill rotWithShape="1">
          <a:blip r:embed="rId8">
            <a:extLst>
              <a:ext uri="{28A0092B-C50C-407E-A947-70E740481C1C}">
                <a14:useLocalDpi xmlns:a14="http://schemas.microsoft.com/office/drawing/2010/main" val="0"/>
              </a:ext>
            </a:extLst>
          </a:blip>
          <a:srcRect l="28778" t="18122" r="40435" b="14577"/>
          <a:stretch/>
        </p:blipFill>
        <p:spPr>
          <a:xfrm>
            <a:off x="10275333" y="1249269"/>
            <a:ext cx="1650429" cy="2422151"/>
          </a:xfrm>
          <a:prstGeom prst="rect">
            <a:avLst/>
          </a:prstGeom>
        </p:spPr>
      </p:pic>
      <p:graphicFrame>
        <p:nvGraphicFramePr>
          <p:cNvPr id="49" name="表格 33">
            <a:extLst>
              <a:ext uri="{FF2B5EF4-FFF2-40B4-BE49-F238E27FC236}">
                <a16:creationId xmlns:a16="http://schemas.microsoft.com/office/drawing/2014/main" id="{DCE5F7ED-3A9E-4A3E-9542-43EB5D4D8E51}"/>
              </a:ext>
            </a:extLst>
          </p:cNvPr>
          <p:cNvGraphicFramePr>
            <a:graphicFrameLocks noGrp="1"/>
          </p:cNvGraphicFramePr>
          <p:nvPr>
            <p:extLst>
              <p:ext uri="{D42A27DB-BD31-4B8C-83A1-F6EECF244321}">
                <p14:modId xmlns:p14="http://schemas.microsoft.com/office/powerpoint/2010/main" val="4039602642"/>
              </p:ext>
            </p:extLst>
          </p:nvPr>
        </p:nvGraphicFramePr>
        <p:xfrm>
          <a:off x="533984" y="4419520"/>
          <a:ext cx="2772470" cy="1678934"/>
        </p:xfrm>
        <a:graphic>
          <a:graphicData uri="http://schemas.openxmlformats.org/drawingml/2006/table">
            <a:tbl>
              <a:tblPr firstRow="1" bandRow="1">
                <a:tableStyleId>{5C22544A-7EE6-4342-B048-85BDC9FD1C3A}</a:tableStyleId>
              </a:tblPr>
              <a:tblGrid>
                <a:gridCol w="2043233">
                  <a:extLst>
                    <a:ext uri="{9D8B030D-6E8A-4147-A177-3AD203B41FA5}">
                      <a16:colId xmlns:a16="http://schemas.microsoft.com/office/drawing/2014/main" val="20000"/>
                    </a:ext>
                  </a:extLst>
                </a:gridCol>
                <a:gridCol w="729237">
                  <a:extLst>
                    <a:ext uri="{9D8B030D-6E8A-4147-A177-3AD203B41FA5}">
                      <a16:colId xmlns:a16="http://schemas.microsoft.com/office/drawing/2014/main" val="20001"/>
                    </a:ext>
                  </a:extLst>
                </a:gridCol>
              </a:tblGrid>
              <a:tr h="265429">
                <a:tc gridSpan="2">
                  <a:txBody>
                    <a:bodyPr/>
                    <a:lstStyle/>
                    <a:p>
                      <a:pPr algn="ctr"/>
                      <a:r>
                        <a:rPr lang="en-US" altLang="zh-HK" sz="1400" dirty="0" err="1"/>
                        <a:t>HKEx</a:t>
                      </a:r>
                      <a:r>
                        <a:rPr lang="en-US" altLang="zh-HK" sz="1400" dirty="0"/>
                        <a:t> Subscription Fee</a:t>
                      </a:r>
                      <a:endParaRPr lang="zh-HK" altLang="en-US" sz="1400" dirty="0"/>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D3438"/>
                    </a:solidFill>
                  </a:tcPr>
                </a:tc>
                <a:tc hMerge="1">
                  <a:txBody>
                    <a:bodyPr/>
                    <a:lstStyle/>
                    <a:p>
                      <a:pPr algn="ctr"/>
                      <a:endParaRPr lang="zh-HK" altLang="en-US" dirty="0"/>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10000"/>
                  </a:ext>
                </a:extLst>
              </a:tr>
              <a:tr h="246374">
                <a:tc gridSpan="2">
                  <a:txBody>
                    <a:bodyPr/>
                    <a:lstStyle/>
                    <a:p>
                      <a:pPr algn="r">
                        <a:lnSpc>
                          <a:spcPts val="800"/>
                        </a:lnSpc>
                      </a:pPr>
                      <a:r>
                        <a:rPr lang="en-US" altLang="zh-HK" sz="1100" b="1" kern="1200" dirty="0">
                          <a:solidFill>
                            <a:srgbClr val="3D3438"/>
                          </a:solidFill>
                          <a:effectLst/>
                          <a:latin typeface="+mn-lt"/>
                          <a:ea typeface="+mn-ea"/>
                          <a:cs typeface="+mn-cs"/>
                        </a:rPr>
                        <a:t>($</a:t>
                      </a:r>
                      <a:r>
                        <a:rPr lang="en-US" altLang="zh-HK" sz="1100" b="1" kern="1200" baseline="0" dirty="0">
                          <a:solidFill>
                            <a:srgbClr val="3D3438"/>
                          </a:solidFill>
                          <a:effectLst/>
                          <a:latin typeface="+mn-lt"/>
                          <a:ea typeface="+mn-ea"/>
                          <a:cs typeface="+mn-cs"/>
                        </a:rPr>
                        <a:t> in </a:t>
                      </a:r>
                      <a:r>
                        <a:rPr lang="en-US" altLang="zh-HK" sz="1100" b="1" kern="1200" dirty="0">
                          <a:solidFill>
                            <a:srgbClr val="3D3438"/>
                          </a:solidFill>
                          <a:effectLst/>
                          <a:latin typeface="+mn-lt"/>
                          <a:ea typeface="+mn-ea"/>
                          <a:cs typeface="+mn-cs"/>
                        </a:rPr>
                        <a:t>HKD)</a:t>
                      </a:r>
                    </a:p>
                  </a:txBody>
                  <a:tcPr anchor="b">
                    <a:lnL w="12700" cmpd="sng">
                      <a:noFill/>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r">
                        <a:lnSpc>
                          <a:spcPts val="800"/>
                        </a:lnSpc>
                      </a:pPr>
                      <a:endParaRPr lang="en-US" altLang="zh-HK" sz="800" b="1" kern="1200" dirty="0">
                        <a:solidFill>
                          <a:srgbClr val="C00000"/>
                        </a:solidFill>
                        <a:effectLst/>
                        <a:latin typeface="+mn-lt"/>
                        <a:ea typeface="+mn-ea"/>
                        <a:cs typeface="+mn-cs"/>
                      </a:endParaRPr>
                    </a:p>
                  </a:txBody>
                  <a:tcPr anchor="b">
                    <a:lnL w="28575"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04166">
                <a:tc>
                  <a:txBody>
                    <a:bodyPr/>
                    <a:lstStyle/>
                    <a:p>
                      <a:pPr>
                        <a:lnSpc>
                          <a:spcPts val="960"/>
                        </a:lnSpc>
                      </a:pPr>
                      <a:r>
                        <a:rPr lang="en-US" altLang="zh-HK" sz="1100" b="0" i="0" kern="1200" dirty="0">
                          <a:solidFill>
                            <a:schemeClr val="bg2">
                              <a:lumMod val="25000"/>
                            </a:schemeClr>
                          </a:solidFill>
                          <a:effectLst/>
                          <a:latin typeface="+mn-lt"/>
                          <a:ea typeface="+mn-ea"/>
                          <a:cs typeface="+mn-cs"/>
                        </a:rPr>
                        <a:t>Entry Level Package</a:t>
                      </a:r>
                    </a:p>
                    <a:p>
                      <a:pPr>
                        <a:lnSpc>
                          <a:spcPts val="960"/>
                        </a:lnSpc>
                      </a:pPr>
                      <a:r>
                        <a:rPr lang="en-US" altLang="zh-TW" sz="1100" b="0" i="0" kern="1200" dirty="0">
                          <a:solidFill>
                            <a:schemeClr val="bg2">
                              <a:lumMod val="25000"/>
                            </a:schemeClr>
                          </a:solidFill>
                          <a:effectLst/>
                          <a:latin typeface="+mn-lt"/>
                          <a:ea typeface="+mn-ea"/>
                          <a:cs typeface="+mn-cs"/>
                        </a:rPr>
                        <a:t>(Morning &amp; market close) </a:t>
                      </a:r>
                      <a:endParaRPr lang="zh-TW" altLang="zh-HK" sz="1100" kern="1200" dirty="0">
                        <a:solidFill>
                          <a:schemeClr val="bg2">
                            <a:lumMod val="25000"/>
                          </a:schemeClr>
                        </a:solidFill>
                        <a:effectLst/>
                        <a:latin typeface="+mn-lt"/>
                        <a:ea typeface="+mn-ea"/>
                        <a:cs typeface="+mn-cs"/>
                      </a:endParaRPr>
                    </a:p>
                  </a:txBody>
                  <a:tcPr>
                    <a:lnL w="12700" cmpd="sng">
                      <a:noFill/>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ts val="960"/>
                        </a:lnSpc>
                      </a:pPr>
                      <a:r>
                        <a:rPr lang="en-US" altLang="zh-HK" sz="1100" b="1" kern="1200" dirty="0">
                          <a:solidFill>
                            <a:srgbClr val="C00000"/>
                          </a:solidFill>
                          <a:effectLst/>
                          <a:latin typeface="+mn-lt"/>
                          <a:ea typeface="+mn-ea"/>
                          <a:cs typeface="+mn-cs"/>
                        </a:rPr>
                        <a:t>500</a:t>
                      </a:r>
                    </a:p>
                  </a:txBody>
                  <a:tcPr anchor="ctr">
                    <a:lnL w="28575" cap="flat" cmpd="sng" algn="ctr">
                      <a:noFill/>
                      <a:prstDash val="solid"/>
                      <a:round/>
                      <a:headEnd type="none" w="med" len="med"/>
                      <a:tailEnd type="none" w="med" len="med"/>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27282">
                <a:tc>
                  <a:txBody>
                    <a:bodyPr/>
                    <a:lstStyle/>
                    <a:p>
                      <a:pPr>
                        <a:lnSpc>
                          <a:spcPts val="960"/>
                        </a:lnSpc>
                      </a:pPr>
                      <a:r>
                        <a:rPr lang="en-US" altLang="zh-HK" sz="1100" kern="1200" dirty="0">
                          <a:solidFill>
                            <a:schemeClr val="bg2">
                              <a:lumMod val="25000"/>
                            </a:schemeClr>
                          </a:solidFill>
                          <a:effectLst/>
                          <a:latin typeface="+mn-lt"/>
                          <a:ea typeface="+mn-ea"/>
                          <a:cs typeface="+mn-cs"/>
                        </a:rPr>
                        <a:t>One Cross Connect</a:t>
                      </a:r>
                      <a:endParaRPr lang="zh-TW" altLang="zh-HK" sz="1100" kern="1200" dirty="0">
                        <a:solidFill>
                          <a:schemeClr val="bg2">
                            <a:lumMod val="25000"/>
                          </a:schemeClr>
                        </a:solidFill>
                        <a:effectLst/>
                        <a:latin typeface="+mn-lt"/>
                        <a:ea typeface="+mn-ea"/>
                        <a:cs typeface="+mn-cs"/>
                      </a:endParaRPr>
                    </a:p>
                  </a:txBody>
                  <a:tcPr>
                    <a:lnL w="12700" cmpd="sng">
                      <a:noFill/>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ts val="960"/>
                        </a:lnSpc>
                      </a:pPr>
                      <a:r>
                        <a:rPr lang="en-US" altLang="zh-HK" sz="1100" b="1" kern="1200" dirty="0">
                          <a:solidFill>
                            <a:srgbClr val="C00000"/>
                          </a:solidFill>
                          <a:effectLst/>
                          <a:latin typeface="+mn-lt"/>
                          <a:ea typeface="+mn-ea"/>
                          <a:cs typeface="+mn-cs"/>
                        </a:rPr>
                        <a:t>1500</a:t>
                      </a:r>
                    </a:p>
                  </a:txBody>
                  <a:tcPr anchor="ctr">
                    <a:lnL w="28575" cap="flat" cmpd="sng" algn="ctr">
                      <a:noFill/>
                      <a:prstDash val="solid"/>
                      <a:round/>
                      <a:headEnd type="none" w="med" len="med"/>
                      <a:tailEnd type="none" w="med" len="med"/>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92425">
                <a:tc>
                  <a:txBody>
                    <a:bodyPr/>
                    <a:lstStyle/>
                    <a:p>
                      <a:pPr>
                        <a:lnSpc>
                          <a:spcPts val="960"/>
                        </a:lnSpc>
                      </a:pPr>
                      <a:r>
                        <a:rPr lang="en-US" altLang="zh-HK" sz="1100" kern="1200" dirty="0">
                          <a:solidFill>
                            <a:schemeClr val="bg2">
                              <a:lumMod val="25000"/>
                            </a:schemeClr>
                          </a:solidFill>
                          <a:effectLst/>
                          <a:latin typeface="+mn-lt"/>
                          <a:ea typeface="+mn-ea"/>
                          <a:cs typeface="+mn-cs"/>
                        </a:rPr>
                        <a:t>Daily Market Reports </a:t>
                      </a:r>
                      <a:r>
                        <a:rPr lang="en-US" altLang="zh-HK" sz="1100" b="1" dirty="0">
                          <a:solidFill>
                            <a:schemeClr val="bg2">
                              <a:lumMod val="25000"/>
                            </a:schemeClr>
                          </a:solidFill>
                        </a:rPr>
                        <a:t>–</a:t>
                      </a:r>
                      <a:r>
                        <a:rPr lang="en-US" altLang="zh-HK" sz="1100" kern="1200" dirty="0">
                          <a:solidFill>
                            <a:schemeClr val="bg2">
                              <a:lumMod val="25000"/>
                            </a:schemeClr>
                          </a:solidFill>
                          <a:effectLst/>
                          <a:latin typeface="+mn-lt"/>
                          <a:ea typeface="+mn-ea"/>
                          <a:cs typeface="+mn-cs"/>
                        </a:rPr>
                        <a:t>Futures &amp; Options</a:t>
                      </a:r>
                      <a:endParaRPr lang="zh-TW" altLang="zh-HK" sz="1100" kern="1200" dirty="0">
                        <a:solidFill>
                          <a:schemeClr val="bg2">
                            <a:lumMod val="25000"/>
                          </a:schemeClr>
                        </a:solidFill>
                        <a:effectLst/>
                        <a:latin typeface="+mn-lt"/>
                        <a:ea typeface="+mn-ea"/>
                        <a:cs typeface="+mn-cs"/>
                      </a:endParaRPr>
                    </a:p>
                  </a:txBody>
                  <a:tcPr>
                    <a:lnL w="12700" cmpd="sng">
                      <a:noFill/>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ts val="960"/>
                        </a:lnSpc>
                      </a:pPr>
                      <a:r>
                        <a:rPr lang="en-US" altLang="zh-HK" sz="1100" b="1" kern="1200" dirty="0">
                          <a:solidFill>
                            <a:srgbClr val="C00000"/>
                          </a:solidFill>
                          <a:effectLst/>
                          <a:latin typeface="+mn-lt"/>
                          <a:ea typeface="+mn-ea"/>
                          <a:cs typeface="+mn-cs"/>
                        </a:rPr>
                        <a:t>600</a:t>
                      </a:r>
                    </a:p>
                  </a:txBody>
                  <a:tcPr anchor="ctr">
                    <a:lnL w="28575" cap="flat" cmpd="sng" algn="ctr">
                      <a:noFill/>
                      <a:prstDash val="solid"/>
                      <a:round/>
                      <a:headEnd type="none" w="med" len="med"/>
                      <a:tailEnd type="none" w="med" len="med"/>
                    </a:lnL>
                    <a:lnR w="12700" cmpd="sng">
                      <a:noFill/>
                    </a:lnR>
                    <a:lnT w="28575" cap="flat" cmpd="sng" algn="ctr">
                      <a:noFill/>
                      <a:prstDash val="solid"/>
                      <a:round/>
                      <a:headEnd type="none" w="med" len="med"/>
                      <a:tailEnd type="none" w="med" len="med"/>
                    </a:lnT>
                    <a:lnB w="2857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192425">
                <a:tc>
                  <a:txBody>
                    <a:bodyPr/>
                    <a:lstStyle/>
                    <a:p>
                      <a:pPr algn="l">
                        <a:lnSpc>
                          <a:spcPts val="960"/>
                        </a:lnSpc>
                      </a:pPr>
                      <a:r>
                        <a:rPr lang="en-US" altLang="zh-TW" sz="1100" kern="1200">
                          <a:solidFill>
                            <a:schemeClr val="bg2">
                              <a:lumMod val="25000"/>
                            </a:schemeClr>
                          </a:solidFill>
                          <a:effectLst/>
                          <a:latin typeface="+mn-lt"/>
                          <a:ea typeface="+mn-ea"/>
                          <a:cs typeface="+mn-cs"/>
                        </a:rPr>
                        <a:t>Monthly Recurrent Fee ($)</a:t>
                      </a:r>
                      <a:endParaRPr lang="zh-TW" altLang="zh-HK" sz="1100" kern="1200" dirty="0">
                        <a:solidFill>
                          <a:schemeClr val="bg2">
                            <a:lumMod val="25000"/>
                          </a:schemeClr>
                        </a:solidFill>
                        <a:effectLst/>
                        <a:latin typeface="+mn-lt"/>
                        <a:ea typeface="+mn-ea"/>
                        <a:cs typeface="+mn-cs"/>
                      </a:endParaRPr>
                    </a:p>
                  </a:txBody>
                  <a:tcPr>
                    <a:lnL w="12700" cmpd="sng">
                      <a:noFill/>
                    </a:lnL>
                    <a:lnR w="12700" cmpd="sng">
                      <a:noFill/>
                    </a:lnR>
                    <a:lnT w="28575" cap="flat" cmpd="sng" algn="ctr">
                      <a:solidFill>
                        <a:schemeClr val="bg2">
                          <a:lumMod val="75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ts val="960"/>
                        </a:lnSpc>
                      </a:pPr>
                      <a:r>
                        <a:rPr lang="en-US" altLang="zh-HK" sz="1100" b="1" kern="1200" dirty="0">
                          <a:solidFill>
                            <a:srgbClr val="C00000"/>
                          </a:solidFill>
                          <a:effectLst/>
                          <a:latin typeface="+mn-lt"/>
                          <a:ea typeface="+mn-ea"/>
                          <a:cs typeface="+mn-cs"/>
                        </a:rPr>
                        <a:t>2600</a:t>
                      </a:r>
                    </a:p>
                  </a:txBody>
                  <a:tcPr>
                    <a:lnL w="12700" cmpd="sng">
                      <a:noFill/>
                    </a:lnL>
                    <a:lnR w="12700" cmpd="sng">
                      <a:noFill/>
                    </a:lnR>
                    <a:lnT w="28575" cap="flat" cmpd="sng" algn="ctr">
                      <a:solidFill>
                        <a:schemeClr val="bg2">
                          <a:lumMod val="75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pSp>
        <p:nvGrpSpPr>
          <p:cNvPr id="44" name="Group 43">
            <a:extLst>
              <a:ext uri="{FF2B5EF4-FFF2-40B4-BE49-F238E27FC236}">
                <a16:creationId xmlns:a16="http://schemas.microsoft.com/office/drawing/2014/main" id="{9F33A250-D7BF-4C2A-8F40-A76E7298F769}"/>
              </a:ext>
            </a:extLst>
          </p:cNvPr>
          <p:cNvGrpSpPr/>
          <p:nvPr/>
        </p:nvGrpSpPr>
        <p:grpSpPr>
          <a:xfrm>
            <a:off x="3606739" y="4432220"/>
            <a:ext cx="1659164" cy="668629"/>
            <a:chOff x="3505139" y="4432220"/>
            <a:chExt cx="1659164" cy="668629"/>
          </a:xfrm>
        </p:grpSpPr>
        <p:sp>
          <p:nvSpPr>
            <p:cNvPr id="42" name="Rectangle: Rounded Corners 41">
              <a:extLst>
                <a:ext uri="{FF2B5EF4-FFF2-40B4-BE49-F238E27FC236}">
                  <a16:creationId xmlns:a16="http://schemas.microsoft.com/office/drawing/2014/main" id="{74EFAE30-1CF5-40B7-B14E-B1F9EE3A387F}"/>
                </a:ext>
              </a:extLst>
            </p:cNvPr>
            <p:cNvSpPr/>
            <p:nvPr/>
          </p:nvSpPr>
          <p:spPr>
            <a:xfrm>
              <a:off x="3505139" y="4432220"/>
              <a:ext cx="1659164" cy="302169"/>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Hong Kong Stocks</a:t>
              </a:r>
              <a:endParaRPr lang="zh-TW" altLang="en-US" sz="1400" dirty="0"/>
            </a:p>
          </p:txBody>
        </p:sp>
        <p:pic>
          <p:nvPicPr>
            <p:cNvPr id="51" name="Picture 6" descr="hkex的圖片搜尋結果">
              <a:extLst>
                <a:ext uri="{FF2B5EF4-FFF2-40B4-BE49-F238E27FC236}">
                  <a16:creationId xmlns:a16="http://schemas.microsoft.com/office/drawing/2014/main" id="{57EDB36A-3175-4D5E-9B34-CAAFECD8DB80}"/>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43300"/>
            <a:stretch/>
          </p:blipFill>
          <p:spPr bwMode="auto">
            <a:xfrm>
              <a:off x="3842259" y="4830934"/>
              <a:ext cx="984923" cy="2699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3" name="Group 42">
            <a:extLst>
              <a:ext uri="{FF2B5EF4-FFF2-40B4-BE49-F238E27FC236}">
                <a16:creationId xmlns:a16="http://schemas.microsoft.com/office/drawing/2014/main" id="{CB9FDFD9-D9FC-403E-85CB-009549019095}"/>
              </a:ext>
            </a:extLst>
          </p:cNvPr>
          <p:cNvGrpSpPr/>
          <p:nvPr/>
        </p:nvGrpSpPr>
        <p:grpSpPr>
          <a:xfrm>
            <a:off x="3606739" y="5318203"/>
            <a:ext cx="1659164" cy="610366"/>
            <a:chOff x="3505139" y="5231116"/>
            <a:chExt cx="1659164" cy="610366"/>
          </a:xfrm>
        </p:grpSpPr>
        <p:sp>
          <p:nvSpPr>
            <p:cNvPr id="52" name="Rectangle: Rounded Corners 51">
              <a:extLst>
                <a:ext uri="{FF2B5EF4-FFF2-40B4-BE49-F238E27FC236}">
                  <a16:creationId xmlns:a16="http://schemas.microsoft.com/office/drawing/2014/main" id="{3C203B7B-3652-41D1-8534-95CAD8840BDD}"/>
                </a:ext>
              </a:extLst>
            </p:cNvPr>
            <p:cNvSpPr/>
            <p:nvPr/>
          </p:nvSpPr>
          <p:spPr>
            <a:xfrm>
              <a:off x="3505139" y="5231116"/>
              <a:ext cx="1659164" cy="302169"/>
            </a:xfrm>
            <a:prstGeom prst="roundRect">
              <a:avLst/>
            </a:prstGeom>
            <a:solidFill>
              <a:srgbClr val="AEB0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Futures &amp; Options</a:t>
              </a:r>
              <a:endParaRPr lang="zh-TW" altLang="en-US" sz="1400" dirty="0"/>
            </a:p>
          </p:txBody>
        </p:sp>
        <p:pic>
          <p:nvPicPr>
            <p:cNvPr id="6154" name="Picture 10" descr="CME group的圖片搜尋結果">
              <a:extLst>
                <a:ext uri="{FF2B5EF4-FFF2-40B4-BE49-F238E27FC236}">
                  <a16:creationId xmlns:a16="http://schemas.microsoft.com/office/drawing/2014/main" id="{3EC7FE29-7E70-4364-8617-17C39D88AC50}"/>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73699" y="5644036"/>
              <a:ext cx="1322043" cy="197446"/>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Rounded Corners 56">
            <a:extLst>
              <a:ext uri="{FF2B5EF4-FFF2-40B4-BE49-F238E27FC236}">
                <a16:creationId xmlns:a16="http://schemas.microsoft.com/office/drawing/2014/main" id="{45AF5B45-2FA3-41C4-ADFA-0A5580E59083}"/>
              </a:ext>
            </a:extLst>
          </p:cNvPr>
          <p:cNvSpPr/>
          <p:nvPr/>
        </p:nvSpPr>
        <p:spPr>
          <a:xfrm>
            <a:off x="5566188" y="4432219"/>
            <a:ext cx="1659164" cy="302169"/>
          </a:xfrm>
          <a:prstGeom prst="roundRect">
            <a:avLst/>
          </a:prstGeom>
          <a:solidFill>
            <a:srgbClr val="B89D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U.S. Stocks</a:t>
            </a:r>
            <a:endParaRPr lang="zh-TW" altLang="en-US" sz="1400" dirty="0"/>
          </a:p>
        </p:txBody>
      </p:sp>
      <p:pic>
        <p:nvPicPr>
          <p:cNvPr id="6156" name="Picture 12" descr="NYSE的圖片搜尋結果">
            <a:extLst>
              <a:ext uri="{FF2B5EF4-FFF2-40B4-BE49-F238E27FC236}">
                <a16:creationId xmlns:a16="http://schemas.microsoft.com/office/drawing/2014/main" id="{F343EE1D-ECE3-4717-98F0-FAF61B80B8D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10587" y="4830748"/>
            <a:ext cx="570366" cy="570366"/>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nasdaq的圖片搜尋結果">
            <a:extLst>
              <a:ext uri="{FF2B5EF4-FFF2-40B4-BE49-F238E27FC236}">
                <a16:creationId xmlns:a16="http://schemas.microsoft.com/office/drawing/2014/main" id="{6ED1F73E-15D0-4C30-845D-C465094A1E8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20395" b="22743"/>
          <a:stretch/>
        </p:blipFill>
        <p:spPr bwMode="auto">
          <a:xfrm>
            <a:off x="5766507" y="5495906"/>
            <a:ext cx="1252461" cy="425519"/>
          </a:xfrm>
          <a:prstGeom prst="rect">
            <a:avLst/>
          </a:prstGeom>
          <a:noFill/>
          <a:extLst>
            <a:ext uri="{909E8E84-426E-40DD-AFC4-6F175D3DCCD1}">
              <a14:hiddenFill xmlns:a14="http://schemas.microsoft.com/office/drawing/2010/main">
                <a:solidFill>
                  <a:srgbClr val="FFFFFF"/>
                </a:solidFill>
              </a14:hiddenFill>
            </a:ext>
          </a:extLst>
        </p:spPr>
      </p:pic>
      <p:sp>
        <p:nvSpPr>
          <p:cNvPr id="61" name="Rectangle 60">
            <a:extLst>
              <a:ext uri="{FF2B5EF4-FFF2-40B4-BE49-F238E27FC236}">
                <a16:creationId xmlns:a16="http://schemas.microsoft.com/office/drawing/2014/main" id="{89B4046D-FC98-413A-8AC4-5A5FBA808DF4}"/>
              </a:ext>
            </a:extLst>
          </p:cNvPr>
          <p:cNvSpPr/>
          <p:nvPr/>
        </p:nvSpPr>
        <p:spPr>
          <a:xfrm rot="5400000">
            <a:off x="8770021" y="3020514"/>
            <a:ext cx="1862149" cy="4423449"/>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rgbClr val="F0F0F0"/>
              </a:solidFill>
              <a:latin typeface="+mj-lt"/>
            </a:endParaRPr>
          </a:p>
        </p:txBody>
      </p:sp>
      <p:grpSp>
        <p:nvGrpSpPr>
          <p:cNvPr id="50" name="Group 49">
            <a:extLst>
              <a:ext uri="{FF2B5EF4-FFF2-40B4-BE49-F238E27FC236}">
                <a16:creationId xmlns:a16="http://schemas.microsoft.com/office/drawing/2014/main" id="{542FC6DE-8B29-408F-8800-858BCC7BD5AD}"/>
              </a:ext>
            </a:extLst>
          </p:cNvPr>
          <p:cNvGrpSpPr/>
          <p:nvPr/>
        </p:nvGrpSpPr>
        <p:grpSpPr>
          <a:xfrm>
            <a:off x="7707201" y="4408024"/>
            <a:ext cx="4174446" cy="769441"/>
            <a:chOff x="7739859" y="4408024"/>
            <a:chExt cx="4174446" cy="769441"/>
          </a:xfrm>
        </p:grpSpPr>
        <p:grpSp>
          <p:nvGrpSpPr>
            <p:cNvPr id="46" name="Group 45">
              <a:extLst>
                <a:ext uri="{FF2B5EF4-FFF2-40B4-BE49-F238E27FC236}">
                  <a16:creationId xmlns:a16="http://schemas.microsoft.com/office/drawing/2014/main" id="{1A150C97-D1D7-4290-A598-DFB153820BD0}"/>
                </a:ext>
              </a:extLst>
            </p:cNvPr>
            <p:cNvGrpSpPr/>
            <p:nvPr/>
          </p:nvGrpSpPr>
          <p:grpSpPr>
            <a:xfrm>
              <a:off x="7739859" y="4505381"/>
              <a:ext cx="576000" cy="576000"/>
              <a:chOff x="8369886" y="4507428"/>
              <a:chExt cx="720725" cy="719138"/>
            </a:xfrm>
          </p:grpSpPr>
          <p:sp>
            <p:nvSpPr>
              <p:cNvPr id="62" name="圆角矩形 19">
                <a:extLst>
                  <a:ext uri="{FF2B5EF4-FFF2-40B4-BE49-F238E27FC236}">
                    <a16:creationId xmlns:a16="http://schemas.microsoft.com/office/drawing/2014/main" id="{17BAB06B-1AD6-4C9A-A94C-F59B3D2888E3}"/>
                  </a:ext>
                </a:extLst>
              </p:cNvPr>
              <p:cNvSpPr>
                <a:spLocks noChangeAspect="1" noChangeArrowheads="1"/>
              </p:cNvSpPr>
              <p:nvPr/>
            </p:nvSpPr>
            <p:spPr bwMode="auto">
              <a:xfrm>
                <a:off x="8369886" y="4507428"/>
                <a:ext cx="720725" cy="719138"/>
              </a:xfrm>
              <a:prstGeom prst="roundRect">
                <a:avLst>
                  <a:gd name="adj" fmla="val 30000"/>
                </a:avLst>
              </a:prstGeom>
              <a:solidFill>
                <a:srgbClr val="E8C767"/>
              </a:solidFill>
              <a:ln>
                <a:noFill/>
              </a:ln>
            </p:spPr>
            <p:txBody>
              <a:bodyPr anchor="ct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微软雅黑"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微软雅黑"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微软雅黑"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63" name="Group 4">
                <a:extLst>
                  <a:ext uri="{FF2B5EF4-FFF2-40B4-BE49-F238E27FC236}">
                    <a16:creationId xmlns:a16="http://schemas.microsoft.com/office/drawing/2014/main" id="{041F6892-974D-4E36-A2AB-F1077880536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461961" y="4601091"/>
                <a:ext cx="534988"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7" name="Rectangle 46">
              <a:extLst>
                <a:ext uri="{FF2B5EF4-FFF2-40B4-BE49-F238E27FC236}">
                  <a16:creationId xmlns:a16="http://schemas.microsoft.com/office/drawing/2014/main" id="{00676760-3951-41BC-9948-8E9DD258174F}"/>
                </a:ext>
              </a:extLst>
            </p:cNvPr>
            <p:cNvSpPr/>
            <p:nvPr/>
          </p:nvSpPr>
          <p:spPr>
            <a:xfrm>
              <a:off x="8370628" y="4408024"/>
              <a:ext cx="3543677" cy="769441"/>
            </a:xfrm>
            <a:prstGeom prst="rect">
              <a:avLst/>
            </a:prstGeom>
          </p:spPr>
          <p:txBody>
            <a:bodyPr wrap="square">
              <a:spAutoFit/>
            </a:bodyPr>
            <a:lstStyle/>
            <a:p>
              <a:pPr>
                <a:spcBef>
                  <a:spcPct val="0"/>
                </a:spcBef>
              </a:pPr>
              <a:r>
                <a:rPr lang="en-US" altLang="zh-CN" sz="1600" b="1" dirty="0">
                  <a:solidFill>
                    <a:srgbClr val="A43725"/>
                  </a:solidFill>
                  <a:ea typeface="Microsoft JhengHei" panose="020B0604030504040204" pitchFamily="34" charset="-120"/>
                </a:rPr>
                <a:t>Comprehensiveness</a:t>
              </a:r>
            </a:p>
            <a:p>
              <a:pPr>
                <a:spcBef>
                  <a:spcPct val="0"/>
                </a:spcBef>
              </a:pPr>
              <a:r>
                <a:rPr lang="en-US" altLang="zh-CN" sz="1400" dirty="0">
                  <a:ea typeface="Microsoft JhengHei" panose="020B0604030504040204" pitchFamily="34" charset="-120"/>
                </a:rPr>
                <a:t>Essential stock information, such as high, low, </a:t>
              </a:r>
            </a:p>
            <a:p>
              <a:pPr>
                <a:spcBef>
                  <a:spcPct val="0"/>
                </a:spcBef>
              </a:pPr>
              <a:r>
                <a:rPr lang="en-US" altLang="zh-CN" sz="1400" dirty="0">
                  <a:ea typeface="Microsoft JhengHei" panose="020B0604030504040204" pitchFamily="34" charset="-120"/>
                </a:rPr>
                <a:t>closing price and turnover are fully disclosed </a:t>
              </a:r>
              <a:endParaRPr lang="zh-CN" altLang="en-US" sz="1400" dirty="0">
                <a:ea typeface="Microsoft JhengHei" panose="020B0604030504040204" pitchFamily="34" charset="-120"/>
              </a:endParaRPr>
            </a:p>
          </p:txBody>
        </p:sp>
      </p:grpSp>
      <p:grpSp>
        <p:nvGrpSpPr>
          <p:cNvPr id="68" name="Group 67">
            <a:extLst>
              <a:ext uri="{FF2B5EF4-FFF2-40B4-BE49-F238E27FC236}">
                <a16:creationId xmlns:a16="http://schemas.microsoft.com/office/drawing/2014/main" id="{36ECD982-3970-47B1-AB75-1B50AC0D1B38}"/>
              </a:ext>
            </a:extLst>
          </p:cNvPr>
          <p:cNvGrpSpPr/>
          <p:nvPr/>
        </p:nvGrpSpPr>
        <p:grpSpPr>
          <a:xfrm>
            <a:off x="7707201" y="5280161"/>
            <a:ext cx="4174446" cy="769441"/>
            <a:chOff x="7739859" y="4408024"/>
            <a:chExt cx="4174446" cy="769441"/>
          </a:xfrm>
        </p:grpSpPr>
        <p:sp>
          <p:nvSpPr>
            <p:cNvPr id="71" name="圆角矩形 19">
              <a:extLst>
                <a:ext uri="{FF2B5EF4-FFF2-40B4-BE49-F238E27FC236}">
                  <a16:creationId xmlns:a16="http://schemas.microsoft.com/office/drawing/2014/main" id="{1A0F84DF-C3D8-46D2-BD00-B07E8BF54E02}"/>
                </a:ext>
              </a:extLst>
            </p:cNvPr>
            <p:cNvSpPr>
              <a:spLocks noChangeAspect="1" noChangeArrowheads="1"/>
            </p:cNvSpPr>
            <p:nvPr/>
          </p:nvSpPr>
          <p:spPr bwMode="auto">
            <a:xfrm>
              <a:off x="7739859" y="4505381"/>
              <a:ext cx="576000" cy="576000"/>
            </a:xfrm>
            <a:prstGeom prst="roundRect">
              <a:avLst>
                <a:gd name="adj" fmla="val 30000"/>
              </a:avLst>
            </a:prstGeom>
            <a:solidFill>
              <a:srgbClr val="E8C767"/>
            </a:solidFill>
            <a:ln>
              <a:noFill/>
            </a:ln>
          </p:spPr>
          <p:txBody>
            <a:bodyPr anchor="ct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微软雅黑"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微软雅黑"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微软雅黑"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70" name="Rectangle 69">
              <a:extLst>
                <a:ext uri="{FF2B5EF4-FFF2-40B4-BE49-F238E27FC236}">
                  <a16:creationId xmlns:a16="http://schemas.microsoft.com/office/drawing/2014/main" id="{DB0286DC-4BBD-434B-A01A-1F5FF028EAF6}"/>
                </a:ext>
              </a:extLst>
            </p:cNvPr>
            <p:cNvSpPr/>
            <p:nvPr/>
          </p:nvSpPr>
          <p:spPr>
            <a:xfrm>
              <a:off x="8370628" y="4408024"/>
              <a:ext cx="3543677" cy="769441"/>
            </a:xfrm>
            <a:prstGeom prst="rect">
              <a:avLst/>
            </a:prstGeom>
          </p:spPr>
          <p:txBody>
            <a:bodyPr wrap="square">
              <a:spAutoFit/>
            </a:bodyPr>
            <a:lstStyle/>
            <a:p>
              <a:pPr>
                <a:spcBef>
                  <a:spcPct val="0"/>
                </a:spcBef>
              </a:pPr>
              <a:r>
                <a:rPr lang="en-US" altLang="zh-CN" sz="1600" b="1" dirty="0">
                  <a:solidFill>
                    <a:srgbClr val="A43725"/>
                  </a:solidFill>
                  <a:ea typeface="Microsoft JhengHei" panose="020B0604030504040204" pitchFamily="34" charset="-120"/>
                </a:rPr>
                <a:t>Accuracy</a:t>
              </a:r>
            </a:p>
            <a:p>
              <a:pPr>
                <a:spcBef>
                  <a:spcPct val="0"/>
                </a:spcBef>
              </a:pPr>
              <a:r>
                <a:rPr lang="en-US" altLang="zh-CN" sz="1400" dirty="0">
                  <a:ea typeface="Microsoft JhengHei" panose="020B0604030504040204" pitchFamily="34" charset="-120"/>
                </a:rPr>
                <a:t>Stock and Option Data is directly obtainable from where these derivatives are traded</a:t>
              </a:r>
              <a:endParaRPr lang="zh-CN" altLang="en-US" sz="1400" dirty="0">
                <a:ea typeface="Microsoft JhengHei" panose="020B0604030504040204" pitchFamily="34" charset="-120"/>
              </a:endParaRPr>
            </a:p>
          </p:txBody>
        </p:sp>
      </p:grpSp>
      <p:pic>
        <p:nvPicPr>
          <p:cNvPr id="73" name="Group 5">
            <a:extLst>
              <a:ext uri="{FF2B5EF4-FFF2-40B4-BE49-F238E27FC236}">
                <a16:creationId xmlns:a16="http://schemas.microsoft.com/office/drawing/2014/main" id="{D4D7A433-EB64-4ACB-B8EE-8DEAC113891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93025" y="5470979"/>
            <a:ext cx="414000" cy="372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Rectangle 52">
            <a:extLst>
              <a:ext uri="{FF2B5EF4-FFF2-40B4-BE49-F238E27FC236}">
                <a16:creationId xmlns:a16="http://schemas.microsoft.com/office/drawing/2014/main" id="{DE749FA4-F5F1-42DF-8806-CDDC924596DB}"/>
              </a:ext>
            </a:extLst>
          </p:cNvPr>
          <p:cNvSpPr/>
          <p:nvPr/>
        </p:nvSpPr>
        <p:spPr>
          <a:xfrm>
            <a:off x="130969" y="84524"/>
            <a:ext cx="149158" cy="580473"/>
          </a:xfrm>
          <a:prstGeom prst="rect">
            <a:avLst/>
          </a:prstGeom>
          <a:solidFill>
            <a:srgbClr val="E7E7E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rgbClr val="E71D1C"/>
              </a:solidFill>
              <a:latin typeface="+mj-lt"/>
            </a:endParaRPr>
          </a:p>
        </p:txBody>
      </p:sp>
    </p:spTree>
    <p:extLst>
      <p:ext uri="{BB962C8B-B14F-4D97-AF65-F5344CB8AC3E}">
        <p14:creationId xmlns:p14="http://schemas.microsoft.com/office/powerpoint/2010/main" val="110065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fade">
                                      <p:cBhvr>
                                        <p:cTn id="13" dur="500"/>
                                        <p:tgtEl>
                                          <p:spTgt spid="5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par>
                                <p:cTn id="29" presetID="10"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nodeType="with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500"/>
                                        <p:tgtEl>
                                          <p:spTgt spid="4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fade">
                                      <p:cBhvr>
                                        <p:cTn id="39" dur="500"/>
                                        <p:tgtEl>
                                          <p:spTgt spid="6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par>
                                <p:cTn id="43" presetID="10" presetClass="entr" presetSubtype="0" fill="hold" nodeType="with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fade">
                                      <p:cBhvr>
                                        <p:cTn id="45" dur="500"/>
                                        <p:tgtEl>
                                          <p:spTgt spid="49"/>
                                        </p:tgtEl>
                                      </p:cBhvr>
                                    </p:animEffect>
                                  </p:childTnLst>
                                </p:cTn>
                              </p:par>
                              <p:par>
                                <p:cTn id="46" presetID="10" presetClass="entr" presetSubtype="0" fill="hold"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par>
                                <p:cTn id="49" presetID="10" presetClass="entr" presetSubtype="0" fill="hold" nodeType="with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fade">
                                      <p:cBhvr>
                                        <p:cTn id="51" dur="500"/>
                                        <p:tgtEl>
                                          <p:spTgt spid="4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childTnLst>
                                </p:cTn>
                              </p:par>
                              <p:par>
                                <p:cTn id="55" presetID="10" presetClass="entr" presetSubtype="0" fill="hold" nodeType="withEffect">
                                  <p:stCondLst>
                                    <p:cond delay="0"/>
                                  </p:stCondLst>
                                  <p:childTnLst>
                                    <p:set>
                                      <p:cBhvr>
                                        <p:cTn id="56" dur="1" fill="hold">
                                          <p:stCondLst>
                                            <p:cond delay="0"/>
                                          </p:stCondLst>
                                        </p:cTn>
                                        <p:tgtEl>
                                          <p:spTgt spid="6156"/>
                                        </p:tgtEl>
                                        <p:attrNameLst>
                                          <p:attrName>style.visibility</p:attrName>
                                        </p:attrNameLst>
                                      </p:cBhvr>
                                      <p:to>
                                        <p:strVal val="visible"/>
                                      </p:to>
                                    </p:set>
                                    <p:animEffect transition="in" filter="fade">
                                      <p:cBhvr>
                                        <p:cTn id="57" dur="500"/>
                                        <p:tgtEl>
                                          <p:spTgt spid="6156"/>
                                        </p:tgtEl>
                                      </p:cBhvr>
                                    </p:animEffect>
                                  </p:childTnLst>
                                </p:cTn>
                              </p:par>
                              <p:par>
                                <p:cTn id="58" presetID="10" presetClass="entr" presetSubtype="0" fill="hold" nodeType="withEffect">
                                  <p:stCondLst>
                                    <p:cond delay="0"/>
                                  </p:stCondLst>
                                  <p:childTnLst>
                                    <p:set>
                                      <p:cBhvr>
                                        <p:cTn id="59" dur="1" fill="hold">
                                          <p:stCondLst>
                                            <p:cond delay="0"/>
                                          </p:stCondLst>
                                        </p:cTn>
                                        <p:tgtEl>
                                          <p:spTgt spid="6158"/>
                                        </p:tgtEl>
                                        <p:attrNameLst>
                                          <p:attrName>style.visibility</p:attrName>
                                        </p:attrNameLst>
                                      </p:cBhvr>
                                      <p:to>
                                        <p:strVal val="visible"/>
                                      </p:to>
                                    </p:set>
                                    <p:animEffect transition="in" filter="fade">
                                      <p:cBhvr>
                                        <p:cTn id="60" dur="500"/>
                                        <p:tgtEl>
                                          <p:spTgt spid="615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1"/>
                                        </p:tgtEl>
                                        <p:attrNameLst>
                                          <p:attrName>style.visibility</p:attrName>
                                        </p:attrNameLst>
                                      </p:cBhvr>
                                      <p:to>
                                        <p:strVal val="visible"/>
                                      </p:to>
                                    </p:set>
                                    <p:animEffect transition="in" filter="fade">
                                      <p:cBhvr>
                                        <p:cTn id="63" dur="500"/>
                                        <p:tgtEl>
                                          <p:spTgt spid="61"/>
                                        </p:tgtEl>
                                      </p:cBhvr>
                                    </p:animEffect>
                                  </p:childTnLst>
                                </p:cTn>
                              </p:par>
                              <p:par>
                                <p:cTn id="64" presetID="10" presetClass="entr" presetSubtype="0" fill="hold" nodeType="withEffect">
                                  <p:stCondLst>
                                    <p:cond delay="0"/>
                                  </p:stCondLst>
                                  <p:childTnLst>
                                    <p:set>
                                      <p:cBhvr>
                                        <p:cTn id="65" dur="1" fill="hold">
                                          <p:stCondLst>
                                            <p:cond delay="0"/>
                                          </p:stCondLst>
                                        </p:cTn>
                                        <p:tgtEl>
                                          <p:spTgt spid="50"/>
                                        </p:tgtEl>
                                        <p:attrNameLst>
                                          <p:attrName>style.visibility</p:attrName>
                                        </p:attrNameLst>
                                      </p:cBhvr>
                                      <p:to>
                                        <p:strVal val="visible"/>
                                      </p:to>
                                    </p:set>
                                    <p:animEffect transition="in" filter="fade">
                                      <p:cBhvr>
                                        <p:cTn id="66" dur="500"/>
                                        <p:tgtEl>
                                          <p:spTgt spid="50"/>
                                        </p:tgtEl>
                                      </p:cBhvr>
                                    </p:animEffect>
                                  </p:childTnLst>
                                </p:cTn>
                              </p:par>
                              <p:par>
                                <p:cTn id="67" presetID="10" presetClass="entr" presetSubtype="0" fill="hold" nodeType="withEffect">
                                  <p:stCondLst>
                                    <p:cond delay="0"/>
                                  </p:stCondLst>
                                  <p:childTnLst>
                                    <p:set>
                                      <p:cBhvr>
                                        <p:cTn id="68" dur="1" fill="hold">
                                          <p:stCondLst>
                                            <p:cond delay="0"/>
                                          </p:stCondLst>
                                        </p:cTn>
                                        <p:tgtEl>
                                          <p:spTgt spid="68"/>
                                        </p:tgtEl>
                                        <p:attrNameLst>
                                          <p:attrName>style.visibility</p:attrName>
                                        </p:attrNameLst>
                                      </p:cBhvr>
                                      <p:to>
                                        <p:strVal val="visible"/>
                                      </p:to>
                                    </p:set>
                                    <p:animEffect transition="in" filter="fade">
                                      <p:cBhvr>
                                        <p:cTn id="69" dur="500"/>
                                        <p:tgtEl>
                                          <p:spTgt spid="68"/>
                                        </p:tgtEl>
                                      </p:cBhvr>
                                    </p:animEffect>
                                  </p:childTnLst>
                                </p:cTn>
                              </p:par>
                              <p:par>
                                <p:cTn id="70" presetID="10" presetClass="entr" presetSubtype="0" fill="hold" nodeType="withEffect">
                                  <p:stCondLst>
                                    <p:cond delay="0"/>
                                  </p:stCondLst>
                                  <p:childTnLst>
                                    <p:set>
                                      <p:cBhvr>
                                        <p:cTn id="71" dur="1" fill="hold">
                                          <p:stCondLst>
                                            <p:cond delay="0"/>
                                          </p:stCondLst>
                                        </p:cTn>
                                        <p:tgtEl>
                                          <p:spTgt spid="73"/>
                                        </p:tgtEl>
                                        <p:attrNameLst>
                                          <p:attrName>style.visibility</p:attrName>
                                        </p:attrNameLst>
                                      </p:cBhvr>
                                      <p:to>
                                        <p:strVal val="visible"/>
                                      </p:to>
                                    </p:set>
                                    <p:animEffect transition="in" filter="fade">
                                      <p:cBhvr>
                                        <p:cTn id="72"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59" grpId="0" animBg="1"/>
      <p:bldP spid="60" grpId="0" animBg="1"/>
      <p:bldP spid="6" grpId="0"/>
      <p:bldP spid="38" grpId="0" animBg="1"/>
      <p:bldP spid="39" grpId="0" animBg="1"/>
      <p:bldP spid="35" grpId="0"/>
      <p:bldP spid="57" grpId="0" animBg="1"/>
      <p:bldP spid="6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E034876-D9E7-4F90-B16A-A3BE9A091957}"/>
              </a:ext>
            </a:extLst>
          </p:cNvPr>
          <p:cNvSpPr/>
          <p:nvPr/>
        </p:nvSpPr>
        <p:spPr>
          <a:xfrm rot="5400000">
            <a:off x="666791" y="880161"/>
            <a:ext cx="4896482" cy="5669812"/>
          </a:xfrm>
          <a:prstGeom prst="rect">
            <a:avLst/>
          </a:prstGeom>
          <a:solidFill>
            <a:srgbClr val="F7F7F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rgbClr val="F0F0F0"/>
              </a:solidFill>
              <a:latin typeface="+mj-lt"/>
            </a:endParaRPr>
          </a:p>
        </p:txBody>
      </p:sp>
      <p:sp>
        <p:nvSpPr>
          <p:cNvPr id="16" name="Rectangle 15">
            <a:extLst>
              <a:ext uri="{FF2B5EF4-FFF2-40B4-BE49-F238E27FC236}">
                <a16:creationId xmlns:a16="http://schemas.microsoft.com/office/drawing/2014/main" id="{AA18BB7E-7295-423D-9C2A-351DD522B6FC}"/>
              </a:ext>
            </a:extLst>
          </p:cNvPr>
          <p:cNvSpPr/>
          <p:nvPr/>
        </p:nvSpPr>
        <p:spPr>
          <a:xfrm>
            <a:off x="6242060" y="914729"/>
            <a:ext cx="5683704" cy="350185"/>
          </a:xfrm>
          <a:prstGeom prst="rect">
            <a:avLst/>
          </a:prstGeom>
          <a:solidFill>
            <a:srgbClr val="E8C76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b="1" dirty="0">
                <a:solidFill>
                  <a:srgbClr val="585148"/>
                </a:solidFill>
              </a:rPr>
              <a:t>[1.2] Market Closing – Exchange Linkage</a:t>
            </a:r>
          </a:p>
        </p:txBody>
      </p:sp>
      <p:graphicFrame>
        <p:nvGraphicFramePr>
          <p:cNvPr id="2" name="Table 1">
            <a:extLst>
              <a:ext uri="{FF2B5EF4-FFF2-40B4-BE49-F238E27FC236}">
                <a16:creationId xmlns:a16="http://schemas.microsoft.com/office/drawing/2014/main" id="{731CC9B8-D9D2-4AC4-971B-06C56C1911B3}"/>
              </a:ext>
            </a:extLst>
          </p:cNvPr>
          <p:cNvGraphicFramePr>
            <a:graphicFrameLocks noGrp="1"/>
          </p:cNvGraphicFramePr>
          <p:nvPr>
            <p:extLst>
              <p:ext uri="{D42A27DB-BD31-4B8C-83A1-F6EECF244321}">
                <p14:modId xmlns:p14="http://schemas.microsoft.com/office/powerpoint/2010/main" val="3743320793"/>
              </p:ext>
            </p:extLst>
          </p:nvPr>
        </p:nvGraphicFramePr>
        <p:xfrm>
          <a:off x="130969" y="6482291"/>
          <a:ext cx="11930063" cy="370840"/>
        </p:xfrm>
        <a:graphic>
          <a:graphicData uri="http://schemas.openxmlformats.org/drawingml/2006/table">
            <a:tbl>
              <a:tblPr firstRow="1" bandRow="1">
                <a:tableStyleId>{5C22544A-7EE6-4342-B048-85BDC9FD1C3A}</a:tableStyleId>
              </a:tblPr>
              <a:tblGrid>
                <a:gridCol w="10994928">
                  <a:extLst>
                    <a:ext uri="{9D8B030D-6E8A-4147-A177-3AD203B41FA5}">
                      <a16:colId xmlns:a16="http://schemas.microsoft.com/office/drawing/2014/main" val="1547589924"/>
                    </a:ext>
                  </a:extLst>
                </a:gridCol>
                <a:gridCol w="935135">
                  <a:extLst>
                    <a:ext uri="{9D8B030D-6E8A-4147-A177-3AD203B41FA5}">
                      <a16:colId xmlns:a16="http://schemas.microsoft.com/office/drawing/2014/main" val="3562895224"/>
                    </a:ext>
                  </a:extLst>
                </a:gridCol>
              </a:tblGrid>
              <a:tr h="370840">
                <a:tc>
                  <a:txBody>
                    <a:bodyPr/>
                    <a:lstStyle/>
                    <a:p>
                      <a:pPr algn="l"/>
                      <a:r>
                        <a:rPr lang="en-US" altLang="zh-TW" sz="1600" dirty="0">
                          <a:solidFill>
                            <a:schemeClr val="bg1">
                              <a:lumMod val="85000"/>
                            </a:schemeClr>
                          </a:solidFill>
                          <a:latin typeface="+mn-lt"/>
                        </a:rPr>
                        <a:t>Situation Analysis</a:t>
                      </a:r>
                      <a:r>
                        <a:rPr lang="zh-TW" altLang="en-US" sz="1600" dirty="0">
                          <a:solidFill>
                            <a:schemeClr val="bg1">
                              <a:lumMod val="85000"/>
                            </a:schemeClr>
                          </a:solidFill>
                          <a:latin typeface="+mn-lt"/>
                        </a:rPr>
                        <a:t> </a:t>
                      </a:r>
                      <a:r>
                        <a:rPr lang="en-US" altLang="zh-TW" sz="1600" dirty="0">
                          <a:solidFill>
                            <a:schemeClr val="bg1">
                              <a:lumMod val="85000"/>
                            </a:schemeClr>
                          </a:solidFill>
                          <a:latin typeface="+mn-lt"/>
                        </a:rPr>
                        <a:t>|</a:t>
                      </a:r>
                      <a:r>
                        <a:rPr lang="zh-TW" altLang="en-US" sz="1600" dirty="0">
                          <a:solidFill>
                            <a:schemeClr val="bg1">
                              <a:lumMod val="85000"/>
                            </a:schemeClr>
                          </a:solidFill>
                          <a:latin typeface="+mn-lt"/>
                        </a:rPr>
                        <a:t> </a:t>
                      </a:r>
                      <a:r>
                        <a:rPr lang="en-US" altLang="zh-TW" sz="1600" dirty="0">
                          <a:solidFill>
                            <a:srgbClr val="A43725"/>
                          </a:solidFill>
                          <a:latin typeface="+mn-lt"/>
                        </a:rPr>
                        <a:t>Technological Synergy </a:t>
                      </a:r>
                      <a:r>
                        <a:rPr lang="en-US" altLang="zh-TW" sz="1600" dirty="0">
                          <a:solidFill>
                            <a:schemeClr val="bg1">
                              <a:lumMod val="85000"/>
                            </a:schemeClr>
                          </a:solidFill>
                          <a:latin typeface="+mn-lt"/>
                        </a:rPr>
                        <a:t>|</a:t>
                      </a:r>
                      <a:r>
                        <a:rPr lang="zh-TW" altLang="en-US" sz="1600" dirty="0">
                          <a:solidFill>
                            <a:schemeClr val="bg1">
                              <a:lumMod val="85000"/>
                            </a:schemeClr>
                          </a:solidFill>
                          <a:latin typeface="+mn-lt"/>
                        </a:rPr>
                        <a:t> </a:t>
                      </a:r>
                      <a:r>
                        <a:rPr lang="en-US" altLang="zh-TW" sz="1600" dirty="0">
                          <a:solidFill>
                            <a:schemeClr val="bg1">
                              <a:lumMod val="85000"/>
                            </a:schemeClr>
                          </a:solidFill>
                          <a:latin typeface="+mn-lt"/>
                        </a:rPr>
                        <a:t>Operational Synergy |</a:t>
                      </a:r>
                      <a:r>
                        <a:rPr lang="zh-TW" altLang="en-US" sz="1600" dirty="0">
                          <a:solidFill>
                            <a:schemeClr val="bg1">
                              <a:lumMod val="85000"/>
                            </a:schemeClr>
                          </a:solidFill>
                          <a:latin typeface="+mn-lt"/>
                        </a:rPr>
                        <a:t> </a:t>
                      </a:r>
                      <a:r>
                        <a:rPr lang="en-US" altLang="zh-TW" sz="1600" dirty="0">
                          <a:solidFill>
                            <a:schemeClr val="bg1">
                              <a:lumMod val="85000"/>
                            </a:schemeClr>
                          </a:solidFill>
                          <a:latin typeface="+mn-lt"/>
                        </a:rPr>
                        <a:t>Implementation and Benefits</a:t>
                      </a:r>
                      <a:endParaRPr lang="zh-TW" altLang="en-US" sz="1600" dirty="0">
                        <a:solidFill>
                          <a:schemeClr val="bg1">
                            <a:lumMod val="85000"/>
                          </a:schemeClr>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altLang="zh-TW" sz="1600" dirty="0">
                          <a:solidFill>
                            <a:srgbClr val="A43725"/>
                          </a:solidFill>
                          <a:latin typeface="+mn-lt"/>
                        </a:rPr>
                        <a:t>Page 08</a:t>
                      </a:r>
                      <a:endParaRPr lang="zh-TW" altLang="en-US" sz="1600" dirty="0">
                        <a:solidFill>
                          <a:srgbClr val="A43725"/>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7840695"/>
                  </a:ext>
                </a:extLst>
              </a:tr>
            </a:tbl>
          </a:graphicData>
        </a:graphic>
      </p:graphicFrame>
      <p:cxnSp>
        <p:nvCxnSpPr>
          <p:cNvPr id="3" name="Straight Connector 2">
            <a:extLst>
              <a:ext uri="{FF2B5EF4-FFF2-40B4-BE49-F238E27FC236}">
                <a16:creationId xmlns:a16="http://schemas.microsoft.com/office/drawing/2014/main" id="{CE25E008-8E04-4A4E-A50B-BB062A1C51B9}"/>
              </a:ext>
            </a:extLst>
          </p:cNvPr>
          <p:cNvCxnSpPr>
            <a:cxnSpLocks/>
          </p:cNvCxnSpPr>
          <p:nvPr/>
        </p:nvCxnSpPr>
        <p:spPr>
          <a:xfrm>
            <a:off x="0" y="6463241"/>
            <a:ext cx="12204000" cy="0"/>
          </a:xfrm>
          <a:prstGeom prst="line">
            <a:avLst/>
          </a:prstGeom>
          <a:ln w="9525">
            <a:solidFill>
              <a:srgbClr val="990000"/>
            </a:solidFill>
          </a:ln>
          <a:effectLst/>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D83169C-8C10-4350-A15E-3B5CB4912A0E}"/>
              </a:ext>
            </a:extLst>
          </p:cNvPr>
          <p:cNvGrpSpPr/>
          <p:nvPr/>
        </p:nvGrpSpPr>
        <p:grpSpPr>
          <a:xfrm>
            <a:off x="9874849" y="87287"/>
            <a:ext cx="2230065" cy="576000"/>
            <a:chOff x="9552360" y="268262"/>
            <a:chExt cx="2230065" cy="576000"/>
          </a:xfrm>
        </p:grpSpPr>
        <p:pic>
          <p:nvPicPr>
            <p:cNvPr id="5" name="Graphic 4">
              <a:extLst>
                <a:ext uri="{FF2B5EF4-FFF2-40B4-BE49-F238E27FC236}">
                  <a16:creationId xmlns:a16="http://schemas.microsoft.com/office/drawing/2014/main" id="{4921D831-C599-45EC-9453-C53FE15E8146}"/>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2802" r="12644" b="9600"/>
            <a:stretch/>
          </p:blipFill>
          <p:spPr>
            <a:xfrm rot="-180000">
              <a:off x="9552360" y="268262"/>
              <a:ext cx="504637" cy="576000"/>
            </a:xfrm>
            <a:prstGeom prst="rect">
              <a:avLst/>
            </a:prstGeom>
          </p:spPr>
        </p:pic>
        <p:sp>
          <p:nvSpPr>
            <p:cNvPr id="7" name="TextBox 6">
              <a:extLst>
                <a:ext uri="{FF2B5EF4-FFF2-40B4-BE49-F238E27FC236}">
                  <a16:creationId xmlns:a16="http://schemas.microsoft.com/office/drawing/2014/main" id="{607B1CFA-65AC-4312-863E-6543406F315E}"/>
                </a:ext>
              </a:extLst>
            </p:cNvPr>
            <p:cNvSpPr txBox="1"/>
            <p:nvPr/>
          </p:nvSpPr>
          <p:spPr>
            <a:xfrm>
              <a:off x="10071723" y="349795"/>
              <a:ext cx="1710702" cy="412934"/>
            </a:xfrm>
            <a:prstGeom prst="rect">
              <a:avLst/>
            </a:prstGeom>
            <a:noFill/>
          </p:spPr>
          <p:txBody>
            <a:bodyPr wrap="square" rtlCol="0" anchor="b">
              <a:spAutoFit/>
            </a:bodyPr>
            <a:lstStyle/>
            <a:p>
              <a:pPr>
                <a:lnSpc>
                  <a:spcPts val="2500"/>
                </a:lnSpc>
              </a:pPr>
              <a:r>
                <a:rPr lang="en-US" altLang="zh-TW" sz="2400" b="1" dirty="0">
                  <a:solidFill>
                    <a:srgbClr val="A43725"/>
                  </a:solidFill>
                  <a:cs typeface="Arial" panose="020B0604020202020204" pitchFamily="34" charset="0"/>
                </a:rPr>
                <a:t>ELITE BANK</a:t>
              </a:r>
              <a:endParaRPr lang="zh-TW" altLang="en-US" sz="2400" b="1" dirty="0">
                <a:solidFill>
                  <a:srgbClr val="A43725"/>
                </a:solidFill>
                <a:cs typeface="Arial" panose="020B0604020202020204" pitchFamily="34" charset="0"/>
              </a:endParaRPr>
            </a:p>
          </p:txBody>
        </p:sp>
      </p:grpSp>
      <p:cxnSp>
        <p:nvCxnSpPr>
          <p:cNvPr id="9" name="Straight Connector 8">
            <a:extLst>
              <a:ext uri="{FF2B5EF4-FFF2-40B4-BE49-F238E27FC236}">
                <a16:creationId xmlns:a16="http://schemas.microsoft.com/office/drawing/2014/main" id="{D132EE42-51B7-4259-A415-A888CB573514}"/>
              </a:ext>
            </a:extLst>
          </p:cNvPr>
          <p:cNvCxnSpPr>
            <a:cxnSpLocks/>
          </p:cNvCxnSpPr>
          <p:nvPr/>
        </p:nvCxnSpPr>
        <p:spPr>
          <a:xfrm>
            <a:off x="-12000" y="748241"/>
            <a:ext cx="12204000" cy="0"/>
          </a:xfrm>
          <a:prstGeom prst="line">
            <a:avLst/>
          </a:prstGeom>
          <a:ln w="9525">
            <a:solidFill>
              <a:srgbClr val="990000"/>
            </a:solidFill>
          </a:ln>
          <a:effectLst/>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C227BE5-D5BD-4A69-961D-A7732FD93500}"/>
              </a:ext>
            </a:extLst>
          </p:cNvPr>
          <p:cNvSpPr/>
          <p:nvPr/>
        </p:nvSpPr>
        <p:spPr>
          <a:xfrm>
            <a:off x="130969" y="84524"/>
            <a:ext cx="149158" cy="580473"/>
          </a:xfrm>
          <a:prstGeom prst="rect">
            <a:avLst/>
          </a:prstGeom>
          <a:solidFill>
            <a:srgbClr val="E7E7E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rgbClr val="E71D1C"/>
              </a:solidFill>
              <a:latin typeface="+mj-lt"/>
            </a:endParaRPr>
          </a:p>
        </p:txBody>
      </p:sp>
      <p:sp>
        <p:nvSpPr>
          <p:cNvPr id="12" name="Title 1">
            <a:extLst>
              <a:ext uri="{FF2B5EF4-FFF2-40B4-BE49-F238E27FC236}">
                <a16:creationId xmlns:a16="http://schemas.microsoft.com/office/drawing/2014/main" id="{2A463884-BEA3-4A2D-B7CA-84B46E5E4281}"/>
              </a:ext>
            </a:extLst>
          </p:cNvPr>
          <p:cNvSpPr txBox="1">
            <a:spLocks/>
          </p:cNvSpPr>
          <p:nvPr/>
        </p:nvSpPr>
        <p:spPr>
          <a:xfrm>
            <a:off x="280127" y="52497"/>
            <a:ext cx="10080625" cy="644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0"/>
              </a:spcAft>
            </a:pPr>
            <a:r>
              <a:rPr lang="en-US" altLang="zh-TW" sz="2400" b="1" dirty="0">
                <a:solidFill>
                  <a:srgbClr val="585148"/>
                </a:solidFill>
                <a:latin typeface="+mn-lt"/>
              </a:rPr>
              <a:t>Scenario Analysis: </a:t>
            </a:r>
            <a:r>
              <a:rPr lang="en-US" altLang="zh-TW" sz="2400" b="1" kern="100" dirty="0">
                <a:solidFill>
                  <a:srgbClr val="585148"/>
                </a:solidFill>
                <a:latin typeface="+mn-lt"/>
              </a:rPr>
              <a:t>Multisource Referencing &amp; Alert System</a:t>
            </a:r>
            <a:endParaRPr lang="zh-TW" altLang="zh-TW" sz="2400" b="1" kern="100" dirty="0">
              <a:solidFill>
                <a:srgbClr val="585148"/>
              </a:solidFill>
              <a:latin typeface="+mn-lt"/>
            </a:endParaRPr>
          </a:p>
        </p:txBody>
      </p:sp>
      <p:sp>
        <p:nvSpPr>
          <p:cNvPr id="4" name="Rectangle 3">
            <a:extLst>
              <a:ext uri="{FF2B5EF4-FFF2-40B4-BE49-F238E27FC236}">
                <a16:creationId xmlns:a16="http://schemas.microsoft.com/office/drawing/2014/main" id="{C604DDE0-E1B3-4271-ACA4-E2E8BCC15B86}"/>
              </a:ext>
            </a:extLst>
          </p:cNvPr>
          <p:cNvSpPr/>
          <p:nvPr/>
        </p:nvSpPr>
        <p:spPr>
          <a:xfrm>
            <a:off x="280125" y="6196972"/>
            <a:ext cx="11645640" cy="246221"/>
          </a:xfrm>
          <a:prstGeom prst="rect">
            <a:avLst/>
          </a:prstGeom>
        </p:spPr>
        <p:txBody>
          <a:bodyPr wrap="square" anchor="ctr">
            <a:spAutoFit/>
          </a:bodyPr>
          <a:lstStyle/>
          <a:p>
            <a:r>
              <a:rPr lang="en-US" altLang="zh-TW" sz="1000" b="1" dirty="0">
                <a:solidFill>
                  <a:srgbClr val="585148"/>
                </a:solidFill>
              </a:rPr>
              <a:t>Source: </a:t>
            </a:r>
            <a:r>
              <a:rPr lang="en-US" altLang="zh-TW" sz="1000" dirty="0">
                <a:solidFill>
                  <a:srgbClr val="585148"/>
                </a:solidFill>
              </a:rPr>
              <a:t>U.S. Securities and Exchange Commission. (2014). Deutsche Bank Securities Complaints.</a:t>
            </a:r>
            <a:endParaRPr lang="en-US" altLang="zh-TW" sz="1000" b="1" dirty="0">
              <a:solidFill>
                <a:srgbClr val="585148"/>
              </a:solidFill>
              <a:cs typeface="Arial" panose="020B0604020202020204" pitchFamily="34" charset="0"/>
            </a:endParaRPr>
          </a:p>
        </p:txBody>
      </p:sp>
      <p:sp>
        <p:nvSpPr>
          <p:cNvPr id="59" name="Rectangle 58">
            <a:extLst>
              <a:ext uri="{FF2B5EF4-FFF2-40B4-BE49-F238E27FC236}">
                <a16:creationId xmlns:a16="http://schemas.microsoft.com/office/drawing/2014/main" id="{B3CB0D04-9EC8-43E2-AFEE-ACFF616E9E2E}"/>
              </a:ext>
            </a:extLst>
          </p:cNvPr>
          <p:cNvSpPr/>
          <p:nvPr/>
        </p:nvSpPr>
        <p:spPr>
          <a:xfrm>
            <a:off x="280126" y="914729"/>
            <a:ext cx="5669812" cy="350185"/>
          </a:xfrm>
          <a:prstGeom prst="rect">
            <a:avLst/>
          </a:prstGeom>
          <a:solidFill>
            <a:srgbClr val="E8C76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b="1" dirty="0">
                <a:solidFill>
                  <a:srgbClr val="585148"/>
                </a:solidFill>
              </a:rPr>
              <a:t>[1.1] Real Time Data Feeding – EM Algorithm</a:t>
            </a:r>
          </a:p>
        </p:txBody>
      </p:sp>
      <p:sp>
        <p:nvSpPr>
          <p:cNvPr id="60" name="Rectangle 59">
            <a:extLst>
              <a:ext uri="{FF2B5EF4-FFF2-40B4-BE49-F238E27FC236}">
                <a16:creationId xmlns:a16="http://schemas.microsoft.com/office/drawing/2014/main" id="{3C1034D9-8C30-4475-ADA9-4BC5AF9CEBEB}"/>
              </a:ext>
            </a:extLst>
          </p:cNvPr>
          <p:cNvSpPr/>
          <p:nvPr/>
        </p:nvSpPr>
        <p:spPr>
          <a:xfrm rot="5400000">
            <a:off x="6635671" y="873215"/>
            <a:ext cx="4896482" cy="5683704"/>
          </a:xfrm>
          <a:prstGeom prst="rect">
            <a:avLst/>
          </a:prstGeom>
          <a:solidFill>
            <a:srgbClr val="F7F7F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rgbClr val="F0F0F0"/>
              </a:solidFill>
              <a:latin typeface="+mj-lt"/>
            </a:endParaRPr>
          </a:p>
        </p:txBody>
      </p:sp>
      <p:pic>
        <p:nvPicPr>
          <p:cNvPr id="19" name="Picture 18">
            <a:extLst>
              <a:ext uri="{FF2B5EF4-FFF2-40B4-BE49-F238E27FC236}">
                <a16:creationId xmlns:a16="http://schemas.microsoft.com/office/drawing/2014/main" id="{8B022814-7654-42C4-AB5D-D25F431C2F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5912" y="3284117"/>
            <a:ext cx="5256000" cy="2654193"/>
          </a:xfrm>
          <a:prstGeom prst="rect">
            <a:avLst/>
          </a:prstGeom>
        </p:spPr>
      </p:pic>
      <p:pic>
        <p:nvPicPr>
          <p:cNvPr id="22" name="Picture 21" descr="A close up of a logo&#10;&#10;Description generated with high confidence">
            <a:extLst>
              <a:ext uri="{FF2B5EF4-FFF2-40B4-BE49-F238E27FC236}">
                <a16:creationId xmlns:a16="http://schemas.microsoft.com/office/drawing/2014/main" id="{5A80DA76-445D-4AB8-97D1-39A75DB6B6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568" y="3284117"/>
            <a:ext cx="5256923" cy="2584800"/>
          </a:xfrm>
          <a:prstGeom prst="rect">
            <a:avLst/>
          </a:prstGeom>
        </p:spPr>
      </p:pic>
      <p:pic>
        <p:nvPicPr>
          <p:cNvPr id="31" name="Picture 30" descr="A close up of a screen&#10;&#10;Description generated with very high confidence">
            <a:extLst>
              <a:ext uri="{FF2B5EF4-FFF2-40B4-BE49-F238E27FC236}">
                <a16:creationId xmlns:a16="http://schemas.microsoft.com/office/drawing/2014/main" id="{7CF16CD5-3F73-4115-8150-F8D873A1188D}"/>
              </a:ext>
            </a:extLst>
          </p:cNvPr>
          <p:cNvPicPr>
            <a:picLocks noChangeAspect="1"/>
          </p:cNvPicPr>
          <p:nvPr/>
        </p:nvPicPr>
        <p:blipFill rotWithShape="1">
          <a:blip r:embed="rId6">
            <a:extLst>
              <a:ext uri="{28A0092B-C50C-407E-A947-70E740481C1C}">
                <a14:useLocalDpi xmlns:a14="http://schemas.microsoft.com/office/drawing/2010/main" val="0"/>
              </a:ext>
            </a:extLst>
          </a:blip>
          <a:srcRect b="54379"/>
          <a:stretch/>
        </p:blipFill>
        <p:spPr>
          <a:xfrm>
            <a:off x="280125" y="1264914"/>
            <a:ext cx="5669813" cy="1724812"/>
          </a:xfrm>
          <a:prstGeom prst="rect">
            <a:avLst/>
          </a:prstGeom>
        </p:spPr>
      </p:pic>
      <p:pic>
        <p:nvPicPr>
          <p:cNvPr id="33" name="Picture 32" descr="A person talking on a cell phone screen with text&#10;&#10;Description generated with high confidence">
            <a:extLst>
              <a:ext uri="{FF2B5EF4-FFF2-40B4-BE49-F238E27FC236}">
                <a16:creationId xmlns:a16="http://schemas.microsoft.com/office/drawing/2014/main" id="{35A7CA97-442A-4AAE-9084-34D0394E0537}"/>
              </a:ext>
            </a:extLst>
          </p:cNvPr>
          <p:cNvPicPr>
            <a:picLocks noChangeAspect="1"/>
          </p:cNvPicPr>
          <p:nvPr/>
        </p:nvPicPr>
        <p:blipFill rotWithShape="1">
          <a:blip r:embed="rId7">
            <a:extLst>
              <a:ext uri="{28A0092B-C50C-407E-A947-70E740481C1C}">
                <a14:useLocalDpi xmlns:a14="http://schemas.microsoft.com/office/drawing/2010/main" val="0"/>
              </a:ext>
            </a:extLst>
          </a:blip>
          <a:srcRect t="21546" b="32854"/>
          <a:stretch/>
        </p:blipFill>
        <p:spPr>
          <a:xfrm>
            <a:off x="6242060" y="1264913"/>
            <a:ext cx="5683704" cy="1727573"/>
          </a:xfrm>
          <a:prstGeom prst="rect">
            <a:avLst/>
          </a:prstGeom>
        </p:spPr>
      </p:pic>
    </p:spTree>
    <p:extLst>
      <p:ext uri="{BB962C8B-B14F-4D97-AF65-F5344CB8AC3E}">
        <p14:creationId xmlns:p14="http://schemas.microsoft.com/office/powerpoint/2010/main" val="307020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fade">
                                      <p:cBhvr>
                                        <p:cTn id="24" dur="500"/>
                                        <p:tgtEl>
                                          <p:spTgt spid="60"/>
                                        </p:tgtEl>
                                      </p:cBhvr>
                                    </p:animEffect>
                                  </p:childTnLst>
                                </p:cTn>
                              </p:par>
                              <p:par>
                                <p:cTn id="25" presetID="10"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59" grpId="0" animBg="1"/>
      <p:bldP spid="6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A53EF5D4-8048-4E9F-A02D-386A1F66615C}"/>
              </a:ext>
            </a:extLst>
          </p:cNvPr>
          <p:cNvPicPr/>
          <p:nvPr/>
        </p:nvPicPr>
        <p:blipFill rotWithShape="1">
          <a:blip r:embed="rId2"/>
          <a:srcRect t="37311" r="29803" b="9474"/>
          <a:stretch/>
        </p:blipFill>
        <p:spPr bwMode="auto">
          <a:xfrm>
            <a:off x="280124" y="901242"/>
            <a:ext cx="11645640" cy="5262066"/>
          </a:xfrm>
          <a:prstGeom prst="rect">
            <a:avLst/>
          </a:prstGeom>
          <a:ln>
            <a:noFill/>
          </a:ln>
          <a:extLst>
            <a:ext uri="{53640926-AAD7-44D8-BBD7-CCE9431645EC}">
              <a14:shadowObscured xmlns:a14="http://schemas.microsoft.com/office/drawing/2010/main"/>
            </a:ext>
          </a:extLst>
        </p:spPr>
      </p:pic>
      <p:graphicFrame>
        <p:nvGraphicFramePr>
          <p:cNvPr id="2" name="Table 1">
            <a:extLst>
              <a:ext uri="{FF2B5EF4-FFF2-40B4-BE49-F238E27FC236}">
                <a16:creationId xmlns:a16="http://schemas.microsoft.com/office/drawing/2014/main" id="{731CC9B8-D9D2-4AC4-971B-06C56C1911B3}"/>
              </a:ext>
            </a:extLst>
          </p:cNvPr>
          <p:cNvGraphicFramePr>
            <a:graphicFrameLocks noGrp="1"/>
          </p:cNvGraphicFramePr>
          <p:nvPr>
            <p:extLst>
              <p:ext uri="{D42A27DB-BD31-4B8C-83A1-F6EECF244321}">
                <p14:modId xmlns:p14="http://schemas.microsoft.com/office/powerpoint/2010/main" val="4018935583"/>
              </p:ext>
            </p:extLst>
          </p:nvPr>
        </p:nvGraphicFramePr>
        <p:xfrm>
          <a:off x="130969" y="6482291"/>
          <a:ext cx="11930063" cy="370840"/>
        </p:xfrm>
        <a:graphic>
          <a:graphicData uri="http://schemas.openxmlformats.org/drawingml/2006/table">
            <a:tbl>
              <a:tblPr firstRow="1" bandRow="1">
                <a:tableStyleId>{5C22544A-7EE6-4342-B048-85BDC9FD1C3A}</a:tableStyleId>
              </a:tblPr>
              <a:tblGrid>
                <a:gridCol w="10994928">
                  <a:extLst>
                    <a:ext uri="{9D8B030D-6E8A-4147-A177-3AD203B41FA5}">
                      <a16:colId xmlns:a16="http://schemas.microsoft.com/office/drawing/2014/main" val="1547589924"/>
                    </a:ext>
                  </a:extLst>
                </a:gridCol>
                <a:gridCol w="935135">
                  <a:extLst>
                    <a:ext uri="{9D8B030D-6E8A-4147-A177-3AD203B41FA5}">
                      <a16:colId xmlns:a16="http://schemas.microsoft.com/office/drawing/2014/main" val="3562895224"/>
                    </a:ext>
                  </a:extLst>
                </a:gridCol>
              </a:tblGrid>
              <a:tr h="370840">
                <a:tc>
                  <a:txBody>
                    <a:bodyPr/>
                    <a:lstStyle/>
                    <a:p>
                      <a:pPr algn="l"/>
                      <a:r>
                        <a:rPr lang="en-US" altLang="zh-TW" sz="1600" dirty="0">
                          <a:solidFill>
                            <a:schemeClr val="bg1">
                              <a:lumMod val="85000"/>
                            </a:schemeClr>
                          </a:solidFill>
                          <a:latin typeface="+mn-lt"/>
                        </a:rPr>
                        <a:t>Situation Analysis</a:t>
                      </a:r>
                      <a:r>
                        <a:rPr lang="zh-TW" altLang="en-US" sz="1600" dirty="0">
                          <a:solidFill>
                            <a:schemeClr val="bg1">
                              <a:lumMod val="85000"/>
                            </a:schemeClr>
                          </a:solidFill>
                          <a:latin typeface="+mn-lt"/>
                        </a:rPr>
                        <a:t> </a:t>
                      </a:r>
                      <a:r>
                        <a:rPr lang="en-US" altLang="zh-TW" sz="1600" dirty="0">
                          <a:solidFill>
                            <a:schemeClr val="bg1">
                              <a:lumMod val="85000"/>
                            </a:schemeClr>
                          </a:solidFill>
                          <a:latin typeface="+mn-lt"/>
                        </a:rPr>
                        <a:t>|</a:t>
                      </a:r>
                      <a:r>
                        <a:rPr lang="zh-TW" altLang="en-US" sz="1600" dirty="0">
                          <a:solidFill>
                            <a:schemeClr val="bg1">
                              <a:lumMod val="85000"/>
                            </a:schemeClr>
                          </a:solidFill>
                          <a:latin typeface="+mn-lt"/>
                        </a:rPr>
                        <a:t> </a:t>
                      </a:r>
                      <a:r>
                        <a:rPr lang="en-US" altLang="zh-TW" sz="1600" dirty="0">
                          <a:solidFill>
                            <a:srgbClr val="A43725"/>
                          </a:solidFill>
                          <a:latin typeface="+mn-lt"/>
                        </a:rPr>
                        <a:t>Technological Synergy </a:t>
                      </a:r>
                      <a:r>
                        <a:rPr lang="en-US" altLang="zh-TW" sz="1600" dirty="0">
                          <a:solidFill>
                            <a:schemeClr val="bg1">
                              <a:lumMod val="85000"/>
                            </a:schemeClr>
                          </a:solidFill>
                          <a:latin typeface="+mn-lt"/>
                        </a:rPr>
                        <a:t>|</a:t>
                      </a:r>
                      <a:r>
                        <a:rPr lang="zh-TW" altLang="en-US" sz="1600" dirty="0">
                          <a:solidFill>
                            <a:schemeClr val="bg1">
                              <a:lumMod val="85000"/>
                            </a:schemeClr>
                          </a:solidFill>
                          <a:latin typeface="+mn-lt"/>
                        </a:rPr>
                        <a:t> </a:t>
                      </a:r>
                      <a:r>
                        <a:rPr lang="en-US" altLang="zh-TW" sz="1600" dirty="0">
                          <a:solidFill>
                            <a:schemeClr val="bg1">
                              <a:lumMod val="85000"/>
                            </a:schemeClr>
                          </a:solidFill>
                          <a:latin typeface="+mn-lt"/>
                        </a:rPr>
                        <a:t>Operational Synergy |</a:t>
                      </a:r>
                      <a:r>
                        <a:rPr lang="zh-TW" altLang="en-US" sz="1600" dirty="0">
                          <a:solidFill>
                            <a:schemeClr val="bg1">
                              <a:lumMod val="85000"/>
                            </a:schemeClr>
                          </a:solidFill>
                          <a:latin typeface="+mn-lt"/>
                        </a:rPr>
                        <a:t> </a:t>
                      </a:r>
                      <a:r>
                        <a:rPr lang="en-US" altLang="zh-TW" sz="1600" dirty="0">
                          <a:solidFill>
                            <a:schemeClr val="bg1">
                              <a:lumMod val="85000"/>
                            </a:schemeClr>
                          </a:solidFill>
                          <a:latin typeface="+mn-lt"/>
                        </a:rPr>
                        <a:t>Implementation and Benefits</a:t>
                      </a:r>
                      <a:endParaRPr lang="zh-TW" altLang="en-US" sz="1600" dirty="0">
                        <a:solidFill>
                          <a:schemeClr val="bg1">
                            <a:lumMod val="85000"/>
                          </a:schemeClr>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altLang="zh-TW" sz="1600" dirty="0">
                          <a:solidFill>
                            <a:srgbClr val="A43725"/>
                          </a:solidFill>
                          <a:latin typeface="+mn-lt"/>
                        </a:rPr>
                        <a:t>Page 09</a:t>
                      </a:r>
                      <a:endParaRPr lang="zh-TW" altLang="en-US" sz="1600" dirty="0">
                        <a:solidFill>
                          <a:srgbClr val="A43725"/>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7840695"/>
                  </a:ext>
                </a:extLst>
              </a:tr>
            </a:tbl>
          </a:graphicData>
        </a:graphic>
      </p:graphicFrame>
      <p:cxnSp>
        <p:nvCxnSpPr>
          <p:cNvPr id="3" name="Straight Connector 2">
            <a:extLst>
              <a:ext uri="{FF2B5EF4-FFF2-40B4-BE49-F238E27FC236}">
                <a16:creationId xmlns:a16="http://schemas.microsoft.com/office/drawing/2014/main" id="{CE25E008-8E04-4A4E-A50B-BB062A1C51B9}"/>
              </a:ext>
            </a:extLst>
          </p:cNvPr>
          <p:cNvCxnSpPr>
            <a:cxnSpLocks/>
          </p:cNvCxnSpPr>
          <p:nvPr/>
        </p:nvCxnSpPr>
        <p:spPr>
          <a:xfrm>
            <a:off x="0" y="6463241"/>
            <a:ext cx="12204000" cy="0"/>
          </a:xfrm>
          <a:prstGeom prst="line">
            <a:avLst/>
          </a:prstGeom>
          <a:ln w="9525">
            <a:solidFill>
              <a:srgbClr val="990000"/>
            </a:solidFill>
          </a:ln>
          <a:effectLst/>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D83169C-8C10-4350-A15E-3B5CB4912A0E}"/>
              </a:ext>
            </a:extLst>
          </p:cNvPr>
          <p:cNvGrpSpPr/>
          <p:nvPr/>
        </p:nvGrpSpPr>
        <p:grpSpPr>
          <a:xfrm>
            <a:off x="9874849" y="87287"/>
            <a:ext cx="2230065" cy="576000"/>
            <a:chOff x="9552360" y="268262"/>
            <a:chExt cx="2230065" cy="576000"/>
          </a:xfrm>
        </p:grpSpPr>
        <p:pic>
          <p:nvPicPr>
            <p:cNvPr id="5" name="Graphic 4">
              <a:extLst>
                <a:ext uri="{FF2B5EF4-FFF2-40B4-BE49-F238E27FC236}">
                  <a16:creationId xmlns:a16="http://schemas.microsoft.com/office/drawing/2014/main" id="{4921D831-C599-45EC-9453-C53FE15E8146}"/>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2802" r="12644" b="9600"/>
            <a:stretch/>
          </p:blipFill>
          <p:spPr>
            <a:xfrm rot="-180000">
              <a:off x="9552360" y="268262"/>
              <a:ext cx="504637" cy="576000"/>
            </a:xfrm>
            <a:prstGeom prst="rect">
              <a:avLst/>
            </a:prstGeom>
          </p:spPr>
        </p:pic>
        <p:sp>
          <p:nvSpPr>
            <p:cNvPr id="7" name="TextBox 6">
              <a:extLst>
                <a:ext uri="{FF2B5EF4-FFF2-40B4-BE49-F238E27FC236}">
                  <a16:creationId xmlns:a16="http://schemas.microsoft.com/office/drawing/2014/main" id="{607B1CFA-65AC-4312-863E-6543406F315E}"/>
                </a:ext>
              </a:extLst>
            </p:cNvPr>
            <p:cNvSpPr txBox="1"/>
            <p:nvPr/>
          </p:nvSpPr>
          <p:spPr>
            <a:xfrm>
              <a:off x="10071723" y="349795"/>
              <a:ext cx="1710702" cy="412934"/>
            </a:xfrm>
            <a:prstGeom prst="rect">
              <a:avLst/>
            </a:prstGeom>
            <a:noFill/>
          </p:spPr>
          <p:txBody>
            <a:bodyPr wrap="square" rtlCol="0" anchor="b">
              <a:spAutoFit/>
            </a:bodyPr>
            <a:lstStyle/>
            <a:p>
              <a:pPr>
                <a:lnSpc>
                  <a:spcPts val="2500"/>
                </a:lnSpc>
              </a:pPr>
              <a:r>
                <a:rPr lang="en-US" altLang="zh-TW" sz="2400" b="1" dirty="0">
                  <a:solidFill>
                    <a:srgbClr val="A43725"/>
                  </a:solidFill>
                  <a:cs typeface="Arial" panose="020B0604020202020204" pitchFamily="34" charset="0"/>
                </a:rPr>
                <a:t>ELITE BANK</a:t>
              </a:r>
              <a:endParaRPr lang="zh-TW" altLang="en-US" sz="2400" b="1" dirty="0">
                <a:solidFill>
                  <a:srgbClr val="A43725"/>
                </a:solidFill>
                <a:cs typeface="Arial" panose="020B0604020202020204" pitchFamily="34" charset="0"/>
              </a:endParaRPr>
            </a:p>
          </p:txBody>
        </p:sp>
      </p:grpSp>
      <p:cxnSp>
        <p:nvCxnSpPr>
          <p:cNvPr id="9" name="Straight Connector 8">
            <a:extLst>
              <a:ext uri="{FF2B5EF4-FFF2-40B4-BE49-F238E27FC236}">
                <a16:creationId xmlns:a16="http://schemas.microsoft.com/office/drawing/2014/main" id="{D132EE42-51B7-4259-A415-A888CB573514}"/>
              </a:ext>
            </a:extLst>
          </p:cNvPr>
          <p:cNvCxnSpPr>
            <a:cxnSpLocks/>
          </p:cNvCxnSpPr>
          <p:nvPr/>
        </p:nvCxnSpPr>
        <p:spPr>
          <a:xfrm>
            <a:off x="-12000" y="748241"/>
            <a:ext cx="12204000" cy="0"/>
          </a:xfrm>
          <a:prstGeom prst="line">
            <a:avLst/>
          </a:prstGeom>
          <a:ln w="9525">
            <a:solidFill>
              <a:srgbClr val="990000"/>
            </a:solidFill>
          </a:ln>
          <a:effectLst/>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C227BE5-D5BD-4A69-961D-A7732FD93500}"/>
              </a:ext>
            </a:extLst>
          </p:cNvPr>
          <p:cNvSpPr/>
          <p:nvPr/>
        </p:nvSpPr>
        <p:spPr>
          <a:xfrm>
            <a:off x="130969" y="84524"/>
            <a:ext cx="149158" cy="580473"/>
          </a:xfrm>
          <a:prstGeom prst="rect">
            <a:avLst/>
          </a:prstGeom>
          <a:solidFill>
            <a:srgbClr val="E7E7E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srgbClr val="E71D1C"/>
              </a:solidFill>
              <a:latin typeface="+mj-lt"/>
            </a:endParaRPr>
          </a:p>
        </p:txBody>
      </p:sp>
      <p:sp>
        <p:nvSpPr>
          <p:cNvPr id="12" name="Title 1">
            <a:extLst>
              <a:ext uri="{FF2B5EF4-FFF2-40B4-BE49-F238E27FC236}">
                <a16:creationId xmlns:a16="http://schemas.microsoft.com/office/drawing/2014/main" id="{2A463884-BEA3-4A2D-B7CA-84B46E5E4281}"/>
              </a:ext>
            </a:extLst>
          </p:cNvPr>
          <p:cNvSpPr txBox="1">
            <a:spLocks/>
          </p:cNvSpPr>
          <p:nvPr/>
        </p:nvSpPr>
        <p:spPr>
          <a:xfrm>
            <a:off x="280127" y="52497"/>
            <a:ext cx="10080625" cy="644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0"/>
              </a:spcAft>
            </a:pPr>
            <a:r>
              <a:rPr lang="en-US" altLang="zh-TW" sz="2400" b="1" dirty="0">
                <a:solidFill>
                  <a:srgbClr val="585148"/>
                </a:solidFill>
                <a:latin typeface="+mn-lt"/>
              </a:rPr>
              <a:t>[Prototype Demonstration 1.2]: System Linkage with Exchange</a:t>
            </a:r>
            <a:endParaRPr lang="zh-TW" altLang="zh-TW" sz="2400" b="1" kern="100" dirty="0">
              <a:solidFill>
                <a:srgbClr val="585148"/>
              </a:solidFill>
              <a:latin typeface="+mn-lt"/>
            </a:endParaRPr>
          </a:p>
        </p:txBody>
      </p:sp>
      <p:sp>
        <p:nvSpPr>
          <p:cNvPr id="4" name="Rectangle 3">
            <a:extLst>
              <a:ext uri="{FF2B5EF4-FFF2-40B4-BE49-F238E27FC236}">
                <a16:creationId xmlns:a16="http://schemas.microsoft.com/office/drawing/2014/main" id="{C604DDE0-E1B3-4271-ACA4-E2E8BCC15B86}"/>
              </a:ext>
            </a:extLst>
          </p:cNvPr>
          <p:cNvSpPr/>
          <p:nvPr/>
        </p:nvSpPr>
        <p:spPr>
          <a:xfrm>
            <a:off x="280125" y="6196972"/>
            <a:ext cx="11645640" cy="246221"/>
          </a:xfrm>
          <a:prstGeom prst="rect">
            <a:avLst/>
          </a:prstGeom>
        </p:spPr>
        <p:txBody>
          <a:bodyPr wrap="square" anchor="ctr">
            <a:spAutoFit/>
          </a:bodyPr>
          <a:lstStyle/>
          <a:p>
            <a:r>
              <a:rPr lang="en-US" altLang="zh-TW" sz="1000" b="1" dirty="0">
                <a:solidFill>
                  <a:srgbClr val="585148"/>
                </a:solidFill>
              </a:rPr>
              <a:t>Source: </a:t>
            </a:r>
            <a:r>
              <a:rPr lang="en-US" altLang="zh-TW" sz="1000" dirty="0">
                <a:solidFill>
                  <a:srgbClr val="585148"/>
                </a:solidFill>
              </a:rPr>
              <a:t>Thomson Reuters. (2016). Accessing Rates via Bloomberg - Thomson Reuters, </a:t>
            </a:r>
            <a:r>
              <a:rPr lang="en-US" altLang="zh-TW" sz="1000" dirty="0" err="1">
                <a:solidFill>
                  <a:srgbClr val="585148"/>
                </a:solidFill>
              </a:rPr>
              <a:t>HKEx</a:t>
            </a:r>
            <a:r>
              <a:rPr lang="en-US" altLang="zh-TW" sz="1000" dirty="0">
                <a:solidFill>
                  <a:srgbClr val="585148"/>
                </a:solidFill>
              </a:rPr>
              <a:t>, SFC, HKMA, Elite Bank Analysis</a:t>
            </a:r>
            <a:endParaRPr lang="en-US" altLang="zh-TW" sz="1000" b="1" dirty="0">
              <a:solidFill>
                <a:srgbClr val="585148"/>
              </a:solidFill>
              <a:cs typeface="Arial" panose="020B0604020202020204" pitchFamily="34" charset="0"/>
            </a:endParaRPr>
          </a:p>
        </p:txBody>
      </p:sp>
    </p:spTree>
    <p:extLst>
      <p:ext uri="{BB962C8B-B14F-4D97-AF65-F5344CB8AC3E}">
        <p14:creationId xmlns:p14="http://schemas.microsoft.com/office/powerpoint/2010/main" val="15194467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2547</TotalTime>
  <Words>3296</Words>
  <Application>Microsoft Office PowerPoint</Application>
  <PresentationFormat>寬螢幕</PresentationFormat>
  <Paragraphs>560</Paragraphs>
  <Slides>21</Slides>
  <Notes>1</Notes>
  <HiddenSlides>0</HiddenSlides>
  <MMClips>0</MMClips>
  <ScaleCrop>false</ScaleCrop>
  <HeadingPairs>
    <vt:vector size="6" baseType="variant">
      <vt:variant>
        <vt:lpstr>使用字型</vt:lpstr>
      </vt:variant>
      <vt:variant>
        <vt:i4>18</vt:i4>
      </vt:variant>
      <vt:variant>
        <vt:lpstr>佈景主題</vt:lpstr>
      </vt:variant>
      <vt:variant>
        <vt:i4>1</vt:i4>
      </vt:variant>
      <vt:variant>
        <vt:lpstr>投影片標題</vt:lpstr>
      </vt:variant>
      <vt:variant>
        <vt:i4>21</vt:i4>
      </vt:variant>
    </vt:vector>
  </HeadingPairs>
  <TitlesOfParts>
    <vt:vector size="40" baseType="lpstr">
      <vt:lpstr>Lato Light</vt:lpstr>
      <vt:lpstr>Microsoft JhengHei</vt:lpstr>
      <vt:lpstr>ＭＳ Ｐゴシック</vt:lpstr>
      <vt:lpstr>Open Sans</vt:lpstr>
      <vt:lpstr>PMingLiU</vt:lpstr>
      <vt:lpstr>PMingLiU</vt:lpstr>
      <vt:lpstr>Sosa</vt:lpstr>
      <vt:lpstr>Source Sans Pro Bold</vt:lpstr>
      <vt:lpstr>Source Sans Pro Semibold</vt:lpstr>
      <vt:lpstr>宋体</vt:lpstr>
      <vt:lpstr>等线</vt:lpstr>
      <vt:lpstr>微软雅黑</vt:lpstr>
      <vt:lpstr>Arial</vt:lpstr>
      <vt:lpstr>Calibri</vt:lpstr>
      <vt:lpstr>Calibri Light</vt:lpstr>
      <vt:lpstr>Goudy Old Style</vt:lpstr>
      <vt:lpstr>Segoe UI</vt:lpstr>
      <vt:lpstr>Times New Roman</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Shun Kit WONG</dc:creator>
  <cp:lastModifiedBy>Ka Ho Cheung</cp:lastModifiedBy>
  <cp:revision>513</cp:revision>
  <dcterms:created xsi:type="dcterms:W3CDTF">2017-07-07T15:57:55Z</dcterms:created>
  <dcterms:modified xsi:type="dcterms:W3CDTF">2017-08-07T06:32:05Z</dcterms:modified>
</cp:coreProperties>
</file>